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0" r:id="rId2"/>
    <p:sldId id="580" r:id="rId3"/>
    <p:sldId id="582" r:id="rId4"/>
    <p:sldId id="581" r:id="rId5"/>
    <p:sldId id="583" r:id="rId6"/>
    <p:sldId id="585" r:id="rId7"/>
    <p:sldId id="584" r:id="rId8"/>
    <p:sldId id="587" r:id="rId9"/>
    <p:sldId id="588" r:id="rId10"/>
    <p:sldId id="589" r:id="rId11"/>
    <p:sldId id="586" r:id="rId12"/>
    <p:sldId id="590" r:id="rId13"/>
    <p:sldId id="591" r:id="rId14"/>
    <p:sldId id="597" r:id="rId15"/>
    <p:sldId id="598" r:id="rId16"/>
    <p:sldId id="571" r:id="rId17"/>
    <p:sldId id="592" r:id="rId18"/>
    <p:sldId id="599" r:id="rId19"/>
    <p:sldId id="572" r:id="rId20"/>
    <p:sldId id="600" r:id="rId21"/>
    <p:sldId id="578" r:id="rId22"/>
    <p:sldId id="601" r:id="rId23"/>
    <p:sldId id="262" r:id="rId24"/>
  </p:sldIdLst>
  <p:sldSz cx="9906000" cy="6858000" type="A4"/>
  <p:notesSz cx="6794500" cy="9931400"/>
  <p:defaultTextStyle>
    <a:defPPr>
      <a:defRPr lang="en-US"/>
    </a:defPPr>
    <a:lvl1pPr marL="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1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9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6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3122">
          <p15:clr>
            <a:srgbClr val="A4A3A4"/>
          </p15:clr>
        </p15:guide>
        <p15:guide id="3" pos="31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66"/>
    <a:srgbClr val="FF66FF"/>
    <a:srgbClr val="6785C1"/>
    <a:srgbClr val="D9ECF3"/>
    <a:srgbClr val="C2CEE6"/>
    <a:srgbClr val="E1E7F3"/>
    <a:srgbClr val="A4B6DA"/>
    <a:srgbClr val="0080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5594C-426D-460E-920A-8E4C80F5942A}" v="2119" dt="2018-10-22T16:39:50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7" autoAdjust="0"/>
    <p:restoredTop sz="94670" autoAdjust="0"/>
  </p:normalViewPr>
  <p:slideViewPr>
    <p:cSldViewPr snapToGrid="0" showGuides="1">
      <p:cViewPr varScale="1">
        <p:scale>
          <a:sx n="116" d="100"/>
          <a:sy n="116" d="100"/>
        </p:scale>
        <p:origin x="834" y="84"/>
      </p:cViewPr>
      <p:guideLst>
        <p:guide orient="horz" pos="2199"/>
        <p:guide pos="3122"/>
        <p:guide pos="31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2328" y="-9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si0914@yahoo.co.jp" userId="f0dcb860673d49a8" providerId="LiveId" clId="{29BCBCCE-A46C-4146-BAF9-35A266A95E40}"/>
    <pc:docChg chg="modSld">
      <pc:chgData name="housi0914@yahoo.co.jp" userId="f0dcb860673d49a8" providerId="LiveId" clId="{29BCBCCE-A46C-4146-BAF9-35A266A95E40}" dt="2018-10-17T01:38:45.799" v="4"/>
      <pc:docMkLst>
        <pc:docMk/>
      </pc:docMkLst>
      <pc:sldChg chg="modSp">
        <pc:chgData name="housi0914@yahoo.co.jp" userId="f0dcb860673d49a8" providerId="LiveId" clId="{29BCBCCE-A46C-4146-BAF9-35A266A95E40}" dt="2018-10-17T01:38:45.799" v="4"/>
        <pc:sldMkLst>
          <pc:docMk/>
          <pc:sldMk cId="1856913716" sldId="590"/>
        </pc:sldMkLst>
        <pc:spChg chg="mod">
          <ac:chgData name="housi0914@yahoo.co.jp" userId="f0dcb860673d49a8" providerId="LiveId" clId="{29BCBCCE-A46C-4146-BAF9-35A266A95E40}" dt="2018-10-17T01:38:45.799" v="4"/>
          <ac:spMkLst>
            <pc:docMk/>
            <pc:sldMk cId="1856913716" sldId="590"/>
            <ac:spMk id="2" creationId="{00000000-0000-0000-0000-000000000000}"/>
          </ac:spMkLst>
        </pc:spChg>
      </pc:sldChg>
    </pc:docChg>
  </pc:docChgLst>
  <pc:docChgLst>
    <pc:chgData name="housi0914@yahoo.co.jp" userId="f0dcb860673d49a8" providerId="LiveId" clId="{BA45594C-426D-460E-920A-8E4C80F5942A}"/>
    <pc:docChg chg="undo custSel addSld delSld modSld sldOrd">
      <pc:chgData name="housi0914@yahoo.co.jp" userId="f0dcb860673d49a8" providerId="LiveId" clId="{BA45594C-426D-460E-920A-8E4C80F5942A}" dt="2018-10-22T16:39:50.218" v="2467"/>
      <pc:docMkLst>
        <pc:docMk/>
      </pc:docMkLst>
      <pc:sldChg chg="modSp">
        <pc:chgData name="housi0914@yahoo.co.jp" userId="f0dcb860673d49a8" providerId="LiveId" clId="{BA45594C-426D-460E-920A-8E4C80F5942A}" dt="2018-10-17T13:03:14.725" v="27"/>
        <pc:sldMkLst>
          <pc:docMk/>
          <pc:sldMk cId="4011227944" sldId="572"/>
        </pc:sldMkLst>
        <pc:spChg chg="mod">
          <ac:chgData name="housi0914@yahoo.co.jp" userId="f0dcb860673d49a8" providerId="LiveId" clId="{BA45594C-426D-460E-920A-8E4C80F5942A}" dt="2018-10-17T13:03:14.725" v="27"/>
          <ac:spMkLst>
            <pc:docMk/>
            <pc:sldMk cId="4011227944" sldId="572"/>
            <ac:spMk id="15362" creationId="{00000000-0000-0000-0000-000000000000}"/>
          </ac:spMkLst>
        </pc:spChg>
      </pc:sldChg>
      <pc:sldChg chg="del">
        <pc:chgData name="housi0914@yahoo.co.jp" userId="f0dcb860673d49a8" providerId="LiveId" clId="{BA45594C-426D-460E-920A-8E4C80F5942A}" dt="2018-10-22T14:05:22.645" v="51" actId="2696"/>
        <pc:sldMkLst>
          <pc:docMk/>
          <pc:sldMk cId="86643741" sldId="577"/>
        </pc:sldMkLst>
      </pc:sldChg>
      <pc:sldChg chg="modSp">
        <pc:chgData name="housi0914@yahoo.co.jp" userId="f0dcb860673d49a8" providerId="LiveId" clId="{BA45594C-426D-460E-920A-8E4C80F5942A}" dt="2018-10-17T13:08:00.759" v="36"/>
        <pc:sldMkLst>
          <pc:docMk/>
          <pc:sldMk cId="2029547730" sldId="578"/>
        </pc:sldMkLst>
        <pc:spChg chg="mod">
          <ac:chgData name="housi0914@yahoo.co.jp" userId="f0dcb860673d49a8" providerId="LiveId" clId="{BA45594C-426D-460E-920A-8E4C80F5942A}" dt="2018-10-17T13:08:00.759" v="36"/>
          <ac:spMkLst>
            <pc:docMk/>
            <pc:sldMk cId="2029547730" sldId="578"/>
            <ac:spMk id="15362" creationId="{00000000-0000-0000-0000-000000000000}"/>
          </ac:spMkLst>
        </pc:spChg>
      </pc:sldChg>
      <pc:sldChg chg="addSp">
        <pc:chgData name="housi0914@yahoo.co.jp" userId="f0dcb860673d49a8" providerId="LiveId" clId="{BA45594C-426D-460E-920A-8E4C80F5942A}" dt="2018-10-17T13:08:24.871" v="37"/>
        <pc:sldMkLst>
          <pc:docMk/>
          <pc:sldMk cId="299834444" sldId="579"/>
        </pc:sldMkLst>
        <pc:spChg chg="add">
          <ac:chgData name="housi0914@yahoo.co.jp" userId="f0dcb860673d49a8" providerId="LiveId" clId="{BA45594C-426D-460E-920A-8E4C80F5942A}" dt="2018-10-17T13:08:24.871" v="37"/>
          <ac:spMkLst>
            <pc:docMk/>
            <pc:sldMk cId="299834444" sldId="579"/>
            <ac:spMk id="7" creationId="{5F65449B-8E38-4450-90A1-D003E45AEC2A}"/>
          </ac:spMkLst>
        </pc:spChg>
      </pc:sldChg>
      <pc:sldChg chg="modSp">
        <pc:chgData name="housi0914@yahoo.co.jp" userId="f0dcb860673d49a8" providerId="LiveId" clId="{BA45594C-426D-460E-920A-8E4C80F5942A}" dt="2018-10-22T14:05:18.781" v="50" actId="6549"/>
        <pc:sldMkLst>
          <pc:docMk/>
          <pc:sldMk cId="1856913716" sldId="590"/>
        </pc:sldMkLst>
        <pc:spChg chg="mod">
          <ac:chgData name="housi0914@yahoo.co.jp" userId="f0dcb860673d49a8" providerId="LiveId" clId="{BA45594C-426D-460E-920A-8E4C80F5942A}" dt="2018-10-22T14:05:18.781" v="50" actId="6549"/>
          <ac:spMkLst>
            <pc:docMk/>
            <pc:sldMk cId="1856913716" sldId="590"/>
            <ac:spMk id="2" creationId="{00000000-0000-0000-0000-000000000000}"/>
          </ac:spMkLst>
        </pc:spChg>
        <pc:spChg chg="mod">
          <ac:chgData name="housi0914@yahoo.co.jp" userId="f0dcb860673d49a8" providerId="LiveId" clId="{BA45594C-426D-460E-920A-8E4C80F5942A}" dt="2018-10-22T13:59:49.303" v="47" actId="6549"/>
          <ac:spMkLst>
            <pc:docMk/>
            <pc:sldMk cId="1856913716" sldId="590"/>
            <ac:spMk id="7" creationId="{2B5C9C53-FA29-4644-955F-F0278C8A29E3}"/>
          </ac:spMkLst>
        </pc:spChg>
      </pc:sldChg>
      <pc:sldChg chg="addSp modSp ord modTransition modAnim">
        <pc:chgData name="housi0914@yahoo.co.jp" userId="f0dcb860673d49a8" providerId="LiveId" clId="{BA45594C-426D-460E-920A-8E4C80F5942A}" dt="2018-10-22T15:29:29.112" v="1713" actId="14100"/>
        <pc:sldMkLst>
          <pc:docMk/>
          <pc:sldMk cId="2697361611" sldId="591"/>
        </pc:sldMkLst>
        <pc:spChg chg="mod">
          <ac:chgData name="housi0914@yahoo.co.jp" userId="f0dcb860673d49a8" providerId="LiveId" clId="{BA45594C-426D-460E-920A-8E4C80F5942A}" dt="2018-10-22T14:08:11.994" v="74" actId="14100"/>
          <ac:spMkLst>
            <pc:docMk/>
            <pc:sldMk cId="2697361611" sldId="591"/>
            <ac:spMk id="5" creationId="{53968491-7D6A-4582-A9D3-DE4EE82073DE}"/>
          </ac:spMkLst>
        </pc:spChg>
        <pc:spChg chg="add mod">
          <ac:chgData name="housi0914@yahoo.co.jp" userId="f0dcb860673d49a8" providerId="LiveId" clId="{BA45594C-426D-460E-920A-8E4C80F5942A}" dt="2018-10-22T15:10:59.331" v="1588" actId="20577"/>
          <ac:spMkLst>
            <pc:docMk/>
            <pc:sldMk cId="2697361611" sldId="591"/>
            <ac:spMk id="6" creationId="{027EA09B-510B-4CD2-A181-072199EFDB0A}"/>
          </ac:spMkLst>
        </pc:spChg>
        <pc:spChg chg="add mod">
          <ac:chgData name="housi0914@yahoo.co.jp" userId="f0dcb860673d49a8" providerId="LiveId" clId="{BA45594C-426D-460E-920A-8E4C80F5942A}" dt="2018-10-22T15:12:51.613" v="1665" actId="6549"/>
          <ac:spMkLst>
            <pc:docMk/>
            <pc:sldMk cId="2697361611" sldId="591"/>
            <ac:spMk id="7" creationId="{3A3CDD76-167F-4D9B-8477-4A7F760314BC}"/>
          </ac:spMkLst>
        </pc:spChg>
        <pc:spChg chg="add mod">
          <ac:chgData name="housi0914@yahoo.co.jp" userId="f0dcb860673d49a8" providerId="LiveId" clId="{BA45594C-426D-460E-920A-8E4C80F5942A}" dt="2018-10-22T15:29:29.112" v="1713" actId="14100"/>
          <ac:spMkLst>
            <pc:docMk/>
            <pc:sldMk cId="2697361611" sldId="591"/>
            <ac:spMk id="8" creationId="{2741B456-F2D5-44CD-87EA-37A349915A48}"/>
          </ac:spMkLst>
        </pc:spChg>
      </pc:sldChg>
      <pc:sldChg chg="addSp delSp add">
        <pc:chgData name="housi0914@yahoo.co.jp" userId="f0dcb860673d49a8" providerId="LiveId" clId="{BA45594C-426D-460E-920A-8E4C80F5942A}" dt="2018-10-17T13:05:23.513" v="31"/>
        <pc:sldMkLst>
          <pc:docMk/>
          <pc:sldMk cId="2543049590" sldId="592"/>
        </pc:sldMkLst>
        <pc:picChg chg="add">
          <ac:chgData name="housi0914@yahoo.co.jp" userId="f0dcb860673d49a8" providerId="LiveId" clId="{BA45594C-426D-460E-920A-8E4C80F5942A}" dt="2018-10-17T13:05:04.778" v="29"/>
          <ac:picMkLst>
            <pc:docMk/>
            <pc:sldMk cId="2543049590" sldId="592"/>
            <ac:picMk id="3" creationId="{830ED8E3-6363-45B3-93F0-C6DD407917D7}"/>
          </ac:picMkLst>
        </pc:picChg>
        <pc:picChg chg="add del">
          <ac:chgData name="housi0914@yahoo.co.jp" userId="f0dcb860673d49a8" providerId="LiveId" clId="{BA45594C-426D-460E-920A-8E4C80F5942A}" dt="2018-10-17T13:05:23.513" v="31"/>
          <ac:picMkLst>
            <pc:docMk/>
            <pc:sldMk cId="2543049590" sldId="592"/>
            <ac:picMk id="6" creationId="{603B777D-5825-4FD7-B31C-2A895D93B518}"/>
          </ac:picMkLst>
        </pc:picChg>
      </pc:sldChg>
      <pc:sldChg chg="addSp add">
        <pc:chgData name="housi0914@yahoo.co.jp" userId="f0dcb860673d49a8" providerId="LiveId" clId="{BA45594C-426D-460E-920A-8E4C80F5942A}" dt="2018-10-17T13:05:58.619" v="33"/>
        <pc:sldMkLst>
          <pc:docMk/>
          <pc:sldMk cId="4107294578" sldId="593"/>
        </pc:sldMkLst>
        <pc:picChg chg="add">
          <ac:chgData name="housi0914@yahoo.co.jp" userId="f0dcb860673d49a8" providerId="LiveId" clId="{BA45594C-426D-460E-920A-8E4C80F5942A}" dt="2018-10-17T13:05:58.619" v="33"/>
          <ac:picMkLst>
            <pc:docMk/>
            <pc:sldMk cId="4107294578" sldId="593"/>
            <ac:picMk id="2" creationId="{A7527207-49CE-4488-9084-D993EC07EE71}"/>
          </ac:picMkLst>
        </pc:picChg>
      </pc:sldChg>
      <pc:sldChg chg="addSp add">
        <pc:chgData name="housi0914@yahoo.co.jp" userId="f0dcb860673d49a8" providerId="LiveId" clId="{BA45594C-426D-460E-920A-8E4C80F5942A}" dt="2018-10-17T13:06:52.715" v="35"/>
        <pc:sldMkLst>
          <pc:docMk/>
          <pc:sldMk cId="449819899" sldId="594"/>
        </pc:sldMkLst>
        <pc:picChg chg="add">
          <ac:chgData name="housi0914@yahoo.co.jp" userId="f0dcb860673d49a8" providerId="LiveId" clId="{BA45594C-426D-460E-920A-8E4C80F5942A}" dt="2018-10-17T13:06:52.715" v="35"/>
          <ac:picMkLst>
            <pc:docMk/>
            <pc:sldMk cId="449819899" sldId="594"/>
            <ac:picMk id="3" creationId="{82459092-B994-4FDE-87D7-99AA86E30A90}"/>
          </ac:picMkLst>
        </pc:picChg>
      </pc:sldChg>
      <pc:sldChg chg="modSp add del">
        <pc:chgData name="housi0914@yahoo.co.jp" userId="f0dcb860673d49a8" providerId="LiveId" clId="{BA45594C-426D-460E-920A-8E4C80F5942A}" dt="2018-10-22T16:03:24.964" v="2243" actId="2696"/>
        <pc:sldMkLst>
          <pc:docMk/>
          <pc:sldMk cId="490694372" sldId="595"/>
        </pc:sldMkLst>
        <pc:spChg chg="mod">
          <ac:chgData name="housi0914@yahoo.co.jp" userId="f0dcb860673d49a8" providerId="LiveId" clId="{BA45594C-426D-460E-920A-8E4C80F5942A}" dt="2018-10-22T15:35:29.625" v="1719" actId="6549"/>
          <ac:spMkLst>
            <pc:docMk/>
            <pc:sldMk cId="490694372" sldId="595"/>
            <ac:spMk id="5" creationId="{53968491-7D6A-4582-A9D3-DE4EE82073DE}"/>
          </ac:spMkLst>
        </pc:spChg>
      </pc:sldChg>
      <pc:sldChg chg="addSp delSp modSp add delAnim modAnim">
        <pc:chgData name="housi0914@yahoo.co.jp" userId="f0dcb860673d49a8" providerId="LiveId" clId="{BA45594C-426D-460E-920A-8E4C80F5942A}" dt="2018-10-22T16:00:09.842" v="2242"/>
        <pc:sldMkLst>
          <pc:docMk/>
          <pc:sldMk cId="1265980134" sldId="596"/>
        </pc:sldMkLst>
        <pc:spChg chg="add mod">
          <ac:chgData name="housi0914@yahoo.co.jp" userId="f0dcb860673d49a8" providerId="LiveId" clId="{BA45594C-426D-460E-920A-8E4C80F5942A}" dt="2018-10-22T15:57:47.185" v="2215" actId="1076"/>
          <ac:spMkLst>
            <pc:docMk/>
            <pc:sldMk cId="1265980134" sldId="596"/>
            <ac:spMk id="2" creationId="{D9FA2EA2-E470-4DD9-AD7F-FF3C561EC830}"/>
          </ac:spMkLst>
        </pc:spChg>
        <pc:spChg chg="add del mod">
          <ac:chgData name="housi0914@yahoo.co.jp" userId="f0dcb860673d49a8" providerId="LiveId" clId="{BA45594C-426D-460E-920A-8E4C80F5942A}" dt="2018-10-22T15:46:48.822" v="2108" actId="478"/>
          <ac:spMkLst>
            <pc:docMk/>
            <pc:sldMk cId="1265980134" sldId="596"/>
            <ac:spMk id="3" creationId="{DA80830C-232E-4097-AC09-103E457EDBD5}"/>
          </ac:spMkLst>
        </pc:spChg>
        <pc:spChg chg="add mod">
          <ac:chgData name="housi0914@yahoo.co.jp" userId="f0dcb860673d49a8" providerId="LiveId" clId="{BA45594C-426D-460E-920A-8E4C80F5942A}" dt="2018-10-22T16:00:09.842" v="2242"/>
          <ac:spMkLst>
            <pc:docMk/>
            <pc:sldMk cId="1265980134" sldId="596"/>
            <ac:spMk id="4" creationId="{5AE348D2-FBF6-4366-8BA8-B0829BA03A52}"/>
          </ac:spMkLst>
        </pc:spChg>
        <pc:spChg chg="mod">
          <ac:chgData name="housi0914@yahoo.co.jp" userId="f0dcb860673d49a8" providerId="LiveId" clId="{BA45594C-426D-460E-920A-8E4C80F5942A}" dt="2018-10-22T15:58:03.995" v="2217" actId="6549"/>
          <ac:spMkLst>
            <pc:docMk/>
            <pc:sldMk cId="1265980134" sldId="596"/>
            <ac:spMk id="5" creationId="{53968491-7D6A-4582-A9D3-DE4EE82073DE}"/>
          </ac:spMkLst>
        </pc:spChg>
        <pc:spChg chg="del mod">
          <ac:chgData name="housi0914@yahoo.co.jp" userId="f0dcb860673d49a8" providerId="LiveId" clId="{BA45594C-426D-460E-920A-8E4C80F5942A}" dt="2018-10-22T15:40:05.219" v="1791" actId="478"/>
          <ac:spMkLst>
            <pc:docMk/>
            <pc:sldMk cId="1265980134" sldId="596"/>
            <ac:spMk id="6" creationId="{027EA09B-510B-4CD2-A181-072199EFDB0A}"/>
          </ac:spMkLst>
        </pc:spChg>
        <pc:spChg chg="del">
          <ac:chgData name="housi0914@yahoo.co.jp" userId="f0dcb860673d49a8" providerId="LiveId" clId="{BA45594C-426D-460E-920A-8E4C80F5942A}" dt="2018-10-22T15:38:34.744" v="1781" actId="478"/>
          <ac:spMkLst>
            <pc:docMk/>
            <pc:sldMk cId="1265980134" sldId="596"/>
            <ac:spMk id="7" creationId="{3A3CDD76-167F-4D9B-8477-4A7F760314BC}"/>
          </ac:spMkLst>
        </pc:spChg>
        <pc:spChg chg="del">
          <ac:chgData name="housi0914@yahoo.co.jp" userId="f0dcb860673d49a8" providerId="LiveId" clId="{BA45594C-426D-460E-920A-8E4C80F5942A}" dt="2018-10-22T15:38:36.328" v="1782" actId="478"/>
          <ac:spMkLst>
            <pc:docMk/>
            <pc:sldMk cId="1265980134" sldId="596"/>
            <ac:spMk id="8" creationId="{2741B456-F2D5-44CD-87EA-37A349915A48}"/>
          </ac:spMkLst>
        </pc:spChg>
        <pc:spChg chg="add mod">
          <ac:chgData name="housi0914@yahoo.co.jp" userId="f0dcb860673d49a8" providerId="LiveId" clId="{BA45594C-426D-460E-920A-8E4C80F5942A}" dt="2018-10-22T15:57:46.658" v="2214" actId="1076"/>
          <ac:spMkLst>
            <pc:docMk/>
            <pc:sldMk cId="1265980134" sldId="596"/>
            <ac:spMk id="9" creationId="{6BD729B9-6DA6-4DDF-B9DE-044242F5EED7}"/>
          </ac:spMkLst>
        </pc:spChg>
      </pc:sldChg>
      <pc:sldChg chg="addSp delSp modSp add delAnim modAnim">
        <pc:chgData name="housi0914@yahoo.co.jp" userId="f0dcb860673d49a8" providerId="LiveId" clId="{BA45594C-426D-460E-920A-8E4C80F5942A}" dt="2018-10-22T16:24:57.541" v="2341" actId="1076"/>
        <pc:sldMkLst>
          <pc:docMk/>
          <pc:sldMk cId="1168948833" sldId="597"/>
        </pc:sldMkLst>
        <pc:spChg chg="del">
          <ac:chgData name="housi0914@yahoo.co.jp" userId="f0dcb860673d49a8" providerId="LiveId" clId="{BA45594C-426D-460E-920A-8E4C80F5942A}" dt="2018-10-22T15:59:41.209" v="2235" actId="478"/>
          <ac:spMkLst>
            <pc:docMk/>
            <pc:sldMk cId="1168948833" sldId="597"/>
            <ac:spMk id="2" creationId="{D9FA2EA2-E470-4DD9-AD7F-FF3C561EC830}"/>
          </ac:spMkLst>
        </pc:spChg>
        <pc:spChg chg="add del mod">
          <ac:chgData name="housi0914@yahoo.co.jp" userId="f0dcb860673d49a8" providerId="LiveId" clId="{BA45594C-426D-460E-920A-8E4C80F5942A}" dt="2018-10-22T16:15:59.461" v="2270" actId="478"/>
          <ac:spMkLst>
            <pc:docMk/>
            <pc:sldMk cId="1168948833" sldId="597"/>
            <ac:spMk id="3" creationId="{9C0AB896-FBBB-4739-B4F8-A78C040A7F69}"/>
          </ac:spMkLst>
        </pc:spChg>
        <pc:spChg chg="del">
          <ac:chgData name="housi0914@yahoo.co.jp" userId="f0dcb860673d49a8" providerId="LiveId" clId="{BA45594C-426D-460E-920A-8E4C80F5942A}" dt="2018-10-22T15:59:41.209" v="2235" actId="478"/>
          <ac:spMkLst>
            <pc:docMk/>
            <pc:sldMk cId="1168948833" sldId="597"/>
            <ac:spMk id="4" creationId="{5AE348D2-FBF6-4366-8BA8-B0829BA03A52}"/>
          </ac:spMkLst>
        </pc:spChg>
        <pc:spChg chg="mod">
          <ac:chgData name="housi0914@yahoo.co.jp" userId="f0dcb860673d49a8" providerId="LiveId" clId="{BA45594C-426D-460E-920A-8E4C80F5942A}" dt="2018-10-22T15:59:34.778" v="2234"/>
          <ac:spMkLst>
            <pc:docMk/>
            <pc:sldMk cId="1168948833" sldId="597"/>
            <ac:spMk id="5" creationId="{53968491-7D6A-4582-A9D3-DE4EE82073DE}"/>
          </ac:spMkLst>
        </pc:spChg>
        <pc:spChg chg="add mod">
          <ac:chgData name="housi0914@yahoo.co.jp" userId="f0dcb860673d49a8" providerId="LiveId" clId="{BA45594C-426D-460E-920A-8E4C80F5942A}" dt="2018-10-22T16:24:57.541" v="2341" actId="1076"/>
          <ac:spMkLst>
            <pc:docMk/>
            <pc:sldMk cId="1168948833" sldId="597"/>
            <ac:spMk id="8" creationId="{CA850ECA-83FD-4C1B-897B-327E1512A641}"/>
          </ac:spMkLst>
        </pc:spChg>
        <pc:spChg chg="del">
          <ac:chgData name="housi0914@yahoo.co.jp" userId="f0dcb860673d49a8" providerId="LiveId" clId="{BA45594C-426D-460E-920A-8E4C80F5942A}" dt="2018-10-22T15:59:41.209" v="2235" actId="478"/>
          <ac:spMkLst>
            <pc:docMk/>
            <pc:sldMk cId="1168948833" sldId="597"/>
            <ac:spMk id="9" creationId="{6BD729B9-6DA6-4DDF-B9DE-044242F5EED7}"/>
          </ac:spMkLst>
        </pc:spChg>
        <pc:spChg chg="add mod">
          <ac:chgData name="housi0914@yahoo.co.jp" userId="f0dcb860673d49a8" providerId="LiveId" clId="{BA45594C-426D-460E-920A-8E4C80F5942A}" dt="2018-10-22T16:16:59.678" v="2275" actId="20577"/>
          <ac:spMkLst>
            <pc:docMk/>
            <pc:sldMk cId="1168948833" sldId="597"/>
            <ac:spMk id="11" creationId="{177C108C-01E0-4DCA-93F8-0AC02872CFB3}"/>
          </ac:spMkLst>
        </pc:spChg>
        <pc:spChg chg="add mod">
          <ac:chgData name="housi0914@yahoo.co.jp" userId="f0dcb860673d49a8" providerId="LiveId" clId="{BA45594C-426D-460E-920A-8E4C80F5942A}" dt="2018-10-22T16:24:46.297" v="2340" actId="14100"/>
          <ac:spMkLst>
            <pc:docMk/>
            <pc:sldMk cId="1168948833" sldId="597"/>
            <ac:spMk id="12" creationId="{2501A545-60AC-484F-8E47-283D9807B81E}"/>
          </ac:spMkLst>
        </pc:spChg>
        <pc:spChg chg="add mod">
          <ac:chgData name="housi0914@yahoo.co.jp" userId="f0dcb860673d49a8" providerId="LiveId" clId="{BA45594C-426D-460E-920A-8E4C80F5942A}" dt="2018-10-22T16:20:53.832" v="2308" actId="1076"/>
          <ac:spMkLst>
            <pc:docMk/>
            <pc:sldMk cId="1168948833" sldId="597"/>
            <ac:spMk id="13" creationId="{0ABCC02B-344C-4904-B5FF-2235A466F272}"/>
          </ac:spMkLst>
        </pc:spChg>
        <pc:graphicFrameChg chg="add mod modGraphic">
          <ac:chgData name="housi0914@yahoo.co.jp" userId="f0dcb860673d49a8" providerId="LiveId" clId="{BA45594C-426D-460E-920A-8E4C80F5942A}" dt="2018-10-22T16:23:54.954" v="2324" actId="1037"/>
          <ac:graphicFrameMkLst>
            <pc:docMk/>
            <pc:sldMk cId="1168948833" sldId="597"/>
            <ac:graphicFrameMk id="6" creationId="{76A0775B-CD35-431D-862C-4C175DD185AD}"/>
          </ac:graphicFrameMkLst>
        </pc:graphicFrameChg>
      </pc:sldChg>
      <pc:sldChg chg="delSp modSp add delAnim">
        <pc:chgData name="housi0914@yahoo.co.jp" userId="f0dcb860673d49a8" providerId="LiveId" clId="{BA45594C-426D-460E-920A-8E4C80F5942A}" dt="2018-10-22T16:39:50.218" v="2467"/>
        <pc:sldMkLst>
          <pc:docMk/>
          <pc:sldMk cId="1326856188" sldId="598"/>
        </pc:sldMkLst>
        <pc:spChg chg="mod">
          <ac:chgData name="housi0914@yahoo.co.jp" userId="f0dcb860673d49a8" providerId="LiveId" clId="{BA45594C-426D-460E-920A-8E4C80F5942A}" dt="2018-10-22T16:39:50.218" v="2467"/>
          <ac:spMkLst>
            <pc:docMk/>
            <pc:sldMk cId="1326856188" sldId="598"/>
            <ac:spMk id="5" creationId="{53968491-7D6A-4582-A9D3-DE4EE82073DE}"/>
          </ac:spMkLst>
        </pc:spChg>
        <pc:spChg chg="mod">
          <ac:chgData name="housi0914@yahoo.co.jp" userId="f0dcb860673d49a8" providerId="LiveId" clId="{BA45594C-426D-460E-920A-8E4C80F5942A}" dt="2018-10-22T16:36:33.146" v="2373" actId="20577"/>
          <ac:spMkLst>
            <pc:docMk/>
            <pc:sldMk cId="1326856188" sldId="598"/>
            <ac:spMk id="8" creationId="{CA850ECA-83FD-4C1B-897B-327E1512A641}"/>
          </ac:spMkLst>
        </pc:spChg>
        <pc:spChg chg="del">
          <ac:chgData name="housi0914@yahoo.co.jp" userId="f0dcb860673d49a8" providerId="LiveId" clId="{BA45594C-426D-460E-920A-8E4C80F5942A}" dt="2018-10-22T16:36:05.796" v="2345" actId="478"/>
          <ac:spMkLst>
            <pc:docMk/>
            <pc:sldMk cId="1326856188" sldId="598"/>
            <ac:spMk id="12" creationId="{2501A545-60AC-484F-8E47-283D9807B81E}"/>
          </ac:spMkLst>
        </pc:spChg>
        <pc:spChg chg="del">
          <ac:chgData name="housi0914@yahoo.co.jp" userId="f0dcb860673d49a8" providerId="LiveId" clId="{BA45594C-426D-460E-920A-8E4C80F5942A}" dt="2018-10-22T16:36:08.033" v="2346" actId="478"/>
          <ac:spMkLst>
            <pc:docMk/>
            <pc:sldMk cId="1326856188" sldId="598"/>
            <ac:spMk id="13" creationId="{0ABCC02B-344C-4904-B5FF-2235A466F272}"/>
          </ac:spMkLst>
        </pc:spChg>
        <pc:graphicFrameChg chg="del modGraphic">
          <ac:chgData name="housi0914@yahoo.co.jp" userId="f0dcb860673d49a8" providerId="LiveId" clId="{BA45594C-426D-460E-920A-8E4C80F5942A}" dt="2018-10-22T16:36:04.189" v="2344" actId="478"/>
          <ac:graphicFrameMkLst>
            <pc:docMk/>
            <pc:sldMk cId="1326856188" sldId="598"/>
            <ac:graphicFrameMk id="6" creationId="{76A0775B-CD35-431D-862C-4C175DD185AD}"/>
          </ac:graphicFrameMkLst>
        </pc:graphicFrameChg>
      </pc:sldChg>
    </pc:docChg>
  </pc:docChgLst>
  <pc:docChgLst>
    <pc:chgData name="スイ ホウ" userId="65ad27ae9fa9fe8d" providerId="LiveId" clId="{BA45594C-426D-460E-920A-8E4C80F5942A}"/>
    <pc:docChg chg="custSel addSld delSld modSld sldOrd">
      <pc:chgData name="スイ ホウ" userId="65ad27ae9fa9fe8d" providerId="LiveId" clId="{BA45594C-426D-460E-920A-8E4C80F5942A}" dt="2018-10-17T05:04:54.288" v="1477"/>
      <pc:docMkLst>
        <pc:docMk/>
      </pc:docMkLst>
      <pc:sldChg chg="modSp ord">
        <pc:chgData name="スイ ホウ" userId="65ad27ae9fa9fe8d" providerId="LiveId" clId="{BA45594C-426D-460E-920A-8E4C80F5942A}" dt="2018-10-17T05:04:54.288" v="1477"/>
        <pc:sldMkLst>
          <pc:docMk/>
          <pc:sldMk cId="1409781660" sldId="571"/>
        </pc:sldMkLst>
        <pc:spChg chg="mod">
          <ac:chgData name="スイ ホウ" userId="65ad27ae9fa9fe8d" providerId="LiveId" clId="{BA45594C-426D-460E-920A-8E4C80F5942A}" dt="2018-10-17T05:04:54.288" v="1477"/>
          <ac:spMkLst>
            <pc:docMk/>
            <pc:sldMk cId="1409781660" sldId="571"/>
            <ac:spMk id="15362" creationId="{00000000-0000-0000-0000-000000000000}"/>
          </ac:spMkLst>
        </pc:spChg>
      </pc:sldChg>
      <pc:sldChg chg="addSp delSp modSp">
        <pc:chgData name="スイ ホウ" userId="65ad27ae9fa9fe8d" providerId="LiveId" clId="{BA45594C-426D-460E-920A-8E4C80F5942A}" dt="2018-10-17T02:21:20.291" v="237" actId="14100"/>
        <pc:sldMkLst>
          <pc:docMk/>
          <pc:sldMk cId="1856913716" sldId="590"/>
        </pc:sldMkLst>
        <pc:spChg chg="mod">
          <ac:chgData name="スイ ホウ" userId="65ad27ae9fa9fe8d" providerId="LiveId" clId="{BA45594C-426D-460E-920A-8E4C80F5942A}" dt="2018-10-17T01:58:12.819" v="32"/>
          <ac:spMkLst>
            <pc:docMk/>
            <pc:sldMk cId="1856913716" sldId="590"/>
            <ac:spMk id="2" creationId="{00000000-0000-0000-0000-000000000000}"/>
          </ac:spMkLst>
        </pc:spChg>
        <pc:spChg chg="del">
          <ac:chgData name="スイ ホウ" userId="65ad27ae9fa9fe8d" providerId="LiveId" clId="{BA45594C-426D-460E-920A-8E4C80F5942A}" dt="2018-10-17T01:41:55.908" v="0" actId="478"/>
          <ac:spMkLst>
            <pc:docMk/>
            <pc:sldMk cId="1856913716" sldId="590"/>
            <ac:spMk id="3" creationId="{00000000-0000-0000-0000-000000000000}"/>
          </ac:spMkLst>
        </pc:spChg>
        <pc:spChg chg="add del mod">
          <ac:chgData name="スイ ホウ" userId="65ad27ae9fa9fe8d" providerId="LiveId" clId="{BA45594C-426D-460E-920A-8E4C80F5942A}" dt="2018-10-17T01:42:17.437" v="1" actId="478"/>
          <ac:spMkLst>
            <pc:docMk/>
            <pc:sldMk cId="1856913716" sldId="590"/>
            <ac:spMk id="5" creationId="{2E44D34A-83C1-4FEF-9ED2-D98C325D839F}"/>
          </ac:spMkLst>
        </pc:spChg>
        <pc:spChg chg="add del mod">
          <ac:chgData name="スイ ホウ" userId="65ad27ae9fa9fe8d" providerId="LiveId" clId="{BA45594C-426D-460E-920A-8E4C80F5942A}" dt="2018-10-17T02:21:20.291" v="237" actId="14100"/>
          <ac:spMkLst>
            <pc:docMk/>
            <pc:sldMk cId="1856913716" sldId="590"/>
            <ac:spMk id="7" creationId="{2B5C9C53-FA29-4644-955F-F0278C8A29E3}"/>
          </ac:spMkLst>
        </pc:spChg>
        <pc:spChg chg="add del">
          <ac:chgData name="スイ ホウ" userId="65ad27ae9fa9fe8d" providerId="LiveId" clId="{BA45594C-426D-460E-920A-8E4C80F5942A}" dt="2018-10-17T02:19:57.435" v="213"/>
          <ac:spMkLst>
            <pc:docMk/>
            <pc:sldMk cId="1856913716" sldId="590"/>
            <ac:spMk id="8" creationId="{4E3501FD-74C9-4238-966D-9B1436815FCF}"/>
          </ac:spMkLst>
        </pc:spChg>
        <pc:picChg chg="add mod">
          <ac:chgData name="スイ ホウ" userId="65ad27ae9fa9fe8d" providerId="LiveId" clId="{BA45594C-426D-460E-920A-8E4C80F5942A}" dt="2018-10-17T01:43:46.462" v="16" actId="14100"/>
          <ac:picMkLst>
            <pc:docMk/>
            <pc:sldMk cId="1856913716" sldId="590"/>
            <ac:picMk id="6" creationId="{929BF209-1BDD-432D-9ACA-CDDA8CD7B69E}"/>
          </ac:picMkLst>
        </pc:picChg>
      </pc:sldChg>
      <pc:sldChg chg="addSp delSp modSp add">
        <pc:chgData name="スイ ホウ" userId="65ad27ae9fa9fe8d" providerId="LiveId" clId="{BA45594C-426D-460E-920A-8E4C80F5942A}" dt="2018-10-17T05:02:33.313" v="1460"/>
        <pc:sldMkLst>
          <pc:docMk/>
          <pc:sldMk cId="2697361611" sldId="591"/>
        </pc:sldMkLst>
        <pc:spChg chg="add mod">
          <ac:chgData name="スイ ホウ" userId="65ad27ae9fa9fe8d" providerId="LiveId" clId="{BA45594C-426D-460E-920A-8E4C80F5942A}" dt="2018-10-17T05:02:33.313" v="1460"/>
          <ac:spMkLst>
            <pc:docMk/>
            <pc:sldMk cId="2697361611" sldId="591"/>
            <ac:spMk id="5" creationId="{53968491-7D6A-4582-A9D3-DE4EE82073DE}"/>
          </ac:spMkLst>
        </pc:spChg>
        <pc:spChg chg="mod">
          <ac:chgData name="スイ ホウ" userId="65ad27ae9fa9fe8d" providerId="LiveId" clId="{BA45594C-426D-460E-920A-8E4C80F5942A}" dt="2018-10-17T02:01:29.119" v="119" actId="6549"/>
          <ac:spMkLst>
            <pc:docMk/>
            <pc:sldMk cId="2697361611" sldId="591"/>
            <ac:spMk id="15362" creationId="{00000000-0000-0000-0000-000000000000}"/>
          </ac:spMkLst>
        </pc:spChg>
        <pc:picChg chg="del">
          <ac:chgData name="スイ ホウ" userId="65ad27ae9fa9fe8d" providerId="LiveId" clId="{BA45594C-426D-460E-920A-8E4C80F5942A}" dt="2018-10-17T01:59:57.379" v="97" actId="478"/>
          <ac:picMkLst>
            <pc:docMk/>
            <pc:sldMk cId="2697361611" sldId="591"/>
            <ac:picMk id="3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6" y="0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B6FBF4-992E-4DE4-8B17-79FF33E32891}" type="datetime1">
              <a:rPr lang="ja-JP" altLang="en-US" smtClean="0"/>
              <a:pPr/>
              <a:t>2018/10/23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6" y="9433107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2825E8-8F73-8141-9884-9E441E953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531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6" y="0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BF85FC-8442-49C4-946E-2FF30A894B77}" type="datetime1">
              <a:rPr lang="ja-JP" altLang="en-US" smtClean="0"/>
              <a:pPr/>
              <a:t>2018/10/23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6" y="9433107"/>
            <a:ext cx="2944283" cy="49657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D2226E8-6E60-C943-AEE2-C58FEC61AE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8155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8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1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69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3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6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0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FF8C7C6-4671-47D9-AA0A-808DB8E0361C}" type="datetime1">
              <a:rPr lang="ja-JP" altLang="en-US" smtClean="0"/>
              <a:pPr/>
              <a:t>2018/10/23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2226E8-6E60-C943-AEE2-C58FEC61AEE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B2A3FBF6-1150-4043-BB1E-C11E34A93EBB}" type="datetime1">
              <a:rPr lang="ja-JP" altLang="en-US" smtClean="0"/>
              <a:pPr/>
              <a:t>2018/10/23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8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2346055" y="0"/>
            <a:ext cx="7559945" cy="3367021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88322" y="197135"/>
            <a:ext cx="1977376" cy="94593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buNone/>
              <a:defRPr sz="1300" baseline="0">
                <a:solidFill>
                  <a:schemeClr val="accent2"/>
                </a:solidFill>
              </a:defRPr>
            </a:lvl1pPr>
            <a:lvl2pPr marL="4201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6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○○○○　御中</a:t>
            </a:r>
            <a:endParaRPr lang="en-US" altLang="ja-JP" dirty="0"/>
          </a:p>
          <a:p>
            <a:r>
              <a:rPr lang="ja-JP" altLang="en-US" dirty="0"/>
              <a:t>（クライアント名）</a:t>
            </a:r>
            <a:endParaRPr lang="en-US" altLang="ja-JP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-255" y="6751106"/>
            <a:ext cx="237167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Copyright © 2016</a:t>
            </a:r>
            <a:r>
              <a:rPr lang="en-US" sz="600" baseline="0" dirty="0">
                <a:latin typeface="Arial"/>
                <a:cs typeface="Arial"/>
              </a:rPr>
              <a:t> NTT DATA Corporation</a:t>
            </a:r>
            <a:endParaRPr lang="en-US" sz="600" dirty="0">
              <a:latin typeface="Arial"/>
              <a:cs typeface="Arial"/>
            </a:endParaRPr>
          </a:p>
        </p:txBody>
      </p:sp>
      <p:pic>
        <p:nvPicPr>
          <p:cNvPr id="43" name="Picture 42" descr="NTT_Title_Slide_w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23243"/>
            <a:ext cx="2355901" cy="2308024"/>
          </a:xfrm>
          <a:prstGeom prst="rect">
            <a:avLst/>
          </a:prstGeom>
        </p:spPr>
      </p:pic>
      <p:pic>
        <p:nvPicPr>
          <p:cNvPr id="44" name="Picture 43" descr="NTT_logo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0542" y="6185858"/>
            <a:ext cx="1567776" cy="224161"/>
          </a:xfrm>
          <a:prstGeom prst="rect">
            <a:avLst/>
          </a:prstGeom>
        </p:spPr>
      </p:pic>
      <p:sp>
        <p:nvSpPr>
          <p:cNvPr id="45" name="Rectangle 44"/>
          <p:cNvSpPr/>
          <p:nvPr userDrawn="1"/>
        </p:nvSpPr>
        <p:spPr>
          <a:xfrm>
            <a:off x="2348132" y="4469773"/>
            <a:ext cx="7557868" cy="1162617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marL="0" marR="0" lvl="0" indent="0" algn="l" defTabSz="840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2346569" y="3324742"/>
            <a:ext cx="7559431" cy="11521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/>
          </a:p>
        </p:txBody>
      </p:sp>
      <p:sp>
        <p:nvSpPr>
          <p:cNvPr id="4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612959" y="4649021"/>
            <a:ext cx="6997317" cy="94730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2"/>
                </a:solidFill>
              </a:defRPr>
            </a:lvl1pPr>
            <a:lvl2pPr marL="4201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6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○○○○年○○月○○日</a:t>
            </a:r>
          </a:p>
          <a:p>
            <a:pPr lvl="0"/>
            <a:r>
              <a:rPr lang="ja-JP" altLang="en-US" dirty="0"/>
              <a:t>株式会社ＮＴＴデータ</a:t>
            </a:r>
          </a:p>
          <a:p>
            <a:pPr lvl="0"/>
            <a:r>
              <a:rPr lang="ja-JP" altLang="en-US" dirty="0"/>
              <a:t>○○ ○○ ○○ ○○</a:t>
            </a:r>
            <a:endParaRPr lang="en-US" altLang="ja-JP" dirty="0"/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2612959" y="3543129"/>
            <a:ext cx="6997317" cy="900109"/>
          </a:xfrm>
          <a:prstGeom prst="rect">
            <a:avLst/>
          </a:prstGeom>
          <a:ln>
            <a:noFill/>
          </a:ln>
        </p:spPr>
        <p:txBody>
          <a:bodyPr lIns="84024" tIns="42012" rIns="84024" bIns="42012" anchor="t">
            <a:normAutofit/>
          </a:bodyPr>
          <a:lstStyle>
            <a:lvl1pPr algn="l">
              <a:spcAft>
                <a:spcPts val="0"/>
              </a:spcAft>
              <a:defRPr sz="20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スライド（イメージ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88322" y="197135"/>
            <a:ext cx="1977376" cy="94593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buNone/>
              <a:defRPr sz="1300" baseline="0">
                <a:solidFill>
                  <a:schemeClr val="accent2"/>
                </a:solidFill>
              </a:defRPr>
            </a:lvl1pPr>
            <a:lvl2pPr marL="4201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6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○○○○　御中</a:t>
            </a:r>
            <a:endParaRPr lang="en-US" altLang="ja-JP" dirty="0"/>
          </a:p>
          <a:p>
            <a:r>
              <a:rPr lang="ja-JP" altLang="en-US" dirty="0"/>
              <a:t>（クライアント名）</a:t>
            </a:r>
            <a:endParaRPr lang="en-US" altLang="ja-JP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255" y="6751106"/>
            <a:ext cx="237167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Copyright © 2016 </a:t>
            </a:r>
            <a:r>
              <a:rPr lang="en-US" sz="600" baseline="0" dirty="0">
                <a:latin typeface="Arial"/>
                <a:cs typeface="Arial"/>
              </a:rPr>
              <a:t>NTT DATA Corporation</a:t>
            </a:r>
            <a:endParaRPr lang="en-US" sz="600" dirty="0">
              <a:latin typeface="Arial"/>
              <a:cs typeface="Arial"/>
            </a:endParaRPr>
          </a:p>
        </p:txBody>
      </p:sp>
      <p:pic>
        <p:nvPicPr>
          <p:cNvPr id="19" name="Picture 18" descr="NTT_Title_Slide_w_Im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323243"/>
            <a:ext cx="2355901" cy="230802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2348132" y="4469773"/>
            <a:ext cx="7557868" cy="1162617"/>
          </a:xfrm>
          <a:prstGeom prst="rect">
            <a:avLst/>
          </a:prstGeom>
          <a:solidFill>
            <a:srgbClr val="C2CEE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marL="0" marR="0" lvl="0" indent="0" algn="l" defTabSz="840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346569" y="3324742"/>
            <a:ext cx="7559431" cy="11521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612959" y="4649021"/>
            <a:ext cx="6997317" cy="947307"/>
          </a:xfrm>
          <a:prstGeom prst="rect">
            <a:avLst/>
          </a:prstGeom>
        </p:spPr>
        <p:txBody>
          <a:bodyPr lIns="84024" tIns="42012" rIns="84024" bIns="42012" anchor="t">
            <a:normAutofit/>
          </a:bodyPr>
          <a:lstStyle>
            <a:lvl1pPr marL="0" indent="0">
              <a:spcBef>
                <a:spcPts val="0"/>
              </a:spcBef>
              <a:buNone/>
              <a:defRPr sz="1500" baseline="0">
                <a:solidFill>
                  <a:schemeClr val="accent2"/>
                </a:solidFill>
              </a:defRPr>
            </a:lvl1pPr>
            <a:lvl2pPr marL="4201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02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03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04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06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07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08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609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○○○○年○○月○○日</a:t>
            </a:r>
          </a:p>
          <a:p>
            <a:pPr lvl="0"/>
            <a:r>
              <a:rPr lang="ja-JP" altLang="en-US" dirty="0"/>
              <a:t>株式会社ＮＴＴデータ</a:t>
            </a:r>
          </a:p>
          <a:p>
            <a:pPr lvl="0"/>
            <a:r>
              <a:rPr lang="ja-JP" altLang="en-US" dirty="0"/>
              <a:t>○○ ○○ ○○ ○○</a:t>
            </a:r>
            <a:endParaRPr lang="en-US" altLang="ja-JP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2612959" y="3543129"/>
            <a:ext cx="6997317" cy="900109"/>
          </a:xfrm>
          <a:prstGeom prst="rect">
            <a:avLst/>
          </a:prstGeom>
          <a:ln>
            <a:noFill/>
          </a:ln>
        </p:spPr>
        <p:txBody>
          <a:bodyPr lIns="84024" tIns="42012" rIns="84024" bIns="42012" anchor="t">
            <a:normAutofit/>
          </a:bodyPr>
          <a:lstStyle>
            <a:lvl1pPr algn="l">
              <a:spcAft>
                <a:spcPts val="0"/>
              </a:spcAft>
              <a:defRPr sz="2000" b="0" i="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ja-JP" altLang="en-US" dirty="0"/>
              <a:t>マスタ タイトルの書式設定</a:t>
            </a:r>
            <a:endParaRPr lang="en-US" dirty="0"/>
          </a:p>
        </p:txBody>
      </p:sp>
      <p:pic>
        <p:nvPicPr>
          <p:cNvPr id="36" name="Picture 35" descr="NTT_logo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0542" y="6185858"/>
            <a:ext cx="1567776" cy="224161"/>
          </a:xfrm>
          <a:prstGeom prst="rect">
            <a:avLst/>
          </a:prstGeom>
        </p:spPr>
      </p:pic>
      <p:pic>
        <p:nvPicPr>
          <p:cNvPr id="11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55" y="360"/>
            <a:ext cx="7559945" cy="332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インデック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1"/>
          <p:cNvGrpSpPr/>
          <p:nvPr userDrawn="1"/>
        </p:nvGrpSpPr>
        <p:grpSpPr>
          <a:xfrm>
            <a:off x="0" y="6738104"/>
            <a:ext cx="9906000" cy="119896"/>
            <a:chOff x="0" y="6731877"/>
            <a:chExt cx="10688638" cy="132052"/>
          </a:xfrm>
        </p:grpSpPr>
        <p:sp>
          <p:nvSpPr>
            <p:cNvPr id="29" name="Rectangle 52"/>
            <p:cNvSpPr/>
            <p:nvPr userDrawn="1"/>
          </p:nvSpPr>
          <p:spPr>
            <a:xfrm>
              <a:off x="0" y="6731877"/>
              <a:ext cx="10688638" cy="132052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31" name="Rectangle 54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rgbClr val="E6B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55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8402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Rectangle 56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rgbClr val="6785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57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rgbClr val="0080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58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8402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6" name="Rectangle 59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8402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Rectangle 20"/>
          <p:cNvSpPr/>
          <p:nvPr userDrawn="1"/>
        </p:nvSpPr>
        <p:spPr>
          <a:xfrm>
            <a:off x="0" y="0"/>
            <a:ext cx="8380302" cy="66418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5" name="Rectangle 40"/>
          <p:cNvSpPr/>
          <p:nvPr userDrawn="1"/>
        </p:nvSpPr>
        <p:spPr>
          <a:xfrm>
            <a:off x="8380597" y="0"/>
            <a:ext cx="1525403" cy="664180"/>
          </a:xfrm>
          <a:prstGeom prst="rect">
            <a:avLst/>
          </a:prstGeom>
          <a:solidFill>
            <a:srgbClr val="E1E7F3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/>
          </a:p>
        </p:txBody>
      </p:sp>
      <p:pic>
        <p:nvPicPr>
          <p:cNvPr id="6" name="Picture 41" descr="NTT_logo_RGB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4211" y="281447"/>
            <a:ext cx="1161001" cy="16599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TextBox 36"/>
          <p:cNvSpPr txBox="1"/>
          <p:nvPr userDrawn="1"/>
        </p:nvSpPr>
        <p:spPr>
          <a:xfrm>
            <a:off x="9612906" y="6742237"/>
            <a:ext cx="293094" cy="12311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fld id="{B81353C4-87EF-784D-9B49-76D7931112DF}" type="slidenum">
              <a:rPr lang="en-US" sz="800" smtClean="0">
                <a:latin typeface="Arial"/>
                <a:cs typeface="Arial"/>
              </a:rPr>
              <a:pPr/>
              <a:t>‹#›</a:t>
            </a:fld>
            <a:endParaRPr lang="en-US" sz="800" dirty="0">
              <a:latin typeface="Arial"/>
              <a:cs typeface="Arial"/>
            </a:endParaRPr>
          </a:p>
        </p:txBody>
      </p:sp>
      <p:sp>
        <p:nvSpPr>
          <p:cNvPr id="17" name="TextBox 37"/>
          <p:cNvSpPr txBox="1"/>
          <p:nvPr userDrawn="1"/>
        </p:nvSpPr>
        <p:spPr>
          <a:xfrm>
            <a:off x="711926" y="6757105"/>
            <a:ext cx="2189236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Copyright © 2016</a:t>
            </a:r>
            <a:r>
              <a:rPr lang="en-US" altLang="ja-JP" sz="600" dirty="0">
                <a:latin typeface="Arial"/>
                <a:cs typeface="Arial"/>
              </a:rPr>
              <a:t> </a:t>
            </a:r>
            <a:r>
              <a:rPr lang="en-US" sz="600" baseline="0" dirty="0">
                <a:latin typeface="Arial"/>
                <a:cs typeface="Arial"/>
              </a:rPr>
              <a:t>NTT DATA Corporation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74785" y="1273519"/>
            <a:ext cx="8935491" cy="4653361"/>
          </a:xfrm>
          <a:prstGeom prst="rect">
            <a:avLst/>
          </a:prstGeom>
        </p:spPr>
        <p:txBody>
          <a:bodyPr lIns="168048" tIns="42012" rIns="84024" bIns="42012">
            <a:normAutofit/>
          </a:bodyPr>
          <a:lstStyle>
            <a:lvl1pPr marL="420121" marR="0" indent="-420121" algn="l" defTabSz="420121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800">
                <a:latin typeface="+mn-ea"/>
                <a:ea typeface="+mn-ea"/>
              </a:defRPr>
            </a:lvl1pPr>
            <a:lvl2pPr marL="840242" indent="-420121">
              <a:buFont typeface="+mj-lt"/>
              <a:buAutoNum type="arabicPeriod"/>
              <a:defRPr/>
            </a:lvl2pPr>
            <a:lvl3pPr marL="1260363" indent="-420121">
              <a:buFont typeface="+mj-lt"/>
              <a:buAutoNum type="arabicPeriod"/>
              <a:defRPr/>
            </a:lvl3pPr>
            <a:lvl4pPr marL="1575454" indent="-315091">
              <a:buFont typeface="+mj-lt"/>
              <a:buAutoNum type="arabicPeriod"/>
              <a:defRPr/>
            </a:lvl4pPr>
            <a:lvl5pPr marL="1995575" indent="-315091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19" name="Picture 31" descr="NTT_Title_and_Content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677957" cy="6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TT_Section_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45070"/>
            <a:ext cx="1415235" cy="1386475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34" y="6743488"/>
            <a:ext cx="9905766" cy="114513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0" y="6753242"/>
            <a:ext cx="2189236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Copyright © 2016 </a:t>
            </a:r>
            <a:r>
              <a:rPr lang="en-US" sz="600" baseline="0" dirty="0">
                <a:latin typeface="Arial"/>
                <a:cs typeface="Arial"/>
              </a:rPr>
              <a:t>NTT DATA Corporation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409654" y="2045743"/>
            <a:ext cx="8496346" cy="69473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4024" tIns="42012" rIns="84024" bIns="42012" anchor="ctr"/>
          <a:lstStyle/>
          <a:p>
            <a:pPr marL="0" marR="0" lvl="0" indent="0" algn="l" defTabSz="840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10370" y="2740479"/>
            <a:ext cx="8495630" cy="691404"/>
          </a:xfrm>
          <a:prstGeom prst="rect">
            <a:avLst/>
          </a:prstGeom>
          <a:solidFill>
            <a:srgbClr val="A4B6D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30112" y="2061238"/>
            <a:ext cx="7491659" cy="662074"/>
          </a:xfrm>
          <a:prstGeom prst="rect">
            <a:avLst/>
          </a:prstGeom>
        </p:spPr>
        <p:txBody>
          <a:bodyPr lIns="84024" tIns="42012" rIns="84024" bIns="42012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sz="2000"/>
              <a:t>マスター タイトルの書式設定</a:t>
            </a:r>
            <a:endParaRPr lang="en-US" sz="2000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9612906" y="6742237"/>
            <a:ext cx="293094" cy="12311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fld id="{B81353C4-87EF-784D-9B49-76D7931112DF}" type="slidenum">
              <a:rPr lang="en-US" sz="800" smtClean="0">
                <a:latin typeface="Arial"/>
                <a:cs typeface="Arial"/>
              </a:rPr>
              <a:pPr/>
              <a:t>‹#›</a:t>
            </a:fld>
            <a:endParaRPr lang="en-US" sz="800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97366" y="944176"/>
            <a:ext cx="9337288" cy="55607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682526" indent="-225392">
              <a:buFont typeface="Wingdings" pitchFamily="2" charset="2"/>
              <a:buChar char="Ø"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>
          <a:xfrm>
            <a:off x="297366" y="944060"/>
            <a:ext cx="4497658" cy="55607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  <a:lvl2pPr marL="682526" indent="-225392">
              <a:buFont typeface="Wingdings" pitchFamily="2" charset="2"/>
              <a:buChar char="Ø"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1"/>
          </p:nvPr>
        </p:nvSpPr>
        <p:spPr>
          <a:xfrm>
            <a:off x="5151863" y="944060"/>
            <a:ext cx="4505325" cy="5561013"/>
          </a:xfrm>
          <a:prstGeom prst="rect">
            <a:avLst/>
          </a:prstGeom>
        </p:spPr>
        <p:txBody>
          <a:bodyPr/>
          <a:lstStyle>
            <a:lvl1pPr>
              <a:defRPr lang="ja-JP" altLang="en-US" dirty="0" smtClean="0"/>
            </a:lvl1pPr>
            <a:lvl2pPr>
              <a:defRPr lang="ja-JP" altLang="en-US" dirty="0" smtClean="0"/>
            </a:lvl2pPr>
            <a:lvl3pPr>
              <a:defRPr lang="ja-JP" altLang="en-US" dirty="0" smtClean="0"/>
            </a:lvl3pPr>
            <a:lvl4pPr>
              <a:defRPr lang="ja-JP" altLang="en-US" dirty="0" smtClean="0"/>
            </a:lvl4pPr>
            <a:lvl5pPr>
              <a:defRPr lang="ja-JP" altLang="en-US" dirty="0"/>
            </a:lvl5pPr>
          </a:lstStyle>
          <a:p>
            <a:pPr marL="0" lvl="0" indent="0">
              <a:buFontTx/>
              <a:buNone/>
            </a:pPr>
            <a:r>
              <a:rPr kumimoji="1" lang="ja-JP" altLang="en-US"/>
              <a:t>マスター テキストの書式設定</a:t>
            </a:r>
          </a:p>
          <a:p>
            <a:pPr marL="0" lvl="1" indent="0"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0" lvl="2" indent="0"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0" lvl="3" indent="0"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0" lvl="4" indent="0">
              <a:buFontTx/>
              <a:buNone/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75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4129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4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ド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-255" y="6129641"/>
            <a:ext cx="2371673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Copyright © 2011</a:t>
            </a:r>
            <a:r>
              <a:rPr lang="en-US" sz="600" baseline="0" dirty="0">
                <a:latin typeface="Arial"/>
                <a:cs typeface="Arial"/>
              </a:rPr>
              <a:t> NTT DATA Corporation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2" y="0"/>
            <a:ext cx="2355901" cy="685800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/>
          </a:p>
        </p:txBody>
      </p:sp>
      <p:pic>
        <p:nvPicPr>
          <p:cNvPr id="9" name="Picture 8" descr="NTT_Brand_Slid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77871"/>
            <a:ext cx="2355901" cy="230802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0" y="6753242"/>
            <a:ext cx="2189236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Copyright © 2016 </a:t>
            </a:r>
            <a:r>
              <a:rPr lang="en-US" sz="600" baseline="0" dirty="0">
                <a:latin typeface="Arial"/>
                <a:cs typeface="Arial"/>
              </a:rPr>
              <a:t>NTT DATA Corporation</a:t>
            </a:r>
            <a:endParaRPr lang="en-US" sz="600" dirty="0">
              <a:latin typeface="Arial"/>
              <a:cs typeface="Arial"/>
            </a:endParaRPr>
          </a:p>
        </p:txBody>
      </p:sp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97" y="2842015"/>
            <a:ext cx="4350919" cy="11193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/>
          <p:nvPr/>
        </p:nvSpPr>
        <p:spPr>
          <a:xfrm>
            <a:off x="0" y="0"/>
            <a:ext cx="8379887" cy="664180"/>
          </a:xfrm>
          <a:prstGeom prst="rect">
            <a:avLst/>
          </a:prstGeom>
          <a:solidFill>
            <a:srgbClr val="E1E7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/>
          </a:p>
        </p:txBody>
      </p:sp>
      <p:pic>
        <p:nvPicPr>
          <p:cNvPr id="7" name="Picture 31" descr="NTT_Title_and_Content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677957" cy="664180"/>
          </a:xfrm>
          <a:prstGeom prst="rect">
            <a:avLst/>
          </a:prstGeom>
        </p:spPr>
      </p:pic>
      <p:sp>
        <p:nvSpPr>
          <p:cNvPr id="8" name="Rectangle 32"/>
          <p:cNvSpPr/>
          <p:nvPr/>
        </p:nvSpPr>
        <p:spPr>
          <a:xfrm>
            <a:off x="8380597" y="0"/>
            <a:ext cx="1525403" cy="664180"/>
          </a:xfrm>
          <a:prstGeom prst="rect">
            <a:avLst/>
          </a:prstGeom>
          <a:solidFill>
            <a:srgbClr val="E1E7F3">
              <a:alpha val="4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/>
          <a:lstStyle/>
          <a:p>
            <a:pPr algn="ctr"/>
            <a:endParaRPr lang="en-US"/>
          </a:p>
        </p:txBody>
      </p:sp>
      <p:pic>
        <p:nvPicPr>
          <p:cNvPr id="9" name="Picture 33" descr="NTT_logo_RGB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4211" y="281447"/>
            <a:ext cx="1161001" cy="165999"/>
          </a:xfrm>
          <a:prstGeom prst="rect">
            <a:avLst/>
          </a:prstGeom>
        </p:spPr>
      </p:pic>
      <p:grpSp>
        <p:nvGrpSpPr>
          <p:cNvPr id="10" name="Group 51"/>
          <p:cNvGrpSpPr/>
          <p:nvPr/>
        </p:nvGrpSpPr>
        <p:grpSpPr>
          <a:xfrm>
            <a:off x="0" y="6738104"/>
            <a:ext cx="9906000" cy="119896"/>
            <a:chOff x="0" y="6731877"/>
            <a:chExt cx="10688638" cy="132052"/>
          </a:xfrm>
        </p:grpSpPr>
        <p:sp>
          <p:nvSpPr>
            <p:cNvPr id="11" name="Rectangle 52"/>
            <p:cNvSpPr/>
            <p:nvPr userDrawn="1"/>
          </p:nvSpPr>
          <p:spPr>
            <a:xfrm>
              <a:off x="0" y="6731877"/>
              <a:ext cx="10688638" cy="132052"/>
            </a:xfrm>
            <a:prstGeom prst="rect">
              <a:avLst/>
            </a:prstGeom>
            <a:solidFill>
              <a:srgbClr val="E1E7F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3"/>
            <p:cNvGrpSpPr/>
            <p:nvPr userDrawn="1"/>
          </p:nvGrpSpPr>
          <p:grpSpPr>
            <a:xfrm>
              <a:off x="0" y="6731877"/>
              <a:ext cx="735013" cy="132052"/>
              <a:chOff x="0" y="6296155"/>
              <a:chExt cx="735013" cy="132052"/>
            </a:xfrm>
          </p:grpSpPr>
          <p:sp>
            <p:nvSpPr>
              <p:cNvPr id="13" name="Rectangle 54"/>
              <p:cNvSpPr/>
              <p:nvPr userDrawn="1"/>
            </p:nvSpPr>
            <p:spPr>
              <a:xfrm>
                <a:off x="612511" y="6296155"/>
                <a:ext cx="122502" cy="132052"/>
              </a:xfrm>
              <a:prstGeom prst="rect">
                <a:avLst/>
              </a:prstGeom>
              <a:solidFill>
                <a:srgbClr val="E6B6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55"/>
              <p:cNvSpPr/>
              <p:nvPr userDrawn="1"/>
            </p:nvSpPr>
            <p:spPr>
              <a:xfrm>
                <a:off x="490009" y="6296155"/>
                <a:ext cx="122502" cy="132052"/>
              </a:xfrm>
              <a:prstGeom prst="rect">
                <a:avLst/>
              </a:prstGeom>
              <a:solidFill>
                <a:srgbClr val="C9695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8402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56"/>
              <p:cNvSpPr/>
              <p:nvPr userDrawn="1"/>
            </p:nvSpPr>
            <p:spPr>
              <a:xfrm>
                <a:off x="367507" y="6296155"/>
                <a:ext cx="122502" cy="132052"/>
              </a:xfrm>
              <a:prstGeom prst="rect">
                <a:avLst/>
              </a:prstGeom>
              <a:solidFill>
                <a:srgbClr val="6785C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57"/>
              <p:cNvSpPr/>
              <p:nvPr userDrawn="1"/>
            </p:nvSpPr>
            <p:spPr>
              <a:xfrm>
                <a:off x="245004" y="6296155"/>
                <a:ext cx="122502" cy="132052"/>
              </a:xfrm>
              <a:prstGeom prst="rect">
                <a:avLst/>
              </a:prstGeom>
              <a:solidFill>
                <a:srgbClr val="0080B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58"/>
              <p:cNvSpPr/>
              <p:nvPr userDrawn="1"/>
            </p:nvSpPr>
            <p:spPr>
              <a:xfrm>
                <a:off x="122502" y="6296155"/>
                <a:ext cx="122502" cy="132052"/>
              </a:xfrm>
              <a:prstGeom prst="rect">
                <a:avLst/>
              </a:prstGeom>
              <a:solidFill>
                <a:srgbClr val="6F779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8402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59"/>
              <p:cNvSpPr/>
              <p:nvPr userDrawn="1"/>
            </p:nvSpPr>
            <p:spPr>
              <a:xfrm>
                <a:off x="0" y="6296155"/>
                <a:ext cx="122502" cy="132052"/>
              </a:xfrm>
              <a:prstGeom prst="rect">
                <a:avLst/>
              </a:prstGeom>
              <a:solidFill>
                <a:srgbClr val="3F497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84024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7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TextBox 60"/>
          <p:cNvSpPr txBox="1"/>
          <p:nvPr/>
        </p:nvSpPr>
        <p:spPr>
          <a:xfrm>
            <a:off x="9612906" y="6742237"/>
            <a:ext cx="293094" cy="123111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fld id="{B81353C4-87EF-784D-9B49-76D7931112DF}" type="slidenum">
              <a:rPr lang="en-US" sz="800" smtClean="0">
                <a:latin typeface="Arial"/>
                <a:cs typeface="Arial"/>
              </a:rPr>
              <a:pPr/>
              <a:t>‹#›</a:t>
            </a:fld>
            <a:endParaRPr lang="en-US" sz="800" dirty="0">
              <a:latin typeface="Arial"/>
              <a:cs typeface="Arial"/>
            </a:endParaRPr>
          </a:p>
        </p:txBody>
      </p:sp>
      <p:sp>
        <p:nvSpPr>
          <p:cNvPr id="20" name="TextBox 61"/>
          <p:cNvSpPr txBox="1"/>
          <p:nvPr/>
        </p:nvSpPr>
        <p:spPr>
          <a:xfrm>
            <a:off x="711926" y="6757105"/>
            <a:ext cx="2189236" cy="92333"/>
          </a:xfrm>
          <a:prstGeom prst="rect">
            <a:avLst/>
          </a:prstGeom>
          <a:noFill/>
        </p:spPr>
        <p:txBody>
          <a:bodyPr wrap="square" lIns="84024" tIns="0" rIns="84024" bIns="0" rtlCol="0">
            <a:spAutoFit/>
          </a:bodyPr>
          <a:lstStyle/>
          <a:p>
            <a:r>
              <a:rPr lang="en-US" sz="600" dirty="0">
                <a:latin typeface="Arial"/>
                <a:cs typeface="Arial"/>
              </a:rPr>
              <a:t>Copyright © 2016</a:t>
            </a:r>
            <a:r>
              <a:rPr lang="en-US" sz="600" baseline="0" dirty="0">
                <a:latin typeface="Arial"/>
                <a:cs typeface="Arial"/>
              </a:rPr>
              <a:t> NTT DATA Corporation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78251" y="0"/>
            <a:ext cx="7625690" cy="664180"/>
          </a:xfrm>
          <a:prstGeom prst="rect">
            <a:avLst/>
          </a:prstGeom>
          <a:noFill/>
        </p:spPr>
        <p:txBody>
          <a:bodyPr vert="horz" lIns="168048" tIns="42012" rIns="168048" bIns="42012" anchor="ctr" anchorCtr="0">
            <a:normAutofit/>
          </a:bodyPr>
          <a:lstStyle/>
          <a:p>
            <a:pPr marL="0" lvl="0" indent="0">
              <a:spcBef>
                <a:spcPct val="20000"/>
              </a:spcBef>
              <a:buFont typeface="Arial"/>
            </a:pPr>
            <a:r>
              <a:rPr kumimoji="1" lang="ja-JP" altLang="en-US"/>
              <a:t>マスター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2" r:id="rId2"/>
    <p:sldLayoutId id="2147483685" r:id="rId3"/>
    <p:sldLayoutId id="2147483673" r:id="rId4"/>
    <p:sldLayoutId id="2147483683" r:id="rId5"/>
    <p:sldLayoutId id="2147483688" r:id="rId6"/>
    <p:sldLayoutId id="2147483686" r:id="rId7"/>
    <p:sldLayoutId id="2147483687" r:id="rId8"/>
    <p:sldLayoutId id="2147483670" r:id="rId9"/>
  </p:sldLayoutIdLst>
  <p:hf hdr="0" dt="0"/>
  <p:txStyles>
    <p:titleStyle>
      <a:lvl1pPr algn="l" defTabSz="457133" rtl="0" eaLnBrk="1" latinLnBrk="0" hangingPunct="1">
        <a:spcBef>
          <a:spcPct val="0"/>
        </a:spcBef>
        <a:buNone/>
        <a:defRPr kumimoji="1" lang="ja-JP" altLang="en-US" sz="2000" kern="1200" baseline="0" smtClean="0">
          <a:solidFill>
            <a:schemeClr val="tx1"/>
          </a:solidFill>
          <a:latin typeface="+mn-ea"/>
          <a:ea typeface="+mn-ea"/>
          <a:cs typeface="+mn-cs"/>
        </a:defRPr>
      </a:lvl1pPr>
    </p:titleStyle>
    <p:bodyStyle>
      <a:lvl1pPr marL="169838" indent="-169838" algn="l" defTabSz="457133" rtl="0" eaLnBrk="1" latinLnBrk="0" hangingPunct="1">
        <a:spcBef>
          <a:spcPct val="20000"/>
        </a:spcBef>
        <a:buFont typeface="Arial"/>
        <a:buChar char="•"/>
        <a:defRPr kumimoji="1" lang="ja-JP" altLang="en-US" sz="2000" kern="1200" smtClean="0">
          <a:solidFill>
            <a:schemeClr val="tx1"/>
          </a:solidFill>
          <a:latin typeface="+mn-ea"/>
          <a:ea typeface="+mn-ea"/>
          <a:cs typeface="+mn-cs"/>
        </a:defRPr>
      </a:lvl1pPr>
      <a:lvl2pPr marL="682526" indent="-225392" algn="l" defTabSz="457133" rtl="0" eaLnBrk="1" latinLnBrk="0" hangingPunct="1">
        <a:spcBef>
          <a:spcPct val="20000"/>
        </a:spcBef>
        <a:buFont typeface="Arial"/>
        <a:buChar char="–"/>
        <a:defRPr kumimoji="1" lang="ja-JP" altLang="en-US" sz="1800" kern="1200" smtClean="0">
          <a:solidFill>
            <a:schemeClr val="tx1"/>
          </a:solidFill>
          <a:latin typeface="+mn-ea"/>
          <a:ea typeface="+mn-ea"/>
          <a:cs typeface="Arial"/>
        </a:defRPr>
      </a:lvl2pPr>
      <a:lvl3pPr marL="1090455" indent="-176187" algn="l" defTabSz="457133" rtl="0" eaLnBrk="1" latinLnBrk="0" hangingPunct="1">
        <a:spcBef>
          <a:spcPct val="20000"/>
        </a:spcBef>
        <a:buFont typeface="Arial"/>
        <a:buChar char="•"/>
        <a:defRPr kumimoji="1" lang="ja-JP" altLang="en-US" sz="1600" kern="1200" smtClean="0">
          <a:solidFill>
            <a:schemeClr val="tx1"/>
          </a:solidFill>
          <a:latin typeface="+mn-ea"/>
          <a:ea typeface="+mn-ea"/>
          <a:cs typeface="Arial"/>
        </a:defRPr>
      </a:lvl3pPr>
      <a:lvl4pPr marL="1544415" indent="-173013" algn="l" defTabSz="457133" rtl="0" eaLnBrk="1" latinLnBrk="0" hangingPunct="1">
        <a:spcBef>
          <a:spcPct val="20000"/>
        </a:spcBef>
        <a:buFont typeface="Arial"/>
        <a:buChar char="–"/>
        <a:defRPr kumimoji="1" lang="ja-JP" altLang="en-US" sz="1400" kern="1200" smtClean="0">
          <a:solidFill>
            <a:schemeClr val="tx1"/>
          </a:solidFill>
          <a:latin typeface="+mn-ea"/>
          <a:ea typeface="+mn-ea"/>
          <a:cs typeface="Arial"/>
        </a:defRPr>
      </a:lvl4pPr>
      <a:lvl5pPr marL="1999960" indent="-171425" algn="l" defTabSz="457133" rtl="0" eaLnBrk="1" latinLnBrk="0" hangingPunct="1">
        <a:spcBef>
          <a:spcPct val="20000"/>
        </a:spcBef>
        <a:buFont typeface="Arial"/>
        <a:buChar char="»"/>
        <a:defRPr kumimoji="1" lang="ja-JP" altLang="en-US" sz="1200" kern="1200" smtClean="0">
          <a:solidFill>
            <a:schemeClr val="tx1"/>
          </a:solidFill>
          <a:latin typeface="+mn-ea"/>
          <a:ea typeface="+mn-ea"/>
          <a:cs typeface="Arial"/>
        </a:defRPr>
      </a:lvl5pPr>
      <a:lvl6pPr marL="2514235" indent="-228567" algn="l" defTabSz="457133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0" indent="-228567" algn="l" defTabSz="457133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03" indent="-228567" algn="l" defTabSz="457133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7" indent="-228567" algn="l" defTabSz="457133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3" algn="l" defTabSz="45713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8" algn="l" defTabSz="45713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1" algn="l" defTabSz="45713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5" algn="l" defTabSz="45713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9" algn="l" defTabSz="45713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45713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45713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457133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972301" y="130175"/>
            <a:ext cx="2815328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ja-JP" altLang="en-US" sz="900" dirty="0">
                <a:latin typeface="+mn-ea"/>
              </a:rPr>
              <a:t>情 報 種 別 ： 秘密（関係者限り）</a:t>
            </a:r>
          </a:p>
          <a:p>
            <a:r>
              <a:rPr lang="ja-JP" altLang="en-US" sz="900" dirty="0">
                <a:latin typeface="+mn-ea"/>
              </a:rPr>
              <a:t>会　 社　 名 ： （株）</a:t>
            </a:r>
            <a:r>
              <a:rPr lang="en-US" altLang="ja-JP" sz="900" dirty="0">
                <a:latin typeface="+mn-ea"/>
              </a:rPr>
              <a:t>NTT</a:t>
            </a:r>
            <a:r>
              <a:rPr lang="ja-JP" altLang="en-US" sz="900" dirty="0">
                <a:latin typeface="+mn-ea"/>
              </a:rPr>
              <a:t>データ・チャイナ・アウトソーシング</a:t>
            </a:r>
            <a:endParaRPr lang="en-US" altLang="ja-JP" sz="900" dirty="0">
              <a:latin typeface="+mn-ea"/>
            </a:endParaRPr>
          </a:p>
          <a:p>
            <a:r>
              <a:rPr lang="ja-JP" altLang="en-US" sz="900" dirty="0">
                <a:latin typeface="+mn-ea"/>
              </a:rPr>
              <a:t>情報所有者 ： 開発本部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366963" y="3492648"/>
            <a:ext cx="7100887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square" lIns="90000" tIns="46800" rIns="90000" bIns="46800">
            <a:spAutoFit/>
          </a:bodyPr>
          <a:lstStyle/>
          <a:p>
            <a:pPr defTabSz="484188"/>
            <a:r>
              <a:rPr lang="ja-JP" altLang="en-US" sz="24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報告資料</a:t>
            </a:r>
            <a:r>
              <a:rPr lang="en-US" altLang="ja-JP" sz="24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_FINSUM</a:t>
            </a:r>
            <a:r>
              <a:rPr lang="ja-JP" altLang="en-US" sz="24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２０１８＆</a:t>
            </a:r>
            <a:r>
              <a:rPr lang="en-US" altLang="ja-JP" sz="2400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REGSUM</a:t>
            </a:r>
            <a:endParaRPr lang="en-US" altLang="en-US" sz="2400" dirty="0">
              <a:solidFill>
                <a:schemeClr val="bg1"/>
              </a:solidFill>
              <a:latin typeface="HGP創英角ｺﾞｼｯｸUB 本文"/>
              <a:cs typeface="Arial" charset="0"/>
            </a:endParaRPr>
          </a:p>
        </p:txBody>
      </p:sp>
      <p:sp>
        <p:nvSpPr>
          <p:cNvPr id="5" name="Text Placeholder 2"/>
          <p:cNvSpPr>
            <a:spLocks/>
          </p:cNvSpPr>
          <p:nvPr/>
        </p:nvSpPr>
        <p:spPr bwMode="auto">
          <a:xfrm>
            <a:off x="2366963" y="4540249"/>
            <a:ext cx="69977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024" tIns="42012" rIns="84024" bIns="42012"/>
          <a:lstStyle/>
          <a:p>
            <a:pPr defTabSz="455613">
              <a:buFont typeface="Arial" charset="0"/>
              <a:buNone/>
            </a:pPr>
            <a:r>
              <a:rPr lang="ja-JP" altLang="en-US" dirty="0">
                <a:solidFill>
                  <a:schemeClr val="accent2"/>
                </a:solidFill>
                <a:latin typeface="+mn-ea"/>
              </a:rPr>
              <a:t>株式会社</a:t>
            </a:r>
            <a:r>
              <a:rPr lang="en-US" altLang="ja-JP" dirty="0">
                <a:solidFill>
                  <a:schemeClr val="accent2"/>
                </a:solidFill>
                <a:latin typeface="+mn-ea"/>
              </a:rPr>
              <a:t>NTT</a:t>
            </a:r>
            <a:r>
              <a:rPr lang="ja-JP" altLang="en-US" dirty="0">
                <a:solidFill>
                  <a:schemeClr val="accent2"/>
                </a:solidFill>
                <a:latin typeface="+mn-ea"/>
              </a:rPr>
              <a:t>データチャイナアウトソーシング</a:t>
            </a:r>
            <a:endParaRPr lang="en-US" altLang="ja-JP" dirty="0">
              <a:solidFill>
                <a:schemeClr val="accent2"/>
              </a:solidFill>
              <a:latin typeface="+mn-ea"/>
            </a:endParaRPr>
          </a:p>
          <a:p>
            <a:pPr defTabSz="455613">
              <a:buFont typeface="Arial" charset="0"/>
              <a:buNone/>
            </a:pPr>
            <a:r>
              <a:rPr lang="en-US" altLang="ja-JP" dirty="0">
                <a:solidFill>
                  <a:schemeClr val="accent2"/>
                </a:solidFill>
                <a:latin typeface="+mn-ea"/>
              </a:rPr>
              <a:t>2018</a:t>
            </a:r>
            <a:r>
              <a:rPr lang="ja-JP" altLang="en-US" dirty="0">
                <a:solidFill>
                  <a:schemeClr val="accent2"/>
                </a:solidFill>
                <a:latin typeface="+mn-ea"/>
              </a:rPr>
              <a:t>年</a:t>
            </a:r>
            <a:r>
              <a:rPr lang="en-US" altLang="ja-JP" dirty="0">
                <a:solidFill>
                  <a:schemeClr val="accent2"/>
                </a:solidFill>
                <a:latin typeface="+mn-ea"/>
              </a:rPr>
              <a:t>10</a:t>
            </a:r>
            <a:r>
              <a:rPr lang="ja-JP" altLang="en-US" dirty="0">
                <a:solidFill>
                  <a:schemeClr val="accent2"/>
                </a:solidFill>
                <a:latin typeface="+mn-ea"/>
              </a:rPr>
              <a:t>月</a:t>
            </a:r>
            <a:r>
              <a:rPr lang="en-US" altLang="ja-JP" dirty="0">
                <a:solidFill>
                  <a:schemeClr val="accent2"/>
                </a:solidFill>
                <a:latin typeface="+mn-ea"/>
              </a:rPr>
              <a:t>5</a:t>
            </a:r>
            <a:r>
              <a:rPr lang="ja-JP" altLang="en-US" dirty="0">
                <a:solidFill>
                  <a:schemeClr val="accent2"/>
                </a:solidFill>
                <a:latin typeface="+mn-ea"/>
              </a:rPr>
              <a:t>日</a:t>
            </a:r>
            <a:endParaRPr lang="en-US" altLang="en-US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4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Fintech</a:t>
            </a:r>
            <a:r>
              <a:rPr lang="ja-JP" altLang="en-US" dirty="0"/>
              <a:t>人材が働き続ける組織とは？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１．転職はなんでしょう？</a:t>
            </a:r>
            <a:endParaRPr kumimoji="1" lang="en-US" altLang="ja-JP" dirty="0"/>
          </a:p>
          <a:p>
            <a:r>
              <a:rPr lang="ja-JP" altLang="en-US" dirty="0"/>
              <a:t>　　⇒　基本的に個人の思いがあり、転職は自由である。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２．リーダーシップとは</a:t>
            </a:r>
            <a:endParaRPr kumimoji="1" lang="en-US" altLang="ja-JP" dirty="0"/>
          </a:p>
          <a:p>
            <a:r>
              <a:rPr lang="ja-JP" altLang="en-US" dirty="0"/>
              <a:t>　　⇒　強いリーダーシップが必要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３．技術＆知識はどう蓄積できるでしょうか？</a:t>
            </a:r>
            <a:endParaRPr kumimoji="1" lang="en-US" altLang="ja-JP" dirty="0"/>
          </a:p>
          <a:p>
            <a:r>
              <a:rPr lang="ja-JP" altLang="en-US" dirty="0"/>
              <a:t>　　⇒　勉強する意欲がつよい人は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４．組織の在り方について</a:t>
            </a:r>
            <a:endParaRPr kumimoji="1" lang="en-US" altLang="ja-JP" dirty="0"/>
          </a:p>
          <a:p>
            <a:r>
              <a:rPr lang="ja-JP" altLang="en-US" dirty="0"/>
              <a:t>　　⇒　フラット、個性尊重、自由に意見を述べる、コミュニケーションよく取れる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５</a:t>
            </a:r>
            <a:r>
              <a:rPr kumimoji="1" lang="ja-JP" altLang="en-US" dirty="0"/>
              <a:t>．今後の展望について</a:t>
            </a:r>
            <a:endParaRPr kumimoji="1" lang="en-US" altLang="ja-JP" dirty="0"/>
          </a:p>
          <a:p>
            <a:r>
              <a:rPr lang="ja-JP" altLang="en-US" dirty="0"/>
              <a:t>　　⇒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70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２．２</a:t>
            </a:r>
            <a:r>
              <a:rPr lang="en-US" altLang="ja-JP" dirty="0"/>
              <a:t> </a:t>
            </a:r>
            <a:r>
              <a:rPr lang="ja-JP" altLang="en-US" dirty="0"/>
              <a:t>二日（ホウ）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40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２．２．１　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インシュアテックと保険の未来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929BF209-1BDD-432D-9ACA-CDDA8CD7B6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8"/>
          <a:stretch/>
        </p:blipFill>
        <p:spPr>
          <a:xfrm>
            <a:off x="100668" y="701227"/>
            <a:ext cx="9805331" cy="4431632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="" xmlns:a16="http://schemas.microsoft.com/office/drawing/2014/main" id="{2B5C9C53-FA29-4644-955F-F0278C8A29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9392" y="5226008"/>
            <a:ext cx="9664116" cy="1320127"/>
          </a:xfrm>
        </p:spPr>
        <p:txBody>
          <a:bodyPr/>
          <a:lstStyle/>
          <a:p>
            <a:r>
              <a:rPr lang="en-US" altLang="ja-JP" sz="1400" dirty="0"/>
              <a:t>※</a:t>
            </a:r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インシュアテックとは</a:t>
            </a:r>
            <a:endParaRPr lang="en-US" altLang="ja-JP" sz="1400" dirty="0"/>
          </a:p>
          <a:p>
            <a:r>
              <a:rPr lang="ja-JP" altLang="en-US" sz="1400" dirty="0"/>
              <a:t>　</a:t>
            </a:r>
            <a:r>
              <a:rPr lang="en-US" altLang="ja-JP" sz="1200" dirty="0"/>
              <a:t>Insurance</a:t>
            </a:r>
            <a:r>
              <a:rPr lang="ja-JP" altLang="en-US" sz="1200" dirty="0"/>
              <a:t>（保険）と</a:t>
            </a:r>
            <a:r>
              <a:rPr lang="en-US" altLang="ja-JP" sz="1200" dirty="0"/>
              <a:t>Technology</a:t>
            </a:r>
            <a:r>
              <a:rPr lang="ja-JP" altLang="en-US" sz="1200" dirty="0"/>
              <a:t>（テクノロジー）を掛け合わせた造語であり、</a:t>
            </a:r>
            <a:r>
              <a:rPr lang="en-US" altLang="ja-JP" sz="1200" dirty="0" err="1"/>
              <a:t>InsTech</a:t>
            </a:r>
            <a:r>
              <a:rPr lang="ja-JP" altLang="en-US" sz="1200" dirty="0"/>
              <a:t>（インステック）とも呼ばれる。テクノロジーを駆使して革新的な金融商品やサービスを生みだす</a:t>
            </a:r>
            <a:r>
              <a:rPr lang="en-US" altLang="ja-JP" sz="1200" dirty="0"/>
              <a:t>FinTech</a:t>
            </a:r>
            <a:r>
              <a:rPr lang="ja-JP" altLang="en-US" sz="1200" dirty="0"/>
              <a:t>（フィンテック）の保険業界版と言える。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691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42876"/>
            <a:ext cx="7422113" cy="444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/>
              <a:t>２．２．１　内容＆感想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7366" y="944176"/>
            <a:ext cx="9337288" cy="454674"/>
          </a:xfrm>
        </p:spPr>
        <p:txBody>
          <a:bodyPr/>
          <a:lstStyle/>
          <a:p>
            <a:r>
              <a:rPr kumimoji="1" lang="ja-JP" altLang="en-US" dirty="0"/>
              <a:t>１．</a:t>
            </a:r>
            <a:r>
              <a:rPr lang="ja-JP" altLang="en-US" b="1" dirty="0"/>
              <a:t> </a:t>
            </a:r>
            <a:r>
              <a:rPr lang="en-US" altLang="ja-JP" b="1" dirty="0" err="1"/>
              <a:t>InsurTech</a:t>
            </a:r>
            <a:r>
              <a:rPr lang="ja-JP" altLang="en-US" b="1" dirty="0"/>
              <a:t>（インシュアテック） の取り組みが本格化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endParaRPr kumimoji="1"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19685"/>
              </p:ext>
            </p:extLst>
          </p:nvPr>
        </p:nvGraphicFramePr>
        <p:xfrm>
          <a:off x="383116" y="1574800"/>
          <a:ext cx="9319994" cy="45377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1417"/>
                <a:gridCol w="7298577"/>
              </a:tblGrid>
              <a:tr h="61806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会社名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 smtClean="0"/>
                        <a:t>取り込み内容</a:t>
                      </a:r>
                      <a:endParaRPr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67946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衆安保険 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・ ビックデータを基づき、お客様のニーズを発見し、新たな保険商品を開発する</a:t>
                      </a:r>
                      <a:endParaRPr lang="en-US" altLang="ja-JP" dirty="0" smtClean="0"/>
                    </a:p>
                    <a:p>
                      <a:r>
                        <a:rPr lang="ja-JP" altLang="en-US" dirty="0" smtClean="0"/>
                        <a:t>・ 人工知能（</a:t>
                      </a:r>
                      <a:r>
                        <a:rPr lang="en-US" altLang="ja-JP" dirty="0" smtClean="0"/>
                        <a:t>AI</a:t>
                      </a:r>
                      <a:r>
                        <a:rPr lang="ja-JP" altLang="en-US" dirty="0" smtClean="0"/>
                        <a:t>）を活用し、保険の査定を行う</a:t>
                      </a:r>
                      <a:endParaRPr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Policypal</a:t>
                      </a:r>
                      <a:r>
                        <a:rPr lang="en-US" altLang="ja-JP" dirty="0" smtClean="0"/>
                        <a:t> Network</a:t>
                      </a:r>
                      <a:r>
                        <a:rPr lang="ja-JP" altLang="en-US" dirty="0" smtClean="0"/>
                        <a:t>（</a:t>
                      </a:r>
                      <a:r>
                        <a:rPr lang="en-US" altLang="ja-JP" dirty="0" smtClean="0"/>
                        <a:t>PYPL</a:t>
                      </a:r>
                      <a:r>
                        <a:rPr lang="ja-JP" altLang="en-US" dirty="0" smtClean="0"/>
                        <a:t>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・ ブロックチェーンおよび機械学習、人工知能（</a:t>
                      </a:r>
                      <a:r>
                        <a:rPr lang="en-US" altLang="ja-JP" dirty="0" smtClean="0"/>
                        <a:t>AI</a:t>
                      </a:r>
                      <a:r>
                        <a:rPr lang="ja-JP" altLang="en-US" dirty="0" smtClean="0"/>
                        <a:t>）を含む技術を活用した保険と技術を組み合わせた</a:t>
                      </a:r>
                      <a:r>
                        <a:rPr lang="en-US" altLang="ja-JP" dirty="0" err="1" smtClean="0"/>
                        <a:t>InsurTech</a:t>
                      </a:r>
                      <a:r>
                        <a:rPr lang="ja-JP" altLang="en-US" dirty="0" smtClean="0"/>
                        <a:t>プラットフォームの仮想通貨</a:t>
                      </a:r>
                      <a:endParaRPr lang="en-US" altLang="ja-JP" dirty="0" smtClean="0"/>
                    </a:p>
                    <a:p>
                      <a:r>
                        <a:rPr lang="ja-JP" altLang="en-US" dirty="0" smtClean="0"/>
                        <a:t>・ 発展途上国の銀行口座を持たない層に対する保険サービスの提供に加えて、個人や法人が保有する仮想通貨がハッカー被害にあった際に提供可能な保証などが目的となる</a:t>
                      </a:r>
                    </a:p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InsuerPal</a:t>
                      </a:r>
                      <a:r>
                        <a:rPr lang="ja-JP" altLang="en-US" dirty="0" smtClean="0"/>
                        <a:t>（</a:t>
                      </a:r>
                      <a:r>
                        <a:rPr lang="en-US" altLang="ja-JP" dirty="0" smtClean="0"/>
                        <a:t>PYPL</a:t>
                      </a:r>
                      <a:r>
                        <a:rPr lang="ja-JP" altLang="en-US" dirty="0" smtClean="0"/>
                        <a:t>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・ ブロックチェーンを使用した分散型社会保障保険の仮想通貨</a:t>
                      </a:r>
                      <a:endParaRPr lang="en-US" altLang="ja-JP" dirty="0" smtClean="0"/>
                    </a:p>
                    <a:p>
                      <a:r>
                        <a:rPr lang="ja-JP" altLang="en-US" dirty="0" smtClean="0"/>
                        <a:t>・ 保険契約の簡略と自動化が可能</a:t>
                      </a:r>
                      <a:endParaRPr lang="en-US" altLang="ja-JP" dirty="0" smtClean="0"/>
                    </a:p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3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42876"/>
            <a:ext cx="7422113" cy="444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/>
              <a:t>２．２．１　内容＆感想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="" xmlns:a16="http://schemas.microsoft.com/office/drawing/2014/main" id="{CA850ECA-83FD-4C1B-897B-327E1512A641}"/>
              </a:ext>
            </a:extLst>
          </p:cNvPr>
          <p:cNvSpPr txBox="1">
            <a:spLocks/>
          </p:cNvSpPr>
          <p:nvPr/>
        </p:nvSpPr>
        <p:spPr>
          <a:xfrm>
            <a:off x="101600" y="969675"/>
            <a:ext cx="9337288" cy="51431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   </a:t>
            </a:r>
            <a:r>
              <a:rPr lang="ja-JP" altLang="en-US" dirty="0" smtClean="0"/>
              <a:t>２． </a:t>
            </a:r>
            <a:r>
              <a:rPr lang="en-US" altLang="ja-JP" dirty="0" err="1" smtClean="0"/>
              <a:t>FinTech</a:t>
            </a:r>
            <a:r>
              <a:rPr lang="ja-JP" altLang="en-US" dirty="0"/>
              <a:t>（金融イノベーション）による保険業界の構造変化 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76A0775B-CD35-431D-862C-4C175DD18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30002"/>
              </p:ext>
            </p:extLst>
          </p:nvPr>
        </p:nvGraphicFramePr>
        <p:xfrm>
          <a:off x="570450" y="1483985"/>
          <a:ext cx="8488952" cy="40462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44476">
                  <a:extLst>
                    <a:ext uri="{9D8B030D-6E8A-4147-A177-3AD203B41FA5}">
                      <a16:colId xmlns="" xmlns:a16="http://schemas.microsoft.com/office/drawing/2014/main" val="3685639407"/>
                    </a:ext>
                  </a:extLst>
                </a:gridCol>
                <a:gridCol w="4244476">
                  <a:extLst>
                    <a:ext uri="{9D8B030D-6E8A-4147-A177-3AD203B41FA5}">
                      <a16:colId xmlns="" xmlns:a16="http://schemas.microsoft.com/office/drawing/2014/main" val="966455403"/>
                    </a:ext>
                  </a:extLst>
                </a:gridCol>
              </a:tblGrid>
              <a:tr h="422568">
                <a:tc gridSpan="2">
                  <a:txBody>
                    <a:bodyPr/>
                    <a:lstStyle/>
                    <a:p>
                      <a:r>
                        <a:rPr lang="ja-JP" altLang="en-US" sz="1000" dirty="0"/>
                        <a:t>保険業のバリュー・チェーンのアンバンドル化（将来的に想定される以下３つのシナリオ） 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401615"/>
                  </a:ext>
                </a:extLst>
              </a:tr>
              <a:tr h="422568"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① リスクのコモディティ化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>
                          <a:latin typeface="+mn-lt"/>
                        </a:rPr>
                        <a:t>リスク</a:t>
                      </a:r>
                      <a:r>
                        <a:rPr lang="ja-JP" altLang="en-US" sz="1000" dirty="0">
                          <a:latin typeface="+mn-lt"/>
                        </a:rPr>
                        <a:t>・プロファイルの標準化が業界全体で進む 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2363038"/>
                  </a:ext>
                </a:extLst>
              </a:tr>
              <a:tr h="451510"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② </a:t>
                      </a:r>
                      <a:r>
                        <a:rPr lang="en-US" altLang="ja-JP" sz="1000" dirty="0">
                          <a:latin typeface="+mn-lt"/>
                        </a:rPr>
                        <a:t>IoT </a:t>
                      </a:r>
                      <a:r>
                        <a:rPr lang="ja-JP" altLang="en-US" sz="1000" dirty="0">
                          <a:latin typeface="+mn-lt"/>
                        </a:rPr>
                        <a:t>により収集した特定</a:t>
                      </a:r>
                      <a:r>
                        <a:rPr lang="ja-JP" altLang="en-US" sz="1000" dirty="0" smtClean="0">
                          <a:latin typeface="+mn-lt"/>
                        </a:rPr>
                        <a:t>個人の</a:t>
                      </a:r>
                      <a:r>
                        <a:rPr lang="ja-JP" altLang="en-US" sz="1000" dirty="0">
                          <a:latin typeface="+mn-lt"/>
                        </a:rPr>
                        <a:t>詳細な一次データの活用 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保険会社は単一保険契約で自動車、住宅、健康、傷害などの複数の リスクをカバーする特定個人向けの保険商品の販売が主流になる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1894197"/>
                  </a:ext>
                </a:extLst>
              </a:tr>
              <a:tr h="625168"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③ 特定個人のデータ収集を</a:t>
                      </a:r>
                      <a:r>
                        <a:rPr lang="ja-JP" altLang="en-US" sz="1000" dirty="0" smtClean="0">
                          <a:latin typeface="+mn-lt"/>
                        </a:rPr>
                        <a:t>基礎と</a:t>
                      </a:r>
                      <a:r>
                        <a:rPr lang="ja-JP" altLang="en-US" sz="1000" dirty="0">
                          <a:latin typeface="+mn-lt"/>
                        </a:rPr>
                        <a:t>した保険リスクの引受 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マスの保険市場が分断し、中小の保険会社でも特定の専門商品で</a:t>
                      </a:r>
                      <a:r>
                        <a:rPr lang="ja-JP" altLang="en-US" sz="1000" dirty="0" smtClean="0">
                          <a:latin typeface="+mn-lt"/>
                        </a:rPr>
                        <a:t>生き残れる</a:t>
                      </a:r>
                      <a:r>
                        <a:rPr lang="ja-JP" altLang="en-US" sz="1000" dirty="0">
                          <a:latin typeface="+mn-lt"/>
                        </a:rPr>
                        <a:t>。大規模な保険会社においても、ニッチかつ収益性の高い 市場に集中する戦略を採用する 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4695860"/>
                  </a:ext>
                </a:extLst>
              </a:tr>
              <a:tr h="422568">
                <a:tc gridSpan="2">
                  <a:txBody>
                    <a:bodyPr/>
                    <a:lstStyle/>
                    <a:p>
                      <a:pPr marL="0" marR="0" lvl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保険業のバリュー・チェーンのアンバンドル化（将来的に想定される以下３つのシナリオ） </a:t>
                      </a:r>
                      <a:endParaRPr kumimoji="1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5423255"/>
                  </a:ext>
                </a:extLst>
              </a:tr>
              <a:tr h="451510"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① </a:t>
                      </a:r>
                      <a:r>
                        <a:rPr lang="en-US" altLang="ja-JP" sz="1000" dirty="0">
                          <a:latin typeface="+mn-lt"/>
                        </a:rPr>
                        <a:t>IoT</a:t>
                      </a:r>
                      <a:r>
                        <a:rPr lang="ja-JP" altLang="en-US" sz="1000" dirty="0">
                          <a:latin typeface="+mn-lt"/>
                        </a:rPr>
                        <a:t>（センサー）の更なる</a:t>
                      </a:r>
                      <a:r>
                        <a:rPr lang="ja-JP" altLang="en-US" sz="1000" dirty="0" smtClean="0">
                          <a:latin typeface="+mn-lt"/>
                        </a:rPr>
                        <a:t>個人へ</a:t>
                      </a:r>
                      <a:r>
                        <a:rPr lang="ja-JP" altLang="en-US" sz="1000" dirty="0">
                          <a:latin typeface="+mn-lt"/>
                        </a:rPr>
                        <a:t>の普及 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保険会社は、個人のリスク・プロファイルを追跡し、継続的に</a:t>
                      </a:r>
                      <a:r>
                        <a:rPr lang="ja-JP" altLang="en-US" sz="1000" dirty="0" smtClean="0">
                          <a:latin typeface="+mn-lt"/>
                        </a:rPr>
                        <a:t>再定義</a:t>
                      </a:r>
                      <a:r>
                        <a:rPr lang="ja-JP" altLang="en-US" sz="1000" dirty="0">
                          <a:latin typeface="+mn-lt"/>
                        </a:rPr>
                        <a:t>することを可能にする。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5770799"/>
                  </a:ext>
                </a:extLst>
              </a:tr>
              <a:tr h="451510"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② データに基づく個人の保険</a:t>
                      </a:r>
                      <a:r>
                        <a:rPr lang="ja-JP" altLang="en-US" sz="1000" dirty="0" smtClean="0">
                          <a:latin typeface="+mn-lt"/>
                        </a:rPr>
                        <a:t>リスク</a:t>
                      </a:r>
                      <a:r>
                        <a:rPr lang="ja-JP" altLang="en-US" sz="1000" dirty="0">
                          <a:latin typeface="+mn-lt"/>
                        </a:rPr>
                        <a:t>の積極的な管理 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保険会社は、顧客に装着したセンサーを通じて、より頻繁に顧客と 相互にコンタクトが可能となり、事前にリスクマネジメントに参加 することができる。 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1269116"/>
                  </a:ext>
                </a:extLst>
              </a:tr>
              <a:tr h="798826"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③ 第三者へデータビジネスの</a:t>
                      </a:r>
                      <a:r>
                        <a:rPr lang="ja-JP" altLang="en-US" sz="1000" dirty="0" smtClean="0">
                          <a:latin typeface="+mn-lt"/>
                        </a:rPr>
                        <a:t>機会</a:t>
                      </a:r>
                      <a:r>
                        <a:rPr lang="ja-JP" altLang="en-US" sz="1000" dirty="0">
                          <a:latin typeface="+mn-lt"/>
                        </a:rPr>
                        <a:t>が与えられる 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dirty="0">
                          <a:latin typeface="+mn-lt"/>
                        </a:rPr>
                        <a:t>保険会社は、センサーを通じて個人に特定されたデータを収集する ことで、顧客の個人の特性、ライフスタイルの全体像をつかむこと ができる。販売業者や外部業者とデータを連携させることで、より 有益な情報を顧客に提供することができる。 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7288945"/>
                  </a:ext>
                </a:extLst>
              </a:tr>
            </a:tbl>
          </a:graphicData>
        </a:graphic>
      </p:graphicFrame>
      <p:sp>
        <p:nvSpPr>
          <p:cNvPr id="13" name="コンテンツ プレースホルダー 2">
            <a:extLst>
              <a:ext uri="{FF2B5EF4-FFF2-40B4-BE49-F238E27FC236}">
                <a16:creationId xmlns="" xmlns:a16="http://schemas.microsoft.com/office/drawing/2014/main" id="{0ABCC02B-344C-4904-B5FF-2235A466F272}"/>
              </a:ext>
            </a:extLst>
          </p:cNvPr>
          <p:cNvSpPr txBox="1">
            <a:spLocks/>
          </p:cNvSpPr>
          <p:nvPr/>
        </p:nvSpPr>
        <p:spPr>
          <a:xfrm>
            <a:off x="856306" y="5656150"/>
            <a:ext cx="7160983" cy="299127"/>
          </a:xfrm>
          <a:prstGeom prst="rect">
            <a:avLst/>
          </a:prstGeom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000" dirty="0"/>
              <a:t>（出所）世界経済フォーラムの報告書 </a:t>
            </a:r>
            <a:r>
              <a:rPr lang="en-US" altLang="ja-JP" sz="1000" dirty="0"/>
              <a:t>World Economic Forum, “The Future of Financial Services” </a:t>
            </a:r>
            <a:r>
              <a:rPr lang="ja-JP" altLang="en-US" sz="1000" dirty="0"/>
              <a:t>から大和総研作成 </a:t>
            </a:r>
          </a:p>
        </p:txBody>
      </p:sp>
    </p:spTree>
    <p:extLst>
      <p:ext uri="{BB962C8B-B14F-4D97-AF65-F5344CB8AC3E}">
        <p14:creationId xmlns:p14="http://schemas.microsoft.com/office/powerpoint/2010/main" val="116894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42876"/>
            <a:ext cx="7422113" cy="444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/>
              <a:t>２．２．１　内容＆感想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="" xmlns:a16="http://schemas.microsoft.com/office/drawing/2014/main" id="{CA850ECA-83FD-4C1B-897B-327E1512A641}"/>
              </a:ext>
            </a:extLst>
          </p:cNvPr>
          <p:cNvSpPr txBox="1">
            <a:spLocks/>
          </p:cNvSpPr>
          <p:nvPr/>
        </p:nvSpPr>
        <p:spPr>
          <a:xfrm>
            <a:off x="136911" y="1057896"/>
            <a:ext cx="9337288" cy="51431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   </a:t>
            </a:r>
            <a:r>
              <a:rPr lang="ja-JP" altLang="en-US" dirty="0" smtClean="0"/>
              <a:t>３</a:t>
            </a:r>
            <a:r>
              <a:rPr lang="ja-JP" altLang="en-US" dirty="0"/>
              <a:t>．</a:t>
            </a:r>
            <a:r>
              <a:rPr lang="ja-JP" altLang="en-US" dirty="0" smtClean="0"/>
              <a:t> </a:t>
            </a:r>
            <a:r>
              <a:rPr lang="ja-JP" altLang="en-US" b="1" dirty="0" smtClean="0"/>
              <a:t>イノベーション</a:t>
            </a:r>
            <a:r>
              <a:rPr lang="ja-JP" altLang="en-US" dirty="0"/>
              <a:t>創出により、新たな保険サービスが</a:t>
            </a:r>
            <a:r>
              <a:rPr lang="ja-JP" altLang="en-US" dirty="0" smtClean="0"/>
              <a:t>生まれる。</a:t>
            </a:r>
            <a:endParaRPr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="" xmlns:a16="http://schemas.microsoft.com/office/drawing/2014/main" id="{CA850ECA-83FD-4C1B-897B-327E1512A641}"/>
              </a:ext>
            </a:extLst>
          </p:cNvPr>
          <p:cNvSpPr txBox="1">
            <a:spLocks/>
          </p:cNvSpPr>
          <p:nvPr/>
        </p:nvSpPr>
        <p:spPr>
          <a:xfrm>
            <a:off x="0" y="2503359"/>
            <a:ext cx="9337288" cy="51431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  </a:t>
            </a:r>
            <a:r>
              <a:rPr lang="ja-JP" altLang="en-US" dirty="0" smtClean="0"/>
              <a:t>  ４． </a:t>
            </a:r>
            <a:r>
              <a:rPr lang="ja-JP" altLang="en-US" b="1" dirty="0" smtClean="0"/>
              <a:t>事故の低減につながる保険周辺産業への影響は拡大していく。</a:t>
            </a:r>
            <a:endParaRPr lang="ja-JP" altLang="en-US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CA850ECA-83FD-4C1B-897B-327E1512A641}"/>
              </a:ext>
            </a:extLst>
          </p:cNvPr>
          <p:cNvSpPr txBox="1">
            <a:spLocks/>
          </p:cNvSpPr>
          <p:nvPr/>
        </p:nvSpPr>
        <p:spPr>
          <a:xfrm>
            <a:off x="0" y="4015514"/>
            <a:ext cx="9337288" cy="126809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 </a:t>
            </a:r>
            <a:r>
              <a:rPr lang="ja-JP" altLang="en-US" dirty="0" smtClean="0"/>
              <a:t>　 ５． 保険業界におけるフィン</a:t>
            </a:r>
            <a:r>
              <a:rPr lang="ja-JP" altLang="en-US" dirty="0"/>
              <a:t>テック</a:t>
            </a:r>
            <a:r>
              <a:rPr lang="ja-JP" altLang="en-US" dirty="0" smtClean="0"/>
              <a:t>の可能性に関するユニークな価値提案は</a:t>
            </a:r>
            <a:endParaRPr lang="en-US" altLang="ja-JP" dirty="0" smtClean="0"/>
          </a:p>
          <a:p>
            <a:r>
              <a:rPr lang="ja-JP" altLang="en-US" b="1" dirty="0" smtClean="0"/>
              <a:t>　　　リアルタイムで簡単かつ調整可能でカスタマイズされた低コスト</a:t>
            </a:r>
            <a:r>
              <a:rPr lang="ja-JP" altLang="en-US" b="1" dirty="0" err="1" smtClean="0"/>
              <a:t>な</a:t>
            </a:r>
            <a:r>
              <a:rPr lang="ja-JP" altLang="en-US" b="1" dirty="0" smtClean="0"/>
              <a:t>商品やサービスへ　　　</a:t>
            </a:r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　シフトしていく。</a:t>
            </a:r>
            <a:endParaRPr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="" xmlns:a16="http://schemas.microsoft.com/office/drawing/2014/main" id="{CA850ECA-83FD-4C1B-897B-327E1512A641}"/>
              </a:ext>
            </a:extLst>
          </p:cNvPr>
          <p:cNvSpPr txBox="1">
            <a:spLocks/>
          </p:cNvSpPr>
          <p:nvPr/>
        </p:nvSpPr>
        <p:spPr>
          <a:xfrm>
            <a:off x="747739" y="1748834"/>
            <a:ext cx="8547264" cy="53297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   </a:t>
            </a:r>
            <a:r>
              <a:rPr lang="ja-JP" altLang="en-US" sz="1800" dirty="0" smtClean="0"/>
              <a:t>⇒ 自動運転に向ける保険サービスなど</a:t>
            </a:r>
            <a:endParaRPr lang="ja-JP" altLang="en-US" sz="18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="" xmlns:a16="http://schemas.microsoft.com/office/drawing/2014/main" id="{CA850ECA-83FD-4C1B-897B-327E1512A641}"/>
              </a:ext>
            </a:extLst>
          </p:cNvPr>
          <p:cNvSpPr txBox="1">
            <a:spLocks/>
          </p:cNvSpPr>
          <p:nvPr/>
        </p:nvSpPr>
        <p:spPr>
          <a:xfrm>
            <a:off x="747739" y="3163767"/>
            <a:ext cx="8547264" cy="53297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   </a:t>
            </a:r>
            <a:r>
              <a:rPr lang="ja-JP" altLang="en-US" sz="1800" dirty="0" smtClean="0"/>
              <a:t>⇒ 健康増進型保険を</a:t>
            </a:r>
            <a:r>
              <a:rPr lang="ja-JP" altLang="en-US" sz="1800" dirty="0"/>
              <a:t>発展</a:t>
            </a:r>
            <a:r>
              <a:rPr lang="ja-JP" altLang="en-US" sz="1800" dirty="0" smtClean="0"/>
              <a:t>することにより、フィットネスジムなどの産業拡大</a:t>
            </a:r>
            <a:endParaRPr lang="ja-JP" altLang="en-US" sz="18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="" xmlns:a16="http://schemas.microsoft.com/office/drawing/2014/main" id="{CA850ECA-83FD-4C1B-897B-327E1512A641}"/>
              </a:ext>
            </a:extLst>
          </p:cNvPr>
          <p:cNvSpPr txBox="1">
            <a:spLocks/>
          </p:cNvSpPr>
          <p:nvPr/>
        </p:nvSpPr>
        <p:spPr>
          <a:xfrm>
            <a:off x="721628" y="5283611"/>
            <a:ext cx="8547264" cy="53297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/>
              <a:t>   ⇒ 携帯電話の液晶</a:t>
            </a:r>
            <a:r>
              <a:rPr lang="ja-JP" altLang="en-US" sz="1800" dirty="0" smtClean="0"/>
              <a:t>画面の保障保険など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68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42876"/>
            <a:ext cx="7422113" cy="444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/>
              <a:t>２．２．２　テクノロジーを活用した金融業務効率化の試み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1678"/>
          <a:stretch/>
        </p:blipFill>
        <p:spPr>
          <a:xfrm>
            <a:off x="90881" y="2285761"/>
            <a:ext cx="9815119" cy="199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42876"/>
            <a:ext cx="7422113" cy="444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/>
              <a:t>２．２．２　テクノロジーを活用した金融業務効率化の試み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355597" y="1434430"/>
            <a:ext cx="3036814" cy="1405465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Plan</a:t>
            </a: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・使用データの検討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・検証方法の検討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・実施スケジュールおよびに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>
                <a:solidFill>
                  <a:schemeClr val="tx1"/>
                </a:solidFill>
              </a:rPr>
              <a:t>　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実施頻度の検討など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0786" y="3056500"/>
            <a:ext cx="2910980" cy="1394280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Action</a:t>
            </a: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・管理手法の見直し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・検証方法の見直し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・フロントへの展開など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158918" y="3056500"/>
            <a:ext cx="3010249" cy="1394280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Do</a:t>
            </a: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・情報収集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・データクレンジング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・分析・シミュレーションなど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3355597" y="4792632"/>
            <a:ext cx="3020036" cy="1295987"/>
          </a:xfrm>
          <a:prstGeom prst="roundRect">
            <a:avLst/>
          </a:prstGeom>
          <a:solidFill>
            <a:schemeClr val="accent3">
              <a:lumMod val="10000"/>
              <a:lumOff val="9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Check</a:t>
            </a: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・計測結果の集計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・結果の解釈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・因果関係の理解など</a:t>
            </a:r>
          </a:p>
        </p:txBody>
      </p:sp>
      <p:sp>
        <p:nvSpPr>
          <p:cNvPr id="9" name="曲折矢印 8"/>
          <p:cNvSpPr/>
          <p:nvPr/>
        </p:nvSpPr>
        <p:spPr>
          <a:xfrm rot="5400000">
            <a:off x="6796777" y="1848258"/>
            <a:ext cx="1178473" cy="1097973"/>
          </a:xfrm>
          <a:prstGeom prst="bentArrow">
            <a:avLst>
              <a:gd name="adj1" fmla="val 25000"/>
              <a:gd name="adj2" fmla="val 23436"/>
              <a:gd name="adj3" fmla="val 25000"/>
              <a:gd name="adj4" fmla="val 43750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曲折矢印 17"/>
          <p:cNvSpPr/>
          <p:nvPr/>
        </p:nvSpPr>
        <p:spPr>
          <a:xfrm rot="10800000">
            <a:off x="6577953" y="4661038"/>
            <a:ext cx="1357047" cy="1072807"/>
          </a:xfrm>
          <a:prstGeom prst="ben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曲折矢印 18"/>
          <p:cNvSpPr/>
          <p:nvPr/>
        </p:nvSpPr>
        <p:spPr>
          <a:xfrm rot="16200000">
            <a:off x="1721698" y="4606494"/>
            <a:ext cx="1181896" cy="1072807"/>
          </a:xfrm>
          <a:prstGeom prst="ben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曲折矢印 19"/>
          <p:cNvSpPr/>
          <p:nvPr/>
        </p:nvSpPr>
        <p:spPr>
          <a:xfrm>
            <a:off x="1822381" y="1804617"/>
            <a:ext cx="1357047" cy="1072807"/>
          </a:xfrm>
          <a:prstGeom prst="ben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260" y="865241"/>
            <a:ext cx="9337288" cy="454674"/>
          </a:xfrm>
        </p:spPr>
        <p:txBody>
          <a:bodyPr/>
          <a:lstStyle/>
          <a:p>
            <a:r>
              <a:rPr kumimoji="1" lang="ja-JP" altLang="en-US" dirty="0"/>
              <a:t>１．</a:t>
            </a:r>
            <a:r>
              <a:rPr lang="ja-JP" altLang="en-US" b="1" dirty="0"/>
              <a:t> </a:t>
            </a:r>
            <a:r>
              <a:rPr lang="ja-JP" altLang="en-US" b="1" dirty="0" smtClean="0"/>
              <a:t>金融リスク管理業務における</a:t>
            </a:r>
            <a:r>
              <a:rPr lang="en-US" altLang="ja-JP" b="1" dirty="0" smtClean="0"/>
              <a:t>PDCA</a:t>
            </a:r>
            <a:r>
              <a:rPr lang="ja-JP" altLang="en-US" b="1" dirty="0" smtClean="0"/>
              <a:t>サイクルの一例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30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4850" y="142876"/>
            <a:ext cx="7422113" cy="444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/>
              <a:t>２．２．２　テクノロジーを活用した金融業務効率化の試み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91" y="1354472"/>
            <a:ext cx="9039225" cy="327660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260" y="865241"/>
            <a:ext cx="9337288" cy="454674"/>
          </a:xfrm>
        </p:spPr>
        <p:txBody>
          <a:bodyPr/>
          <a:lstStyle/>
          <a:p>
            <a:r>
              <a:rPr lang="ja-JP" altLang="en-US" dirty="0"/>
              <a:t>２</a:t>
            </a:r>
            <a:r>
              <a:rPr kumimoji="1" lang="ja-JP" altLang="en-US" dirty="0" smtClean="0"/>
              <a:t>．テクノロジー導入のあるべき効用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 txBox="1">
            <a:spLocks/>
          </p:cNvSpPr>
          <p:nvPr/>
        </p:nvSpPr>
        <p:spPr>
          <a:xfrm>
            <a:off x="430291" y="4631071"/>
            <a:ext cx="4225599" cy="1727783"/>
          </a:xfrm>
          <a:prstGeom prst="rect">
            <a:avLst/>
          </a:prstGeom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/>
              <a:t>作業・検証中心</a:t>
            </a:r>
            <a:endParaRPr lang="en-US" altLang="ja-JP" dirty="0" smtClean="0"/>
          </a:p>
          <a:p>
            <a:r>
              <a:rPr lang="ja-JP" altLang="en-US" sz="1400" dirty="0" smtClean="0"/>
              <a:t>・　手順書があるものの手作業が膨大に発生</a:t>
            </a:r>
            <a:endParaRPr lang="en-US" altLang="ja-JP" sz="1400" dirty="0" smtClean="0"/>
          </a:p>
          <a:p>
            <a:r>
              <a:rPr lang="ja-JP" altLang="en-US" sz="1400" dirty="0" smtClean="0"/>
              <a:t>・　手作業が故、オペミスも頻発し、再監に負荷発生</a:t>
            </a:r>
            <a:endParaRPr lang="en-US" altLang="ja-JP" sz="1400" dirty="0" smtClean="0"/>
          </a:p>
          <a:p>
            <a:r>
              <a:rPr lang="ja-JP" altLang="en-US" sz="1400" dirty="0" smtClean="0"/>
              <a:t>・　属人的な対応に陥りがちであり、業務品質の維持困難</a:t>
            </a:r>
            <a:endParaRPr lang="ja-JP" altLang="en-US" sz="1400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 txBox="1">
            <a:spLocks/>
          </p:cNvSpPr>
          <p:nvPr/>
        </p:nvSpPr>
        <p:spPr>
          <a:xfrm>
            <a:off x="5255364" y="4598913"/>
            <a:ext cx="4225599" cy="1727783"/>
          </a:xfrm>
          <a:prstGeom prst="rect">
            <a:avLst/>
          </a:prstGeom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 smtClean="0"/>
              <a:t>企画・改善中心</a:t>
            </a:r>
            <a:endParaRPr lang="en-US" altLang="ja-JP" dirty="0" smtClean="0"/>
          </a:p>
          <a:p>
            <a:r>
              <a:rPr lang="ja-JP" altLang="en-US" sz="1400" dirty="0" smtClean="0"/>
              <a:t>・　組織発展のために必要不可欠な業務に注力可能</a:t>
            </a:r>
            <a:endParaRPr lang="en-US" altLang="ja-JP" sz="1400" dirty="0" smtClean="0"/>
          </a:p>
          <a:p>
            <a:r>
              <a:rPr lang="ja-JP" altLang="en-US" sz="1400" dirty="0" smtClean="0"/>
              <a:t>・　</a:t>
            </a:r>
            <a:r>
              <a:rPr lang="en-US" altLang="ja-JP" sz="1400" dirty="0" smtClean="0"/>
              <a:t>IT</a:t>
            </a:r>
            <a:r>
              <a:rPr lang="ja-JP" altLang="en-US" sz="1400" dirty="0" smtClean="0"/>
              <a:t>が牽引する時代において、改善点の早期発見・即時対応はスピード感必須</a:t>
            </a:r>
            <a:endParaRPr lang="ja-JP" altLang="en-US" sz="140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 txBox="1">
            <a:spLocks/>
          </p:cNvSpPr>
          <p:nvPr/>
        </p:nvSpPr>
        <p:spPr>
          <a:xfrm>
            <a:off x="315537" y="2561554"/>
            <a:ext cx="9818363" cy="2281379"/>
          </a:xfrm>
          <a:prstGeom prst="rect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</p:spPr>
        <p:txBody>
          <a:bodyPr anchor="t"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300000"/>
              </a:lnSpc>
            </a:pPr>
            <a:r>
              <a:rPr lang="ja-JP" altLang="en-US" sz="4000" dirty="0" smtClean="0">
                <a:solidFill>
                  <a:srgbClr val="FF0000"/>
                </a:solidFill>
              </a:rPr>
              <a:t>テクノロジー導入により、作業配分へ影響</a:t>
            </a:r>
          </a:p>
          <a:p>
            <a:pPr algn="ctr">
              <a:lnSpc>
                <a:spcPct val="300000"/>
              </a:lnSpc>
            </a:pPr>
            <a:r>
              <a:rPr lang="ja-JP" altLang="en-US" sz="4000" dirty="0" smtClean="0">
                <a:solidFill>
                  <a:srgbClr val="FF0000"/>
                </a:solidFill>
              </a:rPr>
              <a:t>　　</a:t>
            </a:r>
            <a:endParaRPr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4015" y="106542"/>
            <a:ext cx="7972867" cy="444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/>
              <a:t>２．２．３　</a:t>
            </a:r>
            <a:r>
              <a:rPr lang="en-US" altLang="ja-JP" sz="2400" dirty="0"/>
              <a:t>AI</a:t>
            </a:r>
            <a:r>
              <a:rPr lang="ja-JP" altLang="en-US" sz="2400" dirty="0"/>
              <a:t>や</a:t>
            </a:r>
            <a:r>
              <a:rPr lang="en-US" altLang="ja-JP" sz="2400" dirty="0"/>
              <a:t>BOT</a:t>
            </a:r>
            <a:r>
              <a:rPr lang="ja-JP" altLang="en-US" sz="2400" dirty="0"/>
              <a:t>を利用した顧客向けサービスの現状と未来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1453"/>
          <a:stretch/>
        </p:blipFill>
        <p:spPr>
          <a:xfrm>
            <a:off x="1" y="1324001"/>
            <a:ext cx="9905999" cy="43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１．イベント概要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２．内容紹介＆感想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２．１　初日（易）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２．２　二日（ホウ）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２．３　三日（許）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２．４　四日（王）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637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5F65449B-8E38-4450-90A1-D003E45A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49" y="149036"/>
            <a:ext cx="7972866" cy="44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457133" rtl="0" eaLnBrk="1" latinLnBrk="0" hangingPunct="1">
              <a:spcBef>
                <a:spcPct val="0"/>
              </a:spcBef>
              <a:buNone/>
              <a:defRPr kumimoji="1" lang="ja-JP" altLang="en-US" sz="2000" kern="1200" baseline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ja-JP" altLang="en-US" sz="2400" dirty="0"/>
              <a:t>２．２．３　</a:t>
            </a:r>
            <a:r>
              <a:rPr lang="en-US" altLang="ja-JP" sz="2400" dirty="0"/>
              <a:t>AI</a:t>
            </a:r>
            <a:r>
              <a:rPr lang="ja-JP" altLang="en-US" sz="2400" dirty="0"/>
              <a:t>や</a:t>
            </a:r>
            <a:r>
              <a:rPr lang="en-US" altLang="ja-JP" sz="2400" dirty="0"/>
              <a:t>BOT</a:t>
            </a:r>
            <a:r>
              <a:rPr lang="ja-JP" altLang="en-US" sz="2400" dirty="0"/>
              <a:t>を利用した顧客向けサービスの現状と未来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1260" y="865241"/>
            <a:ext cx="3613407" cy="370892"/>
          </a:xfrm>
        </p:spPr>
        <p:txBody>
          <a:bodyPr/>
          <a:lstStyle/>
          <a:p>
            <a:r>
              <a:rPr lang="en-US" altLang="ja-JP" dirty="0" smtClean="0"/>
              <a:t>AI</a:t>
            </a:r>
            <a:r>
              <a:rPr lang="ja-JP" altLang="en-US" dirty="0" smtClean="0"/>
              <a:t>サポートがないオンライン取引</a:t>
            </a:r>
            <a:endParaRPr kumimoji="1" lang="en-US" altLang="ja-JP" dirty="0"/>
          </a:p>
          <a:p>
            <a:r>
              <a:rPr lang="ja-JP" altLang="en-US" dirty="0"/>
              <a:t>　　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 txBox="1">
            <a:spLocks/>
          </p:cNvSpPr>
          <p:nvPr/>
        </p:nvSpPr>
        <p:spPr>
          <a:xfrm>
            <a:off x="5219035" y="865241"/>
            <a:ext cx="4180677" cy="370892"/>
          </a:xfrm>
          <a:prstGeom prst="rect">
            <a:avLst/>
          </a:prstGeom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AI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BOT</a:t>
            </a:r>
            <a:r>
              <a:rPr lang="ja-JP" altLang="en-US" dirty="0" smtClean="0"/>
              <a:t>を活用したオンライン取引</a:t>
            </a:r>
          </a:p>
          <a:p>
            <a:r>
              <a:rPr lang="ja-JP" altLang="en-US" dirty="0" smtClean="0"/>
              <a:t>　　</a:t>
            </a:r>
            <a:endParaRPr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 txBox="1">
            <a:spLocks/>
          </p:cNvSpPr>
          <p:nvPr/>
        </p:nvSpPr>
        <p:spPr>
          <a:xfrm>
            <a:off x="595849" y="1236133"/>
            <a:ext cx="3333096" cy="347134"/>
          </a:xfrm>
          <a:prstGeom prst="rect">
            <a:avLst/>
          </a:prstGeom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/>
              <a:t>※</a:t>
            </a:r>
            <a:r>
              <a:rPr lang="ja-JP" altLang="en-US" sz="1400" dirty="0" smtClean="0"/>
              <a:t>オンライン取引は、全てがセルフサービス　　</a:t>
            </a:r>
            <a:endParaRPr lang="ja-JP" altLang="en-US" sz="1400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="" xmlns:a16="http://schemas.microsoft.com/office/drawing/2014/main" id="{53968491-7D6A-4582-A9D3-DE4EE82073DE}"/>
              </a:ext>
            </a:extLst>
          </p:cNvPr>
          <p:cNvSpPr txBox="1">
            <a:spLocks/>
          </p:cNvSpPr>
          <p:nvPr/>
        </p:nvSpPr>
        <p:spPr>
          <a:xfrm>
            <a:off x="5491291" y="1236133"/>
            <a:ext cx="3756018" cy="347134"/>
          </a:xfrm>
          <a:prstGeom prst="rect">
            <a:avLst/>
          </a:prstGeom>
        </p:spPr>
        <p:txBody>
          <a:bodyPr/>
          <a:lstStyle>
            <a:lvl1pPr marL="0" indent="0" algn="l" defTabSz="457133" rtl="0" eaLnBrk="1" latinLnBrk="0" hangingPunct="1">
              <a:spcBef>
                <a:spcPct val="20000"/>
              </a:spcBef>
              <a:buFontTx/>
              <a:buNone/>
              <a:defRPr kumimoji="1" lang="ja-JP" altLang="en-US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2526" indent="-225392" algn="l" defTabSz="457133" rtl="0" eaLnBrk="1" latinLnBrk="0" hangingPunct="1">
              <a:spcBef>
                <a:spcPct val="20000"/>
              </a:spcBef>
              <a:buFont typeface="Wingdings" pitchFamily="2" charset="2"/>
              <a:buChar char="Ø"/>
              <a:defRPr kumimoji="1" lang="ja-JP" altLang="en-US" sz="1800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090455" indent="-17618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lang="ja-JP" altLang="en-US" sz="16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3pPr>
            <a:lvl4pPr marL="1544415" indent="-173013" algn="l" defTabSz="457133" rtl="0" eaLnBrk="1" latinLnBrk="0" hangingPunct="1">
              <a:spcBef>
                <a:spcPct val="20000"/>
              </a:spcBef>
              <a:buFont typeface="Arial"/>
              <a:buChar char="–"/>
              <a:defRPr kumimoji="1" lang="ja-JP" altLang="en-US" sz="14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4pPr>
            <a:lvl5pPr marL="1999960" indent="-171425" algn="l" defTabSz="457133" rtl="0" eaLnBrk="1" latinLnBrk="0" hangingPunct="1">
              <a:spcBef>
                <a:spcPct val="20000"/>
              </a:spcBef>
              <a:buFont typeface="Arial"/>
              <a:buChar char="»"/>
              <a:defRPr kumimoji="1" lang="ja-JP" altLang="en-US" sz="1200" kern="1200" smtClean="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5pPr>
            <a:lvl6pPr marL="2514235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0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03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7" indent="-228567" algn="l" defTabSz="457133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※</a:t>
            </a:r>
            <a:r>
              <a:rPr lang="en-US" altLang="ja-JP" sz="1400" dirty="0"/>
              <a:t> AI</a:t>
            </a:r>
            <a:r>
              <a:rPr lang="ja-JP" altLang="en-US" sz="1400" dirty="0"/>
              <a:t>や</a:t>
            </a:r>
            <a:r>
              <a:rPr lang="en-US" altLang="ja-JP" sz="1400" dirty="0" smtClean="0"/>
              <a:t>BOT</a:t>
            </a:r>
            <a:r>
              <a:rPr lang="ja-JP" altLang="en-US" sz="1400" dirty="0" smtClean="0"/>
              <a:t>が、オンラインで一人一人をサポート</a:t>
            </a:r>
            <a:endParaRPr lang="ja-JP" altLang="en-US" sz="1400" dirty="0"/>
          </a:p>
        </p:txBody>
      </p:sp>
      <p:sp>
        <p:nvSpPr>
          <p:cNvPr id="3" name="雲形吹き出し 2"/>
          <p:cNvSpPr/>
          <p:nvPr/>
        </p:nvSpPr>
        <p:spPr>
          <a:xfrm>
            <a:off x="508000" y="2218267"/>
            <a:ext cx="1786467" cy="1109133"/>
          </a:xfrm>
          <a:prstGeom prst="cloudCallout">
            <a:avLst>
              <a:gd name="adj1" fmla="val 58797"/>
              <a:gd name="adj2" fmla="val 156386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ニュース？</a:t>
            </a:r>
          </a:p>
        </p:txBody>
      </p:sp>
      <p:sp>
        <p:nvSpPr>
          <p:cNvPr id="10" name="雲形吹き出し 9"/>
          <p:cNvSpPr/>
          <p:nvPr/>
        </p:nvSpPr>
        <p:spPr>
          <a:xfrm>
            <a:off x="1856295" y="2164337"/>
            <a:ext cx="1786467" cy="1109133"/>
          </a:xfrm>
          <a:prstGeom prst="cloudCallout">
            <a:avLst>
              <a:gd name="adj1" fmla="val -18937"/>
              <a:gd name="adj2" fmla="val 165553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株価？</a:t>
            </a:r>
          </a:p>
        </p:txBody>
      </p:sp>
      <p:sp>
        <p:nvSpPr>
          <p:cNvPr id="11" name="雲形吹き出し 10"/>
          <p:cNvSpPr/>
          <p:nvPr/>
        </p:nvSpPr>
        <p:spPr>
          <a:xfrm>
            <a:off x="2490289" y="3105627"/>
            <a:ext cx="1786467" cy="1109133"/>
          </a:xfrm>
          <a:prstGeom prst="cloudCallout">
            <a:avLst>
              <a:gd name="adj1" fmla="val -57800"/>
              <a:gd name="adj2" fmla="val 98378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手続き？</a:t>
            </a:r>
          </a:p>
        </p:txBody>
      </p:sp>
      <p:sp>
        <p:nvSpPr>
          <p:cNvPr id="12" name="雲形吹き出し 11"/>
          <p:cNvSpPr/>
          <p:nvPr/>
        </p:nvSpPr>
        <p:spPr>
          <a:xfrm>
            <a:off x="315538" y="3454953"/>
            <a:ext cx="1786467" cy="1109133"/>
          </a:xfrm>
          <a:prstGeom prst="cloudCallout">
            <a:avLst>
              <a:gd name="adj1" fmla="val 43622"/>
              <a:gd name="adj2" fmla="val 87691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チャート？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05" y="5308947"/>
            <a:ext cx="1297497" cy="132066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22" y="5142452"/>
            <a:ext cx="1057275" cy="923925"/>
          </a:xfrm>
          <a:prstGeom prst="rect">
            <a:avLst/>
          </a:prstGeom>
        </p:spPr>
      </p:pic>
      <p:sp>
        <p:nvSpPr>
          <p:cNvPr id="15" name="スマイル 14"/>
          <p:cNvSpPr/>
          <p:nvPr/>
        </p:nvSpPr>
        <p:spPr>
          <a:xfrm>
            <a:off x="6237765" y="5364887"/>
            <a:ext cx="637563" cy="630270"/>
          </a:xfrm>
          <a:prstGeom prst="smileyFac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74" y="5386151"/>
            <a:ext cx="1291183" cy="1314240"/>
          </a:xfrm>
          <a:prstGeom prst="rect">
            <a:avLst/>
          </a:prstGeom>
        </p:spPr>
      </p:pic>
      <p:sp>
        <p:nvSpPr>
          <p:cNvPr id="16" name="右矢印 15"/>
          <p:cNvSpPr/>
          <p:nvPr/>
        </p:nvSpPr>
        <p:spPr>
          <a:xfrm>
            <a:off x="4328123" y="3873353"/>
            <a:ext cx="855278" cy="570451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5807743" y="1721273"/>
            <a:ext cx="1535185" cy="719277"/>
          </a:xfrm>
          <a:prstGeom prst="wedgeRoundRectCallout">
            <a:avLst>
              <a:gd name="adj1" fmla="val 31079"/>
              <a:gd name="adj2" fmla="val 97226"/>
              <a:gd name="adj3" fmla="val 16667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ニュースがあります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7779544" y="1788339"/>
            <a:ext cx="1535185" cy="719277"/>
          </a:xfrm>
          <a:prstGeom prst="wedgeRoundRectCallout">
            <a:avLst>
              <a:gd name="adj1" fmla="val -37773"/>
              <a:gd name="adj2" fmla="val 80898"/>
              <a:gd name="adj3" fmla="val 16667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現在の株価は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角丸四角形吹き出し 21"/>
          <p:cNvSpPr/>
          <p:nvPr/>
        </p:nvSpPr>
        <p:spPr>
          <a:xfrm>
            <a:off x="5406122" y="2852640"/>
            <a:ext cx="1535185" cy="719277"/>
          </a:xfrm>
          <a:prstGeom prst="wedgeRoundRectCallout">
            <a:avLst>
              <a:gd name="adj1" fmla="val -2800"/>
              <a:gd name="adj2" fmla="val 94894"/>
              <a:gd name="adj3" fmla="val 16667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株価チャートは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7290763" y="2955718"/>
            <a:ext cx="1535185" cy="719277"/>
          </a:xfrm>
          <a:prstGeom prst="wedgeRoundRectCallout">
            <a:avLst>
              <a:gd name="adj1" fmla="val -27937"/>
              <a:gd name="adj2" fmla="val 90229"/>
              <a:gd name="adj3" fmla="val 16667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手続を案内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5947651" y="4009380"/>
            <a:ext cx="1535185" cy="719277"/>
          </a:xfrm>
          <a:prstGeom prst="wedgeRoundRectCallout">
            <a:avLst>
              <a:gd name="adj1" fmla="val -2800"/>
              <a:gd name="adj2" fmla="val 94894"/>
              <a:gd name="adj3" fmla="val 16667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おすすめの投資信託は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7864527" y="4123097"/>
            <a:ext cx="1535185" cy="719277"/>
          </a:xfrm>
          <a:prstGeom prst="wedgeRoundRectCallout">
            <a:avLst>
              <a:gd name="adj1" fmla="val -18647"/>
              <a:gd name="adj2" fmla="val 90229"/>
              <a:gd name="adj3" fmla="val 16667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ポートフォリオを診断</a:t>
            </a:r>
            <a:r>
              <a:rPr kumimoji="1" lang="en-US" altLang="ja-JP" dirty="0" smtClean="0">
                <a:solidFill>
                  <a:schemeClr val="tx1"/>
                </a:solidFill>
              </a:rPr>
              <a:t>…</a:t>
            </a:r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5849" y="149036"/>
            <a:ext cx="7972866" cy="444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/>
              <a:t>２．２．３　</a:t>
            </a:r>
            <a:r>
              <a:rPr lang="en-US" altLang="ja-JP" sz="2400" dirty="0"/>
              <a:t>AI</a:t>
            </a:r>
            <a:r>
              <a:rPr lang="ja-JP" altLang="en-US" sz="2400" dirty="0"/>
              <a:t>や</a:t>
            </a:r>
            <a:r>
              <a:rPr lang="en-US" altLang="ja-JP" sz="2400" dirty="0"/>
              <a:t>BOT</a:t>
            </a:r>
            <a:r>
              <a:rPr lang="ja-JP" altLang="en-US" sz="2400" dirty="0"/>
              <a:t>を利用した顧客向けサービスの現状と未来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23" y="756433"/>
            <a:ext cx="5850359" cy="5807522"/>
          </a:xfrm>
          <a:prstGeom prst="rect">
            <a:avLst/>
          </a:prstGeom>
        </p:spPr>
      </p:pic>
      <p:sp>
        <p:nvSpPr>
          <p:cNvPr id="3" name="V 字形矢印 2"/>
          <p:cNvSpPr/>
          <p:nvPr/>
        </p:nvSpPr>
        <p:spPr>
          <a:xfrm>
            <a:off x="747222" y="2105637"/>
            <a:ext cx="2340529" cy="1828800"/>
          </a:xfrm>
          <a:prstGeom prst="notched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実例：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164542" y="2265028"/>
            <a:ext cx="3078760" cy="1669409"/>
          </a:xfrm>
          <a:prstGeom prst="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角丸四角形吹き出し 6"/>
          <p:cNvSpPr/>
          <p:nvPr/>
        </p:nvSpPr>
        <p:spPr>
          <a:xfrm>
            <a:off x="595849" y="4267844"/>
            <a:ext cx="3779496" cy="1015068"/>
          </a:xfrm>
          <a:prstGeom prst="wedgeRoundRectCallout">
            <a:avLst>
              <a:gd name="adj1" fmla="val 26930"/>
              <a:gd name="adj2" fmla="val -83781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AI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を利用した新サービスの取り込み</a:t>
            </a:r>
          </a:p>
        </p:txBody>
      </p:sp>
    </p:spTree>
    <p:extLst>
      <p:ext uri="{BB962C8B-B14F-4D97-AF65-F5344CB8AC3E}">
        <p14:creationId xmlns:p14="http://schemas.microsoft.com/office/powerpoint/2010/main" val="20295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95849" y="149036"/>
            <a:ext cx="7972866" cy="44495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400" dirty="0"/>
              <a:t>２．２．３　</a:t>
            </a:r>
            <a:r>
              <a:rPr lang="en-US" altLang="ja-JP" sz="2400" dirty="0"/>
              <a:t>AI</a:t>
            </a:r>
            <a:r>
              <a:rPr lang="ja-JP" altLang="en-US" sz="2400" dirty="0"/>
              <a:t>や</a:t>
            </a:r>
            <a:r>
              <a:rPr lang="en-US" altLang="ja-JP" sz="2400" dirty="0"/>
              <a:t>BOT</a:t>
            </a:r>
            <a:r>
              <a:rPr lang="ja-JP" altLang="en-US" sz="2400" dirty="0"/>
              <a:t>を利用した顧客向けサービスの現状と未来</a:t>
            </a: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315538" y="689000"/>
            <a:ext cx="9268732" cy="594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72000" rIns="108000" bIns="72000"/>
          <a:lstStyle/>
          <a:p>
            <a:pPr>
              <a:defRPr/>
            </a:pPr>
            <a:endParaRPr lang="en-US" altLang="ja-JP" sz="1600" dirty="0"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333" y="781279"/>
            <a:ext cx="3908638" cy="5517732"/>
          </a:xfrm>
          <a:prstGeom prst="rect">
            <a:avLst/>
          </a:prstGeom>
        </p:spPr>
      </p:pic>
      <p:sp>
        <p:nvSpPr>
          <p:cNvPr id="6" name="V 字形矢印 5"/>
          <p:cNvSpPr/>
          <p:nvPr/>
        </p:nvSpPr>
        <p:spPr>
          <a:xfrm>
            <a:off x="1057615" y="2273416"/>
            <a:ext cx="2340529" cy="1828800"/>
          </a:xfrm>
          <a:prstGeom prst="notchedRightArrow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実例：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551802" y="4827303"/>
            <a:ext cx="1564169" cy="1471708"/>
          </a:xfrm>
          <a:prstGeom prst="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31391" y="2273416"/>
            <a:ext cx="2676088" cy="1702966"/>
          </a:xfrm>
          <a:prstGeom prst="rect">
            <a:avLst/>
          </a:prstGeom>
          <a:noFill/>
          <a:ln w="57150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角丸四角形吹き出し 1"/>
          <p:cNvSpPr/>
          <p:nvPr/>
        </p:nvSpPr>
        <p:spPr>
          <a:xfrm>
            <a:off x="1744910" y="947956"/>
            <a:ext cx="2910980" cy="1015068"/>
          </a:xfrm>
          <a:prstGeom prst="wedgeRoundRectCallout">
            <a:avLst>
              <a:gd name="adj1" fmla="val 53343"/>
              <a:gd name="adj2" fmla="val 87293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AI</a:t>
            </a:r>
            <a:r>
              <a:rPr kumimoji="1" lang="ja-JP" altLang="en-US" dirty="0" smtClean="0">
                <a:solidFill>
                  <a:schemeClr val="tx1"/>
                </a:solidFill>
              </a:rPr>
              <a:t>を利用し、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株価やニュースの自動応答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3028426" y="4221060"/>
            <a:ext cx="3095537" cy="1015068"/>
          </a:xfrm>
          <a:prstGeom prst="wedgeRoundRectCallout">
            <a:avLst>
              <a:gd name="adj1" fmla="val 62113"/>
              <a:gd name="adj2" fmla="val 99690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問い合わせの自動応答</a:t>
            </a:r>
          </a:p>
        </p:txBody>
      </p:sp>
    </p:spTree>
    <p:extLst>
      <p:ext uri="{BB962C8B-B14F-4D97-AF65-F5344CB8AC3E}">
        <p14:creationId xmlns:p14="http://schemas.microsoft.com/office/powerpoint/2010/main" val="29196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１．イベント概要</a:t>
            </a:r>
          </a:p>
        </p:txBody>
      </p:sp>
    </p:spTree>
    <p:extLst>
      <p:ext uri="{BB962C8B-B14F-4D97-AF65-F5344CB8AC3E}">
        <p14:creationId xmlns:p14="http://schemas.microsoft.com/office/powerpoint/2010/main" val="12754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１．イベント概要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日本経済新聞社と金融庁共同で開催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2018</a:t>
            </a:r>
            <a:r>
              <a:rPr kumimoji="1" lang="ja-JP" altLang="en-US" dirty="0"/>
              <a:t>年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25</a:t>
            </a:r>
            <a:r>
              <a:rPr kumimoji="1" lang="ja-JP" altLang="en-US" dirty="0"/>
              <a:t>日～</a:t>
            </a:r>
            <a:r>
              <a:rPr kumimoji="1" lang="en-US" altLang="ja-JP" dirty="0"/>
              <a:t>28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フィンテックとレグテックをテーマにしたグローバルなスタートアップイベント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期間中は、日経新聞社により、メイン会場の丸ビルのほか、近隣の６会場を使用し、シンポジウム、ワークショップ、ピッチラン、サンドボックスアイデアソン、展示など多彩なコンテンツによって、フィンテックが実現するキャッシュレス社会や資産形成、規制対応など幅広いテーマで議論を深めるとともに、アイデアを競い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6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２．内容紹介＆感想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53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２．</a:t>
            </a:r>
            <a:r>
              <a:rPr lang="en-US" altLang="ja-JP" dirty="0"/>
              <a:t>1 </a:t>
            </a:r>
            <a:r>
              <a:rPr lang="ja-JP" altLang="en-US" dirty="0"/>
              <a:t>初日（易）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78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２．１．１　基調講演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ja-JP" altLang="en-US" dirty="0"/>
          </a:p>
          <a:p>
            <a:r>
              <a:rPr lang="ja-JP" altLang="en-US" dirty="0"/>
              <a:t> グループ内外企業との新たな価値の共創を目指して</a:t>
            </a:r>
            <a:endParaRPr lang="en-US" altLang="ja-JP" dirty="0"/>
          </a:p>
          <a:p>
            <a:r>
              <a:rPr lang="ja-JP" altLang="en-US" dirty="0"/>
              <a:t>　　　　　　　　～</a:t>
            </a:r>
            <a:r>
              <a:rPr lang="en-US" altLang="ja-JP" b="1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新生態系の形成～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 </a:t>
            </a:r>
            <a:r>
              <a:rPr lang="en-US" altLang="ja-JP" b="1" dirty="0"/>
              <a:t>SBI</a:t>
            </a:r>
            <a:r>
              <a:rPr lang="ja-JP" altLang="en-US" dirty="0"/>
              <a:t>ホールディングス株式会社 代表取締役社長 北尾 吉孝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86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２．１．２　ブロックチェーン技術活用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広がるブロックチェーン活用、貿易分野への適用に見る課題＆展望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NTT</a:t>
            </a:r>
            <a:r>
              <a:rPr kumimoji="1" lang="ja-JP" altLang="en-US" dirty="0"/>
              <a:t>データ </a:t>
            </a:r>
            <a:r>
              <a:rPr lang="ja-JP" altLang="en-US" dirty="0"/>
              <a:t>主催：金融事業推進部　赤羽　喜治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Fintech</a:t>
            </a:r>
            <a:r>
              <a:rPr lang="ja-JP" altLang="en-US" dirty="0"/>
              <a:t>人材が働き続ける組織とは？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07192" y="944563"/>
            <a:ext cx="5517016" cy="55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ひな形">
  <a:themeElements>
    <a:clrScheme name="NTTDATA2012">
      <a:dk1>
        <a:srgbClr val="000000"/>
      </a:dk1>
      <a:lt1>
        <a:srgbClr val="FFFFFF"/>
      </a:lt1>
      <a:dk2>
        <a:srgbClr val="333333"/>
      </a:dk2>
      <a:lt2>
        <a:srgbClr val="E1E7F3"/>
      </a:lt2>
      <a:accent1>
        <a:srgbClr val="C2CEE6"/>
      </a:accent1>
      <a:accent2>
        <a:srgbClr val="6785C1"/>
      </a:accent2>
      <a:accent3>
        <a:srgbClr val="0F1C50"/>
      </a:accent3>
      <a:accent4>
        <a:srgbClr val="0080B1"/>
      </a:accent4>
      <a:accent5>
        <a:srgbClr val="E6B600"/>
      </a:accent5>
      <a:accent6>
        <a:srgbClr val="BC4328"/>
      </a:accent6>
      <a:hlink>
        <a:srgbClr val="0000FF"/>
      </a:hlink>
      <a:folHlink>
        <a:srgbClr val="800080"/>
      </a:folHlink>
    </a:clrScheme>
    <a:fontScheme name="NTTDATA 日本語版（創英角）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2"/>
          </a:solidFill>
        </a:ln>
        <a:effectLst/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ひな形</Template>
  <TotalTime>5922</TotalTime>
  <Words>994</Words>
  <Application>Microsoft Office PowerPoint</Application>
  <PresentationFormat>A4 210 x 297 mm</PresentationFormat>
  <Paragraphs>165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HGP創英角ｺﾞｼｯｸUB</vt:lpstr>
      <vt:lpstr>HGP創英角ｺﾞｼｯｸUB 本文</vt:lpstr>
      <vt:lpstr>Meiryo UI</vt:lpstr>
      <vt:lpstr>ＭＳ Ｐゴシック</vt:lpstr>
      <vt:lpstr>Arial</vt:lpstr>
      <vt:lpstr>Calibri</vt:lpstr>
      <vt:lpstr>Wingdings</vt:lpstr>
      <vt:lpstr>ひな形</vt:lpstr>
      <vt:lpstr>PowerPoint プレゼンテーション</vt:lpstr>
      <vt:lpstr>目次</vt:lpstr>
      <vt:lpstr>１．イベント概要</vt:lpstr>
      <vt:lpstr>１．イベント概要</vt:lpstr>
      <vt:lpstr>２．内容紹介＆感想</vt:lpstr>
      <vt:lpstr>２．1 初日（易）</vt:lpstr>
      <vt:lpstr>２．１．１　基調講演</vt:lpstr>
      <vt:lpstr>２．１．２　ブロックチェーン技術活用</vt:lpstr>
      <vt:lpstr>Fintech人材が働き続ける組織とは？</vt:lpstr>
      <vt:lpstr>Fintech人材が働き続ける組織とは？</vt:lpstr>
      <vt:lpstr>２．２ 二日（ホウ）</vt:lpstr>
      <vt:lpstr>２．２．１　インシュアテックと保険の未来</vt:lpstr>
      <vt:lpstr>２．２．１　内容＆感想</vt:lpstr>
      <vt:lpstr>２．２．１　内容＆感想</vt:lpstr>
      <vt:lpstr>２．２．１　内容＆感想</vt:lpstr>
      <vt:lpstr>２．２．２　テクノロジーを活用した金融業務効率化の試み</vt:lpstr>
      <vt:lpstr>２．２．２　テクノロジーを活用した金融業務効率化の試み</vt:lpstr>
      <vt:lpstr>２．２．２　テクノロジーを活用した金融業務効率化の試み</vt:lpstr>
      <vt:lpstr>２．２．３　AIやBOTを利用した顧客向けサービスの現状と未来</vt:lpstr>
      <vt:lpstr>PowerPoint プレゼンテーション</vt:lpstr>
      <vt:lpstr>２．２．３　AIやBOTを利用した顧客向けサービスの現状と未来</vt:lpstr>
      <vt:lpstr>２．２．３　AIやBOTを利用した顧客向けサービスの現状と未来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タイトルを１～２行で入力 （長文の場合はフォントサイズを縮小）</dc:title>
  <dc:creator>ホウ</dc:creator>
  <cp:lastModifiedBy>ホウ　帥</cp:lastModifiedBy>
  <cp:revision>604</cp:revision>
  <cp:lastPrinted>2011-11-22T23:58:23Z</cp:lastPrinted>
  <dcterms:created xsi:type="dcterms:W3CDTF">2013-09-11T05:27:19Z</dcterms:created>
  <dcterms:modified xsi:type="dcterms:W3CDTF">2018-10-23T09:57:23Z</dcterms:modified>
</cp:coreProperties>
</file>