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83" r:id="rId2"/>
    <p:sldId id="279" r:id="rId3"/>
    <p:sldId id="280" r:id="rId4"/>
    <p:sldId id="281" r:id="rId5"/>
    <p:sldId id="285" r:id="rId6"/>
    <p:sldId id="286" r:id="rId7"/>
    <p:sldId id="287" r:id="rId8"/>
    <p:sldId id="282" r:id="rId9"/>
    <p:sldId id="262" r:id="rId10"/>
  </p:sldIdLst>
  <p:sldSz cx="9906000" cy="6858000" type="A4"/>
  <p:notesSz cx="6858000" cy="9144000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0000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2" autoAdjust="0"/>
    <p:restoredTop sz="94464" autoAdjust="0"/>
  </p:normalViewPr>
  <p:slideViewPr>
    <p:cSldViewPr snapToGrid="0" snapToObjects="1">
      <p:cViewPr varScale="1">
        <p:scale>
          <a:sx n="116" d="100"/>
          <a:sy n="116" d="100"/>
        </p:scale>
        <p:origin x="1254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(白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90599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正方形/長方形 13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z="2400" spc="0" dirty="0" smtClean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sp>
        <p:nvSpPr>
          <p:cNvPr id="9" name="TextBox 12"/>
          <p:cNvSpPr txBox="1"/>
          <p:nvPr userDrawn="1"/>
        </p:nvSpPr>
        <p:spPr>
          <a:xfrm>
            <a:off x="7200900" y="6724937"/>
            <a:ext cx="26487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2018 NTT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DATA CHINA OUTSOURCING </a:t>
            </a: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Corporation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="" xmlns:a16="http://schemas.microsoft.com/office/drawing/2014/main" id="{A6EF1438-A6A8-4043-BCC5-578DDA07008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64356" y="255007"/>
            <a:ext cx="2631600" cy="9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77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456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3997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(Human Blue ロゴ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1" y="4714043"/>
            <a:ext cx="9906000" cy="21547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21200"/>
            <a:ext cx="3575998" cy="64368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2207568" y="5863764"/>
            <a:ext cx="7642112" cy="985567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marR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8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8486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ja-JP" altLang="en-US"/>
              <a:t>○○○○年○○月○○日</a:t>
            </a:r>
            <a:br>
              <a:rPr lang="ja-JP" altLang="en-US"/>
            </a:br>
            <a:r>
              <a:rPr lang="ja-JP" altLang="en-US"/>
              <a:t>株式会社ＮＴＴデータ　○○○○</a:t>
            </a:r>
            <a:br>
              <a:rPr lang="ja-JP" altLang="en-US"/>
            </a:br>
            <a:r>
              <a:rPr lang="ja-JP" altLang="en-US"/>
              <a:t>○○○○○○○○○○○○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2207568" y="4810096"/>
            <a:ext cx="7642112" cy="988424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>
              <a:defRPr lang="ja-JP" altLang="en-US" sz="2400" spc="0" dirty="0" smtClean="0">
                <a:solidFill>
                  <a:srgbClr val="FFFFFF"/>
                </a:solidFill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ja-JP" altLang="en-US"/>
              <a:t>［タイトル（１</a:t>
            </a:r>
            <a:r>
              <a:rPr kumimoji="1" lang="en-US" altLang="ja-JP"/>
              <a:t>〜</a:t>
            </a:r>
            <a:r>
              <a:rPr kumimoji="1" lang="ja-JP" altLang="en-US"/>
              <a:t>３行）］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="" xmlns:a16="http://schemas.microsoft.com/office/drawing/2014/main" id="{A6047BE2-75E4-8743-8BCD-19E0EC5A2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4375" y="254000"/>
            <a:ext cx="2635200" cy="902800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7200900" y="6724937"/>
            <a:ext cx="2648779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2018 NTT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DATA CHINA OUTSOURCING </a:t>
            </a: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Corporation</a:t>
            </a:r>
          </a:p>
        </p:txBody>
      </p:sp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9A2B2F6D-705F-4251-969F-C7502713D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44713" y="908049"/>
            <a:ext cx="7272000" cy="5544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目次の入力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66" y="6504431"/>
            <a:ext cx="1159714" cy="295200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6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z="2400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defTabSz="60955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  <p:sp>
        <p:nvSpPr>
          <p:cNvPr id="10" name="TextBox 12"/>
          <p:cNvSpPr txBox="1"/>
          <p:nvPr userDrawn="1"/>
        </p:nvSpPr>
        <p:spPr>
          <a:xfrm>
            <a:off x="2080172" y="6580944"/>
            <a:ext cx="2691853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2018 NTT DATA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CHINA OUTSOURCING Corporation</a:t>
            </a:r>
            <a:endParaRPr kumimoji="0" lang="en-US" altLang="ja-JP" sz="800" b="0" i="0" dirty="0">
              <a:solidFill>
                <a:schemeClr val="tx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sp>
        <p:nvSpPr>
          <p:cNvPr id="12" name="TextBox 16"/>
          <p:cNvSpPr txBox="1"/>
          <p:nvPr userDrawn="1"/>
        </p:nvSpPr>
        <p:spPr>
          <a:xfrm>
            <a:off x="4617884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中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548000" y="908720"/>
            <a:ext cx="6789376" cy="4412378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ctr">
              <a:defRPr sz="2400" spc="200" baseline="0">
                <a:solidFill>
                  <a:srgbClr val="FFFFFF"/>
                </a:solidFill>
              </a:defRPr>
            </a:lvl1pPr>
          </a:lstStyle>
          <a:p>
            <a:r>
              <a:rPr kumimoji="1" lang="ja-JP" altLang="en-US" dirty="0"/>
              <a:t>［中扉］</a:t>
            </a:r>
          </a:p>
        </p:txBody>
      </p:sp>
      <p:pic>
        <p:nvPicPr>
          <p:cNvPr id="15" name="図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  <p:sp>
        <p:nvSpPr>
          <p:cNvPr id="9" name="TextBox 12"/>
          <p:cNvSpPr txBox="1"/>
          <p:nvPr userDrawn="1"/>
        </p:nvSpPr>
        <p:spPr>
          <a:xfrm>
            <a:off x="231285" y="6593330"/>
            <a:ext cx="27024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2018 NTT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DATA CHINA OUTSOURCING </a:t>
            </a: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Corporation</a:t>
            </a:r>
          </a:p>
        </p:txBody>
      </p:sp>
      <p:sp>
        <p:nvSpPr>
          <p:cNvPr id="8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18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06ACBF3F-D8C8-49E5-AED6-9B2012FC0A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488" y="908050"/>
            <a:ext cx="89460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6" y="2902"/>
            <a:ext cx="9578639" cy="730799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spc="0" dirty="0" smtClean="0">
                <a:solidFill>
                  <a:schemeClr val="accent2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defTabSz="60955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30510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26844846-989F-49DD-8D5C-53B5615203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075" y="908049"/>
            <a:ext cx="8946000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6" y="2902"/>
            <a:ext cx="9578639" cy="730799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defTabSz="60955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12493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C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0" hasCustomPrompt="1"/>
          </p:nvPr>
        </p:nvSpPr>
        <p:spPr>
          <a:xfrm>
            <a:off x="2829900" y="2852936"/>
            <a:ext cx="4247179" cy="82810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indent="0" fontAlgn="ctr">
              <a:spcBef>
                <a:spcPts val="0"/>
              </a:spcBef>
              <a:buFontTx/>
              <a:buNone/>
              <a:defRPr sz="1800" b="0" i="0" spc="79" baseline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484862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69724" indent="0" fontAlgn="ctr">
              <a:spcBef>
                <a:spcPts val="0"/>
              </a:spcBef>
              <a:buFontTx/>
              <a:buNone/>
              <a:defRPr sz="1800" b="0" i="0" spc="79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54588" indent="0">
              <a:buFontTx/>
              <a:buNone/>
              <a:defRPr>
                <a:solidFill>
                  <a:schemeClr val="tx2"/>
                </a:solidFill>
              </a:defRPr>
            </a:lvl4pPr>
            <a:lvl5pPr marL="1939450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写真</a:t>
            </a:r>
            <a:r>
              <a:rPr lang="en-US" altLang="ja-JP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/</a:t>
            </a:r>
            <a:r>
              <a:rPr lang="ja-JP" altLang="en-US" sz="1800" spc="200">
                <a:solidFill>
                  <a:srgbClr val="FFFFFF"/>
                </a:solidFill>
                <a:latin typeface="HGPGothicE" charset="-128"/>
                <a:ea typeface="HGPGothicE" charset="-128"/>
                <a:cs typeface="HGPGothicE" charset="-128"/>
              </a:rPr>
              <a:t>動画を貼付</a:t>
            </a:r>
            <a:endParaRPr lang="ja-JP" altLang="en-US" sz="1800" spc="200" dirty="0">
              <a:solidFill>
                <a:srgbClr val="FFFFFF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  <p:sp>
        <p:nvSpPr>
          <p:cNvPr id="7" name="TextBox 12"/>
          <p:cNvSpPr txBox="1"/>
          <p:nvPr userDrawn="1"/>
        </p:nvSpPr>
        <p:spPr>
          <a:xfrm>
            <a:off x="231285" y="6593330"/>
            <a:ext cx="2598615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2018 NTT DATA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CHINA OUTSOURCING Corporation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10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クロージングロ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5" name="TextBox 12"/>
          <p:cNvSpPr txBox="1"/>
          <p:nvPr userDrawn="1"/>
        </p:nvSpPr>
        <p:spPr>
          <a:xfrm>
            <a:off x="7191376" y="6580944"/>
            <a:ext cx="2564878" cy="123111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marL="0" marR="0" indent="0" algn="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© 2018 NTT DATA </a:t>
            </a:r>
            <a:r>
              <a:rPr kumimoji="0" lang="en-US" altLang="ja-JP" sz="800" b="0" i="0" dirty="0" smtClean="0">
                <a:solidFill>
                  <a:schemeClr val="tx1"/>
                </a:solidFill>
                <a:latin typeface="+mn-lt"/>
                <a:ea typeface="HGPGothicE" charset="-128"/>
                <a:cs typeface="Meiryo UI" pitchFamily="50" charset="-128"/>
              </a:rPr>
              <a:t>CHINA OUTSOURCING Corporation</a:t>
            </a:r>
            <a:endParaRPr kumimoji="0" lang="en-US" altLang="ja-JP" sz="800" b="0" i="0" dirty="0">
              <a:solidFill>
                <a:schemeClr val="tx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ACADA7E2-D9D3-BC40-8FC4-799425A047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90200" y="2715950"/>
            <a:ext cx="4125600" cy="14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968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72187" y="2902"/>
            <a:ext cx="9570131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226468" marR="0" lvl="0" indent="-226468" algn="l" defTabSz="60955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smtClean="0"/>
              <a:t>［タイトル］</a:t>
            </a:r>
            <a:endParaRPr kumimoji="1" lang="ja-JP" altLang="en-US" dirty="0" smtClean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73472" y="908720"/>
            <a:ext cx="8944148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 typeface="Arial" charset="0"/>
              <a:buNone/>
              <a:defRPr sz="2000" b="0" i="0" spc="100" baseline="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1pPr>
            <a:lvl2pPr marL="609555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219108" indent="0" fontAlgn="ctr">
              <a:spcBef>
                <a:spcPts val="0"/>
              </a:spcBef>
              <a:buFont typeface="Arial" charset="0"/>
              <a:buNone/>
              <a:defRPr sz="2000" b="0" i="0" spc="100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828664" indent="0">
              <a:buFontTx/>
              <a:buNone/>
              <a:defRPr>
                <a:solidFill>
                  <a:schemeClr val="tx2"/>
                </a:solidFill>
              </a:defRPr>
            </a:lvl4pPr>
            <a:lvl5pPr marL="2438218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テキストの入力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8755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0" name="TextBox 12"/>
          <p:cNvSpPr txBox="1"/>
          <p:nvPr userDrawn="1"/>
        </p:nvSpPr>
        <p:spPr>
          <a:xfrm>
            <a:off x="715441" y="6593330"/>
            <a:ext cx="314960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© 2018 NTT </a:t>
            </a:r>
            <a:r>
              <a:rPr kumimoji="0" lang="en-US" altLang="ja-JP" sz="800" b="0" i="0" dirty="0" smtClean="0">
                <a:solidFill>
                  <a:schemeClr val="bg1"/>
                </a:solidFill>
                <a:latin typeface="+mn-lt"/>
                <a:ea typeface="HGPGothicE" charset="-128"/>
                <a:cs typeface="Meiryo UI" pitchFamily="50" charset="-128"/>
              </a:rPr>
              <a:t>DATA CHINA OUTSOURCING Corporation</a:t>
            </a:r>
            <a:endParaRPr kumimoji="0" lang="en-US" altLang="ja-JP" sz="800" b="0" i="0" dirty="0">
              <a:solidFill>
                <a:schemeClr val="bg1"/>
              </a:solidFill>
              <a:latin typeface="+mn-lt"/>
              <a:ea typeface="HGPGothicE" charset="-128"/>
              <a:cs typeface="Meiryo UI" pitchFamily="50" charset="-128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  <p:sldLayoutId id="2147483683" r:id="rId3"/>
    <p:sldLayoutId id="2147483688" r:id="rId4"/>
    <p:sldLayoutId id="2147483693" r:id="rId5"/>
    <p:sldLayoutId id="2147483703" r:id="rId6"/>
    <p:sldLayoutId id="2147483707" r:id="rId7"/>
    <p:sldLayoutId id="2147483695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200472" y="130175"/>
            <a:ext cx="3582772" cy="539750"/>
          </a:xfrm>
          <a:prstGeom prst="rect">
            <a:avLst/>
          </a:prstGeom>
          <a:noFill/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 報 種 別 ： </a:t>
            </a:r>
            <a:r>
              <a:rPr lang="ja-JP" altLang="en-US" sz="9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秘密（関係者限り）</a:t>
            </a:r>
            <a:endParaRPr lang="ja-JP" altLang="en-US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会　 社　 名 ： </a:t>
            </a:r>
            <a:r>
              <a:rPr lang="ja-JP" altLang="en-US" sz="9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（株）</a:t>
            </a:r>
            <a:r>
              <a:rPr lang="en-US" altLang="ja-JP" sz="9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NTT</a:t>
            </a:r>
            <a:r>
              <a:rPr lang="ja-JP" altLang="en-US" sz="9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データ・チャイナ・アウトソーシング</a:t>
            </a:r>
            <a:endParaRPr lang="en-US" altLang="ja-JP" sz="900" dirty="0" smtClean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9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情報</a:t>
            </a:r>
            <a:r>
              <a:rPr lang="ja-JP" altLang="en-US" sz="9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所有者 ： </a:t>
            </a:r>
            <a:r>
              <a:rPr lang="ja-JP" altLang="en-US" sz="900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経営戦略室</a:t>
            </a:r>
            <a:endParaRPr lang="ja-JP" altLang="en-US" sz="9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プレースホルダー 1"/>
          <p:cNvSpPr>
            <a:spLocks noGrp="1"/>
          </p:cNvSpPr>
          <p:nvPr>
            <p:ph type="body" idx="4294967295"/>
          </p:nvPr>
        </p:nvSpPr>
        <p:spPr>
          <a:xfrm>
            <a:off x="2078184" y="4810096"/>
            <a:ext cx="7803573" cy="98842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ja-JP" altLang="en-US" sz="2400" dirty="0" smtClean="0">
                <a:solidFill>
                  <a:schemeClr val="bg1"/>
                </a:solidFill>
              </a:rPr>
              <a:t>イベント</a:t>
            </a:r>
            <a:r>
              <a:rPr lang="ja-JP" altLang="en-US" sz="2400" dirty="0">
                <a:solidFill>
                  <a:schemeClr val="bg1"/>
                </a:solidFill>
              </a:rPr>
              <a:t>報告</a:t>
            </a:r>
            <a:r>
              <a:rPr kumimoji="1" lang="ja-JP" altLang="en-US" sz="2400" dirty="0" smtClean="0">
                <a:solidFill>
                  <a:schemeClr val="bg1"/>
                </a:solidFill>
              </a:rPr>
              <a:t>会の開催　「</a:t>
            </a:r>
            <a:r>
              <a:rPr lang="en-US" altLang="ja-JP" sz="2400" dirty="0" smtClean="0">
                <a:solidFill>
                  <a:schemeClr val="bg1"/>
                </a:solidFill>
              </a:rPr>
              <a:t>FIN/SUM 2018 &amp; REG/SUM</a:t>
            </a:r>
            <a:r>
              <a:rPr lang="ja-JP" altLang="en-US" sz="2400" dirty="0" smtClean="0">
                <a:solidFill>
                  <a:schemeClr val="bg1"/>
                </a:solidFill>
              </a:rPr>
              <a:t>」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テキスト プレースホルダー 2"/>
          <p:cNvSpPr>
            <a:spLocks noGrp="1"/>
          </p:cNvSpPr>
          <p:nvPr>
            <p:ph type="body" idx="17"/>
          </p:nvPr>
        </p:nvSpPr>
        <p:spPr>
          <a:xfrm>
            <a:off x="2997279" y="5517232"/>
            <a:ext cx="5275352" cy="985567"/>
          </a:xfrm>
        </p:spPr>
        <p:txBody>
          <a:bodyPr>
            <a:normAutofit/>
          </a:bodyPr>
          <a:lstStyle/>
          <a:p>
            <a:r>
              <a:rPr kumimoji="1" lang="en-US" altLang="ja-JP" sz="2000" dirty="0" smtClean="0">
                <a:solidFill>
                  <a:schemeClr val="bg1"/>
                </a:solidFill>
              </a:rPr>
              <a:t>2018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ja-JP" sz="2000" dirty="0" smtClean="0">
                <a:solidFill>
                  <a:schemeClr val="bg1"/>
                </a:solidFill>
              </a:rPr>
              <a:t>10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ja-JP" sz="2000" dirty="0" smtClean="0">
                <a:solidFill>
                  <a:schemeClr val="bg1"/>
                </a:solidFill>
              </a:rPr>
              <a:t>16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日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</a:rPr>
              <a:t>経営戦略室、第一</a:t>
            </a:r>
            <a:r>
              <a:rPr lang="ja-JP" altLang="en-US" sz="2000" dirty="0">
                <a:solidFill>
                  <a:schemeClr val="bg1"/>
                </a:solidFill>
              </a:rPr>
              <a:t>開発部、</a:t>
            </a:r>
            <a:r>
              <a:rPr lang="ja-JP" altLang="en-US" sz="2000" dirty="0" smtClean="0">
                <a:solidFill>
                  <a:schemeClr val="bg1"/>
                </a:solidFill>
              </a:rPr>
              <a:t>第四開発部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80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FY18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も技術勉強会を実施します！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48638" y="1451314"/>
          <a:ext cx="9812992" cy="5235386"/>
        </p:xfrm>
        <a:graphic>
          <a:graphicData uri="http://schemas.openxmlformats.org/drawingml/2006/table">
            <a:tbl>
              <a:tblPr/>
              <a:tblGrid>
                <a:gridCol w="754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74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435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03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997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548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1763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41211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180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6887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方針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施策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内容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主幹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費用</a:t>
                      </a:r>
                      <a:endParaRPr lang="en-US" altLang="zh-TW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百万円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費用の内訳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効果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b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百万円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効果明細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会議体等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6291">
                <a:tc rowSpan="7"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NDCO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主導での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上流拡大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アカウントプラン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に基づく提案強化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戦略受注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各開発部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25.0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目標：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案件新規受注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案件実戦訓練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人月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/1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54.0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案件獲得</a:t>
                      </a:r>
                      <a:r>
                        <a:rPr lang="ja-JP" alt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による利益増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売上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百万円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×18%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粗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利率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受注判定会議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862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プリセールス強化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9013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PM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力強化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業務ノウハウ蓄積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実戦訓練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管理本部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各開発部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受注判定会議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  <a:r>
                        <a:rPr kumimoji="1"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戦略室長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801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座学研修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(PM/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業務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等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ja-JP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1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キャリアパス・育成制度整備の中で別途詳細化</a:t>
                      </a:r>
                    </a:p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戦略室長</a:t>
                      </a:r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経営会議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902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China</a:t>
                      </a:r>
                      <a:r>
                        <a:rPr lang="en-US" altLang="ja-JP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+ 1</a:t>
                      </a:r>
                      <a:r>
                        <a:rPr lang="ja-JP" alt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推進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ミャンマー人材育成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グローバルオフショア推進室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ミャンマー要員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名の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OJT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5.0 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案件獲得</a:t>
                      </a:r>
                      <a:r>
                        <a:rPr lang="ja-JP" altLang="en-US" sz="1000" b="0" i="0" u="sng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による</a:t>
                      </a:r>
                      <a:r>
                        <a:rPr lang="ja-JP" altLang="en-US" sz="10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利益増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×14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百万円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年*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18%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粗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利率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戦略室長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経営会議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8019">
                <a:tc vMerge="1">
                  <a:txBody>
                    <a:bodyPr/>
                    <a:lstStyle/>
                    <a:p>
                      <a:pPr algn="l" fontAlgn="t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技術・ソリューション面での強み獲得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統合開発クラウド・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Terasoluna5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人材育成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イノベ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15.0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基盤・基盤人材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indent="0" algn="l" defTabSz="457133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人育成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43.2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案件獲得による利益増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売上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60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百万円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×18%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粗利率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戦略室長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or</a:t>
                      </a:r>
                    </a:p>
                    <a:p>
                      <a:pPr algn="l" fontAlgn="t"/>
                      <a:r>
                        <a:rPr lang="ja-JP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経営会議</a:t>
                      </a:r>
                      <a:endParaRPr lang="en-US" altLang="ja-JP" sz="1000" b="0" i="0" u="none" strike="noStrike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157">
                <a:tc vMerge="1">
                  <a:txBody>
                    <a:bodyPr/>
                    <a:lstStyle/>
                    <a:p>
                      <a:pPr algn="l" fontAlgn="t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技術勉強会・発表会等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優秀人材の発掘・ノウハウ蓄積・共有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8875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問題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PJ</a:t>
                      </a: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抑止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PMS(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仮称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設立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PJ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実支援</a:t>
                      </a:r>
                      <a:b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PJ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立上・運営支援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新組織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[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通常販管費で対応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] 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販管稼働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30%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/>
                      </a:r>
                      <a:b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経営会議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組織変更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38019">
                <a:tc rowSpan="7">
                  <a:txBody>
                    <a:bodyPr/>
                    <a:lstStyle/>
                    <a:p>
                      <a:r>
                        <a:rPr kumimoji="1"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社員力・</a:t>
                      </a:r>
                      <a:endParaRPr kumimoji="1"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組織力</a:t>
                      </a:r>
                      <a:endParaRPr kumimoji="1"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向上</a:t>
                      </a:r>
                      <a:endParaRPr kumimoji="1" lang="en-US" altLang="ja-JP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育成制度充実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キャリアパス・育成制度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整備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本部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戦略室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人事制度コンサル、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人事要員追加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4571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経営会議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次世代幹部育成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管理本部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販管稼働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20%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384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経営会議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組織変更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3845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採用強化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社員紹介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管理本部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社員紹介：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万円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/1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人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新聞広告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kumimoji="1"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1862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広告宣伝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 fontAlgn="t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68876"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社員モチベーション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向上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本部別</a:t>
                      </a:r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表彰・</a:t>
                      </a:r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全社方針貢献表彰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各本部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en-US" altLang="ja-JP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・本部別表彰</a:t>
                      </a:r>
                      <a:r>
                        <a:rPr lang="en-US" altLang="ja-JP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:16</a:t>
                      </a:r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と同じ</a:t>
                      </a:r>
                      <a:endParaRPr lang="en-US" altLang="ja-JP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・全社方針貢献表彰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r" fontAlgn="t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社長</a:t>
                      </a:r>
                      <a:endParaRPr kumimoji="1"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186291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ja-JP" alt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総合計</a:t>
                      </a: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40.0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102.2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ja-JP" sz="10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ja-JP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333" marR="4333" marT="433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-370390" y="699658"/>
            <a:ext cx="9745884" cy="791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 defTabSz="4556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56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2pPr>
            <a:lvl3pPr marL="9128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3pPr>
            <a:lvl4pPr marL="13700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4pPr>
            <a:lvl5pPr marL="18272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5pPr>
            <a:lvl6pPr marL="2286000" defTabSz="914400">
              <a:defRPr kumimoji="1">
                <a:latin typeface="Arial" charset="0"/>
                <a:ea typeface="ＭＳ Ｐゴシック" charset="-128"/>
              </a:defRPr>
            </a:lvl6pPr>
            <a:lvl7pPr marL="2743200" defTabSz="914400">
              <a:defRPr kumimoji="1">
                <a:latin typeface="Arial" charset="0"/>
                <a:ea typeface="ＭＳ Ｐゴシック" charset="-128"/>
              </a:defRPr>
            </a:lvl7pPr>
            <a:lvl8pPr marL="3200400" defTabSz="914400">
              <a:defRPr kumimoji="1">
                <a:latin typeface="Arial" charset="0"/>
                <a:ea typeface="ＭＳ Ｐゴシック" charset="-128"/>
              </a:defRPr>
            </a:lvl8pPr>
            <a:lvl9pPr marL="3657600" defTabSz="914400">
              <a:defRPr kumimoji="1">
                <a:latin typeface="Arial" charset="0"/>
                <a:ea typeface="ＭＳ Ｐゴシック" charset="-128"/>
              </a:defRPr>
            </a:lvl9pPr>
          </a:lstStyle>
          <a:p>
            <a:endParaRPr lang="en-US" altLang="ja-JP" sz="2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0" y="683133"/>
            <a:ext cx="9884298" cy="791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 defTabSz="455613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56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2pPr>
            <a:lvl3pPr marL="9128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3pPr>
            <a:lvl4pPr marL="13700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4pPr>
            <a:lvl5pPr marL="1827213" indent="1588" defTabSz="4556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Arial" charset="0"/>
                <a:ea typeface="ＭＳ Ｐゴシック" charset="-128"/>
              </a:defRPr>
            </a:lvl5pPr>
            <a:lvl6pPr marL="2286000" defTabSz="914400">
              <a:defRPr kumimoji="1">
                <a:latin typeface="Arial" charset="0"/>
                <a:ea typeface="ＭＳ Ｐゴシック" charset="-128"/>
              </a:defRPr>
            </a:lvl6pPr>
            <a:lvl7pPr marL="2743200" defTabSz="914400">
              <a:defRPr kumimoji="1">
                <a:latin typeface="Arial" charset="0"/>
                <a:ea typeface="ＭＳ Ｐゴシック" charset="-128"/>
              </a:defRPr>
            </a:lvl7pPr>
            <a:lvl8pPr marL="3200400" defTabSz="914400">
              <a:defRPr kumimoji="1">
                <a:latin typeface="Arial" charset="0"/>
                <a:ea typeface="ＭＳ Ｐゴシック" charset="-128"/>
              </a:defRPr>
            </a:lvl8pPr>
            <a:lvl9pPr marL="3657600" defTabSz="914400">
              <a:defRPr kumimoji="1">
                <a:latin typeface="Arial" charset="0"/>
                <a:ea typeface="ＭＳ Ｐゴシック" charset="-128"/>
              </a:defRPr>
            </a:lvl9pPr>
          </a:lstStyle>
          <a:p>
            <a:pPr algn="l"/>
            <a:r>
              <a:rPr lang="ja-JP" altLang="en-US" sz="1600" dirty="0"/>
              <a:t>・</a:t>
            </a:r>
            <a:r>
              <a:rPr lang="ja-JP" altLang="en-US" sz="1600" dirty="0" smtClean="0"/>
              <a:t>費用配分については、</a:t>
            </a:r>
            <a:r>
              <a:rPr lang="ja-JP" altLang="en-US" sz="1600" dirty="0"/>
              <a:t>実施</a:t>
            </a:r>
            <a:r>
              <a:rPr lang="ja-JP" altLang="en-US" sz="1600" dirty="0" smtClean="0"/>
              <a:t>状況に応じて四半期毎等に機動的に見直しを実施</a:t>
            </a:r>
            <a:endParaRPr lang="en-US" altLang="ja-JP" sz="1600" dirty="0" smtClean="0"/>
          </a:p>
          <a:p>
            <a:pPr algn="l"/>
            <a:r>
              <a:rPr lang="ja-JP" altLang="en-US" sz="1600" dirty="0" smtClean="0"/>
              <a:t>・施策実行にあたっては、各部提案に基づいて戦略部審査の上、必要に応じた会議体等で承認を得たうえで実行</a:t>
            </a:r>
            <a:endParaRPr lang="en-US" altLang="ja-JP" sz="1600" dirty="0" smtClean="0"/>
          </a:p>
          <a:p>
            <a:pPr algn="l"/>
            <a:r>
              <a:rPr lang="ja-JP" altLang="en-US" sz="1600" dirty="0" smtClean="0"/>
              <a:t>・業務人材の座学研修</a:t>
            </a:r>
            <a:r>
              <a:rPr lang="en-US" altLang="ja-JP" sz="1600" dirty="0" smtClean="0"/>
              <a:t>(PM/</a:t>
            </a:r>
            <a:r>
              <a:rPr lang="ja-JP" altLang="en-US" sz="1600" dirty="0" smtClean="0"/>
              <a:t>業務</a:t>
            </a:r>
            <a:r>
              <a:rPr lang="en-US" altLang="ja-JP" sz="1600" dirty="0" smtClean="0"/>
              <a:t>SE</a:t>
            </a:r>
            <a:r>
              <a:rPr lang="ja-JP" altLang="en-US" sz="1600" dirty="0"/>
              <a:t>等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については、キャリアパス・育成制度の整備の中で詳細予算化予定</a:t>
            </a:r>
            <a:endParaRPr lang="en-US" altLang="ja-JP" sz="1600" dirty="0"/>
          </a:p>
        </p:txBody>
      </p:sp>
      <p:sp>
        <p:nvSpPr>
          <p:cNvPr id="7" name="正方形/長方形 6"/>
          <p:cNvSpPr/>
          <p:nvPr/>
        </p:nvSpPr>
        <p:spPr>
          <a:xfrm>
            <a:off x="2072679" y="3976010"/>
            <a:ext cx="7788951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905328" y="114716"/>
            <a:ext cx="1857151" cy="55136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2016.11.22</a:t>
            </a:r>
          </a:p>
          <a:p>
            <a:pPr algn="ctr"/>
            <a:r>
              <a:rPr kumimoji="1" lang="ja-JP" altLang="en-US" sz="16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経営会議資料抜粋</a:t>
            </a:r>
          </a:p>
        </p:txBody>
      </p:sp>
    </p:spTree>
    <p:extLst>
      <p:ext uri="{BB962C8B-B14F-4D97-AF65-F5344CB8AC3E}">
        <p14:creationId xmlns:p14="http://schemas.microsoft.com/office/powerpoint/2010/main" val="16713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FIN/SUM 2018 &amp; REG/SUM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」／イベント報告会</a:t>
            </a:r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開催概要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65652"/>
              </p:ext>
            </p:extLst>
          </p:nvPr>
        </p:nvGraphicFramePr>
        <p:xfrm>
          <a:off x="225915" y="980730"/>
          <a:ext cx="9462674" cy="5198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306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2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概要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第一部：イベント参加者からの</a:t>
                      </a:r>
                      <a:r>
                        <a:rPr kumimoji="1" lang="ja-JP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プレゼン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テーション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第二部：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Q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＆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</a:t>
                      </a:r>
                      <a:r>
                        <a:rPr kumimoji="1" lang="ja-JP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含むフリーディスカス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02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日程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火</a:t>
                      </a:r>
                      <a:r>
                        <a:rPr kumimoji="1" lang="ja-JP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）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18:30-20:00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TA26F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会議室）</a:t>
                      </a:r>
                      <a:endParaRPr kumimoji="1" lang="en-US" altLang="ja-JP" sz="18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予備日：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　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18:30-20:00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TA26F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第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会議室）</a:t>
                      </a:r>
                      <a:endParaRPr kumimoji="1" lang="en-US" altLang="ja-JP" sz="18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endParaRPr kumimoji="1" lang="en-US" altLang="ja-JP" sz="8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＊</a:t>
                      </a:r>
                      <a:r>
                        <a:rPr kumimoji="1" lang="ja-JP" altLang="ja-JP" sz="16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軽食</a:t>
                      </a:r>
                      <a:r>
                        <a:rPr kumimoji="1" lang="ja-JP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を準備する予定です</a:t>
                      </a:r>
                      <a:endParaRPr kumimoji="1" lang="en-US" altLang="ja-JP" sz="16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22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プレゼン内容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テーマ：「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FIN/SUM 2018 &amp; REG/SUM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」／イベント概要報告</a:t>
                      </a:r>
                      <a:endParaRPr kumimoji="1" lang="en-US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講師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第一開発部　金承浩、覃宇宝、魏格民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第四開発部　ホウ帥、王鴻春、易建強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参加者条件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自由応募（応募多数の場合は先着順）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・先進技術に興味がある人　・他組織の活動を知りたい人　・自己啓発したい人　等々</a:t>
                      </a:r>
                      <a:endParaRPr kumimoji="1" lang="en-US" altLang="ja-JP" sz="16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8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FIN/SUM 2018 &amp; REG/SUM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」／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受講概要（１）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04750"/>
              </p:ext>
            </p:extLst>
          </p:nvPr>
        </p:nvGraphicFramePr>
        <p:xfrm>
          <a:off x="172187" y="980730"/>
          <a:ext cx="9571988" cy="45022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イベント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</a:t>
                      </a:r>
                      <a:r>
                        <a:rPr lang="en-US" altLang="ja-JP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FIN/SUM 2018 &amp; REG/SUM</a:t>
                      </a:r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」</a:t>
                      </a:r>
                      <a:endParaRPr kumimoji="1" lang="en-US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日程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年９月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日（火）～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日（金）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kumimoji="1" lang="en-US" altLang="ja-JP" sz="16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主催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金融庁、日本経済新聞社　共同開催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セッション概要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●基調講演</a:t>
                      </a:r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ja-JP" altLang="en-US" sz="1800" dirty="0" smtClean="0"/>
                        <a:t>グループ内外企業との新たな価値の共創を目指して</a:t>
                      </a:r>
                      <a:endParaRPr lang="en-US" altLang="ja-JP" sz="1800" dirty="0" smtClean="0"/>
                    </a:p>
                    <a:p>
                      <a:r>
                        <a:rPr lang="ja-JP" altLang="en-US" sz="1800" dirty="0" smtClean="0"/>
                        <a:t>　　　　　　　　～</a:t>
                      </a:r>
                      <a:r>
                        <a:rPr lang="en-US" altLang="ja-JP" sz="1800" b="1" dirty="0" smtClean="0"/>
                        <a:t>2</a:t>
                      </a:r>
                      <a:r>
                        <a:rPr lang="ja-JP" altLang="en-US" sz="1800" dirty="0" err="1" smtClean="0"/>
                        <a:t>つの</a:t>
                      </a:r>
                      <a:r>
                        <a:rPr lang="ja-JP" altLang="en-US" sz="1800" dirty="0" smtClean="0"/>
                        <a:t>新生態系の形成～</a:t>
                      </a:r>
                      <a:endParaRPr lang="en-US" altLang="ja-JP" sz="1800" dirty="0" smtClean="0"/>
                    </a:p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r>
                        <a:rPr kumimoji="1" lang="ja-JP" altLang="en-US" sz="1800" dirty="0" smtClean="0"/>
                        <a:t>ブロックチェーン技術活用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ja-JP" altLang="en-US" sz="1800" dirty="0" smtClean="0"/>
                        <a:t>広がるブロックチェーン活用、貿易分野への適用に見る課題＆展望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800" dirty="0" smtClean="0"/>
                        <a:t>NTT</a:t>
                      </a:r>
                      <a:r>
                        <a:rPr kumimoji="1" lang="ja-JP" altLang="en-US" sz="1800" dirty="0" smtClean="0"/>
                        <a:t>データ </a:t>
                      </a:r>
                      <a:r>
                        <a:rPr lang="ja-JP" altLang="en-US" sz="1800" dirty="0" smtClean="0"/>
                        <a:t>主催：金融事業推進部　赤羽　喜治</a:t>
                      </a:r>
                      <a:endParaRPr lang="en-US" altLang="ja-JP" sz="1800" dirty="0" smtClean="0"/>
                    </a:p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r>
                        <a:rPr lang="en-US" altLang="ja-JP" sz="1800" dirty="0" smtClean="0"/>
                        <a:t>Fintech</a:t>
                      </a:r>
                      <a:r>
                        <a:rPr lang="ja-JP" altLang="en-US" sz="1800" dirty="0" smtClean="0"/>
                        <a:t>人材＆組織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800" dirty="0" smtClean="0"/>
                        <a:t>Fintech</a:t>
                      </a:r>
                      <a:r>
                        <a:rPr lang="ja-JP" altLang="en-US" sz="1800" dirty="0" smtClean="0"/>
                        <a:t>人材が働き続ける組織とは？</a:t>
                      </a:r>
                      <a:endParaRPr lang="en-US" altLang="ja-JP" sz="1800" dirty="0" smtClean="0"/>
                    </a:p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銀行各社　</a:t>
                      </a:r>
                      <a:r>
                        <a:rPr kumimoji="1" lang="en-US" altLang="ja-JP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endParaRPr kumimoji="1" lang="ja-JP" altLang="en-US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00774"/>
              </p:ext>
            </p:extLst>
          </p:nvPr>
        </p:nvGraphicFramePr>
        <p:xfrm>
          <a:off x="171594" y="5470173"/>
          <a:ext cx="957198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384995499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1929555660"/>
                    </a:ext>
                  </a:extLst>
                </a:gridCol>
              </a:tblGrid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報告者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易建強　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日（火）／予備日：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28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0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FIN/SUM 2018 &amp; REG/SUM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」／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受講</a:t>
            </a:r>
            <a:r>
              <a:rPr lang="ja-JP" altLang="en-US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概要（２）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548868"/>
              </p:ext>
            </p:extLst>
          </p:nvPr>
        </p:nvGraphicFramePr>
        <p:xfrm>
          <a:off x="172187" y="980730"/>
          <a:ext cx="9571988" cy="39536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イベント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</a:t>
                      </a:r>
                      <a:r>
                        <a:rPr lang="en-US" altLang="ja-JP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FIN/SUM 2018 &amp; REG/SUM</a:t>
                      </a:r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」</a:t>
                      </a:r>
                      <a:endParaRPr kumimoji="1" lang="en-US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日程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年９月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26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日（水）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kumimoji="1" lang="en-US" altLang="ja-JP" sz="16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主催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金融庁、日本経済新聞社　共同開催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セッション概要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●インシュアテックと保険の未来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lang="ja-JP" altLang="en-US" sz="1800" dirty="0" smtClean="0"/>
                        <a:t>保険サービスへテクノロジーを活用した経験</a:t>
                      </a:r>
                      <a:r>
                        <a:rPr kumimoji="1" lang="ja-JP" altLang="en-US" sz="1800" dirty="0" smtClean="0"/>
                        <a:t>共有、生命保険業界の行方</a:t>
                      </a:r>
                      <a:endParaRPr kumimoji="1" lang="en-US" altLang="ja-JP" sz="1800" dirty="0" smtClean="0"/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r>
                        <a:rPr lang="ja-JP" altLang="en-US" sz="1800" dirty="0" smtClean="0"/>
                        <a:t>テクノロジーを活用した金融業務効率化の試み</a:t>
                      </a:r>
                      <a:endParaRPr lang="en-US" altLang="ja-JP" sz="1800" dirty="0" smtClean="0"/>
                    </a:p>
                    <a:p>
                      <a:r>
                        <a:rPr lang="ja-JP" altLang="en-US" sz="1800" dirty="0" smtClean="0"/>
                        <a:t>　　～リスク管理技術の発展的活用～</a:t>
                      </a:r>
                      <a:endParaRPr lang="en-US" altLang="ja-JP" sz="1800" dirty="0" smtClean="0"/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r>
                        <a:rPr lang="en-US" altLang="ja-JP" sz="1800" dirty="0" smtClean="0"/>
                        <a:t>AI</a:t>
                      </a:r>
                      <a:r>
                        <a:rPr lang="ja-JP" altLang="en-US" sz="1800" dirty="0" smtClean="0"/>
                        <a:t>や</a:t>
                      </a:r>
                      <a:r>
                        <a:rPr lang="en-US" altLang="ja-JP" sz="1800" dirty="0" smtClean="0"/>
                        <a:t>BOT</a:t>
                      </a:r>
                      <a:r>
                        <a:rPr lang="ja-JP" altLang="en-US" sz="1800" dirty="0" smtClean="0"/>
                        <a:t>を利用した顧客向けサービスの現状と将来</a:t>
                      </a:r>
                      <a:endParaRPr lang="en-US" altLang="ja-JP" sz="1800" dirty="0" smtClean="0"/>
                    </a:p>
                    <a:p>
                      <a:r>
                        <a:rPr lang="ja-JP" altLang="en-US" sz="1800" dirty="0" smtClean="0"/>
                        <a:t>　　証券会社　</a:t>
                      </a:r>
                      <a:r>
                        <a:rPr lang="en-US" altLang="ja-JP" sz="1800" dirty="0" smtClean="0"/>
                        <a:t>4</a:t>
                      </a:r>
                      <a:r>
                        <a:rPr lang="ja-JP" altLang="en-US" sz="1800" dirty="0" smtClean="0"/>
                        <a:t>社</a:t>
                      </a:r>
                      <a:endParaRPr lang="en-US" altLang="ja-JP" sz="1800" dirty="0" smtClean="0"/>
                    </a:p>
                    <a:p>
                      <a:endParaRPr lang="en-US" altLang="ja-JP" sz="1800" dirty="0" smtClean="0"/>
                    </a:p>
                    <a:p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897103"/>
              </p:ext>
            </p:extLst>
          </p:nvPr>
        </p:nvGraphicFramePr>
        <p:xfrm>
          <a:off x="171594" y="5470173"/>
          <a:ext cx="957198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384995499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1929555660"/>
                    </a:ext>
                  </a:extLst>
                </a:gridCol>
              </a:tblGrid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報告者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ホウ帥　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日（火）／予備日：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28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6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FIN/SUM 2018 &amp; REG/SUM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」／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受講概要（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コンテンツ プレースホルダー 3"/>
          <p:cNvGraphicFramePr>
            <a:graphicFrameLocks noGrp="1"/>
          </p:cNvGraphicFramePr>
          <p:nvPr>
            <p:ph idx="1"/>
            <p:extLst/>
          </p:nvPr>
        </p:nvGraphicFramePr>
        <p:xfrm>
          <a:off x="172187" y="980730"/>
          <a:ext cx="9571988" cy="3679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イベント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</a:t>
                      </a:r>
                      <a:r>
                        <a:rPr lang="en-US" altLang="ja-JP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FIN/SUM 2018 &amp; REG/SUM</a:t>
                      </a:r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」</a:t>
                      </a:r>
                      <a:endParaRPr kumimoji="1" lang="en-US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日程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年９月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日（水）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kumimoji="1" lang="en-US" altLang="ja-JP" sz="16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主催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金融庁、日本経済新聞社　共同開催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セッション概要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</a:t>
                      </a:r>
                      <a:r>
                        <a:rPr kumimoji="1" lang="ja-JP" altLang="en-US" sz="1800" dirty="0" smtClean="0"/>
                        <a:t>中国フィンテックの現在と未来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kumimoji="1" lang="en-US" altLang="ja-JP" sz="1800" b="1" baseline="0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AliPay</a:t>
                      </a:r>
                      <a:r>
                        <a:rPr kumimoji="1" lang="ja-JP" altLang="en-US" sz="1800" b="1" baseline="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の実例で</a:t>
                      </a:r>
                      <a:r>
                        <a:rPr kumimoji="1" lang="ja-JP" altLang="en-US" sz="1800" dirty="0" smtClean="0"/>
                        <a:t>、中国フィンテックが急成長の分析、及び日本では同様のサービスが発生する可能性の展望</a:t>
                      </a:r>
                      <a:endParaRPr kumimoji="1" lang="en-US" altLang="ja-JP" sz="1800" dirty="0" smtClean="0"/>
                    </a:p>
                    <a:p>
                      <a:pPr algn="l"/>
                      <a:endParaRPr kumimoji="1" lang="en-US" altLang="ja-JP" sz="1800" dirty="0" smtClean="0"/>
                    </a:p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●ブロックチェーンと新テクノロジーの飛躍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現在のフィンテックの欠点についてはブロックチェーンで解決！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endParaRPr kumimoji="1" lang="ja-JP" altLang="en-US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/>
          </p:nvPr>
        </p:nvGraphicFramePr>
        <p:xfrm>
          <a:off x="171594" y="5470173"/>
          <a:ext cx="9571988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384995499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1929555660"/>
                    </a:ext>
                  </a:extLst>
                </a:gridCol>
              </a:tblGrid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報告者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王鴻春　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日（火）／予備日：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28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FIN/SUM 2018 &amp; REG/SUM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」／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受講概要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597001"/>
              </p:ext>
            </p:extLst>
          </p:nvPr>
        </p:nvGraphicFramePr>
        <p:xfrm>
          <a:off x="172187" y="980730"/>
          <a:ext cx="9571988" cy="40755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項目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内容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イベント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</a:t>
                      </a:r>
                      <a:r>
                        <a:rPr lang="en-US" altLang="ja-JP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FIN/SUM 2018 &amp; REG/SUM</a:t>
                      </a:r>
                      <a:r>
                        <a:rPr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」</a:t>
                      </a:r>
                      <a:endParaRPr kumimoji="1" lang="en-US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日程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年９月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日（水）～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日（金）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８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:</a:t>
                      </a:r>
                      <a:r>
                        <a:rPr kumimoji="1" lang="ja-JP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  <a:r>
                        <a:rPr kumimoji="1" lang="en-US" altLang="ja-JP" sz="1800" b="1" kern="12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kumimoji="1" lang="en-US" altLang="ja-JP" sz="1600" b="1" kern="12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主催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金融庁、日本経済新聞社　共同開催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59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セッション概要</a:t>
                      </a:r>
                      <a:endParaRPr kumimoji="1" lang="en-US" altLang="ja-JP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ja-JP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金融業界の最新動向</a:t>
                      </a:r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―</a:t>
                      </a:r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イベント全体紹介</a:t>
                      </a:r>
                      <a:endParaRPr lang="en-US" altLang="ja-JP" sz="14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・金融業界の</a:t>
                      </a:r>
                      <a:r>
                        <a:rPr lang="en-US" altLang="ja-JP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Fintech</a:t>
                      </a:r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に対する最新考え方</a:t>
                      </a:r>
                      <a:endParaRPr lang="en-US" altLang="ja-JP" sz="14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ja-JP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先進技術の活用</a:t>
                      </a:r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及び我々の取込実績紹介</a:t>
                      </a:r>
                      <a:endParaRPr lang="en-US" altLang="ja-JP" sz="14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デジタルバンク＆キャシュレス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金融包摂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-AI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活用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ビッグデータ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-Cloud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プラットフォーム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ブロックチェーン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我々の取込実績</a:t>
                      </a:r>
                      <a:endParaRPr lang="en-US" altLang="ja-JP" sz="12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・今後の期待</a:t>
                      </a:r>
                      <a:endParaRPr lang="en-US" altLang="ja-JP" sz="14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-</a:t>
                      </a:r>
                      <a:r>
                        <a:rPr lang="ja-JP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会社変革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ja-JP" altLang="ja-JP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社員成長への道</a:t>
                      </a:r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を</a:t>
                      </a:r>
                      <a:r>
                        <a:rPr kumimoji="1" lang="ja-JP" altLang="ja-JP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一緒に議論して</a:t>
                      </a:r>
                      <a:r>
                        <a:rPr kumimoji="1" lang="ja-JP" altLang="ja-JP" sz="1200" b="1" kern="120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行きたい </a:t>
                      </a:r>
                      <a:r>
                        <a:rPr kumimoji="1" lang="ja-JP" altLang="en-US" sz="1200" b="1" kern="1200" baseline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／</a:t>
                      </a:r>
                      <a:r>
                        <a:rPr kumimoji="1" lang="ja-JP" altLang="ja-JP" sz="1200" b="1" kern="120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ソリューション</a:t>
                      </a:r>
                      <a:r>
                        <a:rPr kumimoji="1" lang="ja-JP" altLang="ja-JP" sz="1200" b="1" kern="1200" dirty="0" smtClean="0">
                          <a:solidFill>
                            <a:schemeClr val="dk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提供実現可能性検討</a:t>
                      </a:r>
                      <a:endParaRPr kumimoji="1" lang="ja-JP" altLang="en-US" sz="1800" b="1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73208"/>
              </p:ext>
            </p:extLst>
          </p:nvPr>
        </p:nvGraphicFramePr>
        <p:xfrm>
          <a:off x="171594" y="5470173"/>
          <a:ext cx="9571988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5988">
                  <a:extLst>
                    <a:ext uri="{9D8B030D-6E8A-4147-A177-3AD203B41FA5}">
                      <a16:colId xmlns="" xmlns:a16="http://schemas.microsoft.com/office/drawing/2014/main" val="3849954990"/>
                    </a:ext>
                  </a:extLst>
                </a:gridCol>
                <a:gridCol w="7416000">
                  <a:extLst>
                    <a:ext uri="{9D8B030D-6E8A-4147-A177-3AD203B41FA5}">
                      <a16:colId xmlns="" xmlns:a16="http://schemas.microsoft.com/office/drawing/2014/main" val="1929555660"/>
                    </a:ext>
                  </a:extLst>
                </a:gridCol>
              </a:tblGrid>
              <a:tr h="2903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報告者</a:t>
                      </a:r>
                      <a:endParaRPr kumimoji="1" lang="ja-JP" altLang="en-US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金承浩／覃宇宝</a:t>
                      </a:r>
                      <a:endParaRPr kumimoji="1" lang="en-US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4848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日（火）／予備日：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2018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kumimoji="1" lang="en-US" altLang="ja-JP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kumimoji="1" lang="ja-JP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日（火）</a:t>
                      </a:r>
                      <a:endParaRPr kumimoji="1" lang="ja-JP" altLang="ja-JP" sz="1800" b="1" kern="1200" dirty="0" smtClean="0">
                        <a:solidFill>
                          <a:schemeClr val="dk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928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87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「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FIN/SUM 2018 &amp; REG/SUM </a:t>
            </a:r>
            <a:r>
              <a:rPr lang="ja-JP" altLang="en-US" dirty="0" smtClean="0"/>
              <a:t>」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／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問い合わせ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窓口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3472" y="980727"/>
            <a:ext cx="8944148" cy="4537945"/>
          </a:xfrm>
        </p:spPr>
        <p:txBody>
          <a:bodyPr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経営戦略室：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上島室長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&lt;ueshimay@nttdata-china.co.jp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柴山 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芳之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shibayamay@nttdata-china.co.jp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第一開発部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魏格民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weigm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@nttdata-china.co.jp</a:t>
            </a: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&gt;; </a:t>
            </a:r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第四開発部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　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易建強</a:t>
            </a:r>
            <a:r>
              <a:rPr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yijq</a:t>
            </a:r>
            <a:r>
              <a:rPr lang="en-US" altLang="ja-JP" b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@nttdata-china.co.jp</a:t>
            </a:r>
            <a:r>
              <a:rPr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&gt;;</a:t>
            </a:r>
          </a:p>
          <a:p>
            <a:endParaRPr lang="en-US" altLang="ja-JP" b="1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0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9559572" y="3333753"/>
            <a:ext cx="184731" cy="312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ja-JP" altLang="en-US" sz="1432" dirty="0"/>
          </a:p>
        </p:txBody>
      </p:sp>
    </p:spTree>
    <p:extLst>
      <p:ext uri="{BB962C8B-B14F-4D97-AF65-F5344CB8AC3E}">
        <p14:creationId xmlns:p14="http://schemas.microsoft.com/office/powerpoint/2010/main" val="1185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ユーザー定義 2">
      <a:majorFont>
        <a:latin typeface="HGPｺﾞｼｯｸE"/>
        <a:ea typeface="HGPｺﾞｼｯｸE"/>
        <a:cs typeface=""/>
      </a:majorFont>
      <a:minorFont>
        <a:latin typeface="HGPｺﾞｼｯｸE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2" id="{90F9E654-2362-9045-9FF7-9898DED75EE3}" vid="{FB8DFAB3-0F56-0942-86C5-02D40A40A0C2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Presentation_Template_A4_JP</Template>
  <TotalTime>610</TotalTime>
  <Words>763</Words>
  <Application>Microsoft Office PowerPoint</Application>
  <PresentationFormat>A4 210 x 297 mm</PresentationFormat>
  <Paragraphs>234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HGPｺﾞｼｯｸE</vt:lpstr>
      <vt:lpstr>HGPｺﾞｼｯｸE</vt:lpstr>
      <vt:lpstr>HGP創英角ｺﾞｼｯｸUB</vt:lpstr>
      <vt:lpstr>Meiryo UI</vt:lpstr>
      <vt:lpstr>MS PGothic</vt:lpstr>
      <vt:lpstr>メイリオ</vt:lpstr>
      <vt:lpstr>Yu Gothic</vt:lpstr>
      <vt:lpstr>Arial</vt:lpstr>
      <vt:lpstr>プレゼンテーションテンプレート2017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ＮＴＴデータチャイナアウトソーシング元社員による 業務委託費の不適切な請求指示に関する損害賠償請求について</dc:title>
  <dc:creator>上島 康司</dc:creator>
  <cp:lastModifiedBy>覃 宇宝</cp:lastModifiedBy>
  <cp:revision>86</cp:revision>
  <cp:lastPrinted>2016-10-11T04:40:04Z</cp:lastPrinted>
  <dcterms:created xsi:type="dcterms:W3CDTF">2018-05-23T01:54:20Z</dcterms:created>
  <dcterms:modified xsi:type="dcterms:W3CDTF">2018-10-16T01:42:55Z</dcterms:modified>
  <cp:version>1.4</cp:version>
</cp:coreProperties>
</file>