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7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492" autoAdjust="0"/>
    <p:restoredTop sz="79001" autoAdjust="0"/>
  </p:normalViewPr>
  <p:slideViewPr>
    <p:cSldViewPr>
      <p:cViewPr varScale="1">
        <p:scale>
          <a:sx n="87" d="100"/>
          <a:sy n="87" d="100"/>
        </p:scale>
        <p:origin x="-6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6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092C4-A245-4A9C-ADE0-14DC120D2F67}" type="datetimeFigureOut">
              <a:rPr lang="zh-CN" altLang="en-US" smtClean="0"/>
              <a:pPr/>
              <a:t>2014/10/25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8EB52-2607-4346-9077-57B8A8DAE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EB52-2607-4346-9077-57B8A8DAE5C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2014/10/25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9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split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split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split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split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7" y="1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5" y="4246564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3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5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1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1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3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9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split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split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6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1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1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3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5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1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split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split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split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split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1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3" y="1219200"/>
            <a:ext cx="132763" cy="128467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2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2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3" y="1371600"/>
            <a:ext cx="132763" cy="128467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9" y="1474763"/>
            <a:ext cx="132763" cy="128467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500"/>
            <a:ext cx="2133600" cy="365125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500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500"/>
            <a:ext cx="457200" cy="365125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split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9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6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6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split/>
    <p:sndAc>
      <p:stSnd>
        <p:snd r:embed="rId13" name="click.wav"/>
      </p:stSnd>
    </p:sndAc>
  </p:transition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iwisunny/fx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ma-international.org/memento/TC39.htm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t.edu/~gsstark/e262-pdf.pdf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7289" y="4000504"/>
            <a:ext cx="7129459" cy="1617914"/>
          </a:xfrm>
        </p:spPr>
        <p:txBody>
          <a:bodyPr/>
          <a:lstStyle/>
          <a:p>
            <a:pPr algn="r"/>
            <a:r>
              <a:rPr lang="zh-CN" altLang="en-US" sz="3200" dirty="0" smtClean="0">
                <a:latin typeface="华文仿宋" pitchFamily="2" charset="-122"/>
                <a:ea typeface="华文仿宋" pitchFamily="2" charset="-122"/>
              </a:rPr>
              <a:t>演讲人： 汪曦</a:t>
            </a:r>
            <a:r>
              <a:rPr lang="en-US" altLang="zh-CN" sz="3200" dirty="0" smtClean="0">
                <a:latin typeface="华文仿宋" pitchFamily="2" charset="-122"/>
                <a:ea typeface="华文仿宋" pitchFamily="2" charset="-122"/>
              </a:rPr>
              <a:t/>
            </a:r>
            <a:br>
              <a:rPr lang="en-US" altLang="zh-CN" sz="3200" dirty="0" smtClean="0">
                <a:latin typeface="华文仿宋" pitchFamily="2" charset="-122"/>
                <a:ea typeface="华文仿宋" pitchFamily="2" charset="-122"/>
              </a:rPr>
            </a:br>
            <a:endParaRPr lang="zh-CN" altLang="en-US" sz="32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63" y="1285860"/>
            <a:ext cx="7772400" cy="1357322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+mn-ea"/>
              </a:rPr>
              <a:t>浅谈 </a:t>
            </a:r>
            <a:r>
              <a:rPr lang="en-US" altLang="zh-CN" sz="4800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altLang="zh-CN" sz="4800" dirty="0" smtClean="0">
                <a:latin typeface="Consolas" pitchFamily="49" charset="0"/>
                <a:cs typeface="Consolas" pitchFamily="49" charset="0"/>
              </a:rPr>
              <a:t> </a:t>
            </a:r>
            <a:endParaRPr lang="zh-CN" altLang="en-US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9324" y="4929198"/>
            <a:ext cx="229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iwisunny@gmail.com</a:t>
            </a:r>
            <a:endParaRPr lang="zh-CN" altLang="en-US" dirty="0"/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en-US" altLang="zh-CN" sz="3200" dirty="0" smtClean="0"/>
              <a:t>Object, prototype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78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err="1" smtClean="0"/>
              <a:t>sunny.__proto</a:t>
            </a:r>
            <a:r>
              <a:rPr lang="en-US" altLang="zh-CN" sz="2000" dirty="0" smtClean="0"/>
              <a:t>__ === </a:t>
            </a:r>
            <a:r>
              <a:rPr lang="en-US" altLang="zh-CN" sz="2000" dirty="0" err="1" smtClean="0"/>
              <a:t>Person.prototype</a:t>
            </a:r>
            <a:r>
              <a:rPr lang="en-US" altLang="zh-CN" sz="2000" dirty="0" smtClean="0"/>
              <a:t>;</a:t>
            </a:r>
          </a:p>
          <a:p>
            <a:pPr>
              <a:buNone/>
            </a:pPr>
            <a:r>
              <a:rPr lang="en-US" altLang="zh-CN" sz="2000" dirty="0" err="1" smtClean="0"/>
              <a:t>Person.prototype.__proto</a:t>
            </a:r>
            <a:r>
              <a:rPr lang="en-US" altLang="zh-CN" sz="2000" dirty="0" smtClean="0"/>
              <a:t>__ === </a:t>
            </a:r>
            <a:r>
              <a:rPr lang="en-US" altLang="zh-CN" sz="2000" dirty="0" err="1" smtClean="0"/>
              <a:t>Object.prototype</a:t>
            </a:r>
            <a:r>
              <a:rPr lang="en-US" altLang="zh-CN" sz="2000" dirty="0" smtClean="0"/>
              <a:t>;</a:t>
            </a:r>
          </a:p>
          <a:p>
            <a:pPr>
              <a:buNone/>
            </a:pPr>
            <a:r>
              <a:rPr lang="en-US" altLang="zh-CN" sz="2000" dirty="0" smtClean="0"/>
              <a:t>sunny</a:t>
            </a:r>
            <a:r>
              <a:rPr lang="zh-CN" altLang="en-US" sz="2000" dirty="0" smtClean="0"/>
              <a:t>对象内部的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指针指向</a:t>
            </a:r>
            <a:r>
              <a:rPr lang="en-US" altLang="zh-CN" sz="2000" dirty="0" smtClean="0"/>
              <a:t>sunny</a:t>
            </a:r>
            <a:r>
              <a:rPr lang="zh-CN" altLang="en-US" sz="2000" dirty="0" smtClean="0"/>
              <a:t>的构造函数</a:t>
            </a:r>
            <a:r>
              <a:rPr lang="en-US" altLang="zh-CN" sz="2000" dirty="0" smtClean="0"/>
              <a:t>Person</a:t>
            </a:r>
            <a:r>
              <a:rPr lang="zh-CN" altLang="en-US" sz="2000" dirty="0" smtClean="0"/>
              <a:t>的原型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，原型就是一个对象，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中任何函数都有一个</a:t>
            </a:r>
            <a:r>
              <a:rPr lang="en-US" altLang="zh-CN" sz="2000" dirty="0" smtClean="0"/>
              <a:t>prototype</a:t>
            </a:r>
            <a:r>
              <a:rPr lang="zh-CN" altLang="en-US" sz="2000" dirty="0" smtClean="0"/>
              <a:t>属性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对象始终由某构造函数创建，任何对象都有一个</a:t>
            </a:r>
            <a:r>
              <a:rPr lang="en-US" altLang="zh-CN" sz="2000" dirty="0" smtClean="0"/>
              <a:t>constructor</a:t>
            </a:r>
            <a:r>
              <a:rPr lang="zh-CN" altLang="en-US" sz="2000" dirty="0" smtClean="0"/>
              <a:t>属性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pic>
        <p:nvPicPr>
          <p:cNvPr id="4" name="图片 3" descr="prototype_ch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3140968"/>
            <a:ext cx="7467600" cy="200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08" y="5445224"/>
            <a:ext cx="5840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当</a:t>
            </a:r>
            <a:r>
              <a:rPr lang="en-US" altLang="zh-CN" sz="1600" dirty="0" smtClean="0"/>
              <a:t>sunny</a:t>
            </a:r>
            <a:r>
              <a:rPr lang="zh-CN" altLang="en-US" sz="1600" dirty="0" smtClean="0"/>
              <a:t>的某个方法不存在，会顺着</a:t>
            </a:r>
            <a:r>
              <a:rPr lang="en-US" altLang="zh-CN" sz="1600" dirty="0" smtClean="0"/>
              <a:t>__proto__</a:t>
            </a:r>
            <a:r>
              <a:rPr lang="zh-CN" altLang="en-US" sz="1600" dirty="0" smtClean="0"/>
              <a:t>的链表向上查找</a:t>
            </a:r>
            <a:endParaRPr lang="en-US" altLang="zh-CN" sz="1600" dirty="0" smtClean="0"/>
          </a:p>
          <a:p>
            <a:r>
              <a:rPr lang="zh-CN" altLang="en-US" sz="1600" dirty="0" smtClean="0"/>
              <a:t>如果</a:t>
            </a:r>
            <a:r>
              <a:rPr lang="en-US" altLang="zh-CN" sz="1600" dirty="0" err="1" smtClean="0"/>
              <a:t>Person.prototype</a:t>
            </a:r>
            <a:r>
              <a:rPr lang="zh-CN" altLang="en-US" sz="1600" dirty="0" smtClean="0"/>
              <a:t>中也不存在，就上溯到</a:t>
            </a:r>
            <a:r>
              <a:rPr lang="en-US" altLang="zh-CN" sz="1600" dirty="0" err="1" smtClean="0"/>
              <a:t>Object.prototype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如果</a:t>
            </a:r>
            <a:r>
              <a:rPr lang="en-US" altLang="zh-CN" sz="1600" dirty="0" err="1" smtClean="0"/>
              <a:t>Object.prototype</a:t>
            </a:r>
            <a:r>
              <a:rPr lang="zh-CN" altLang="en-US" sz="1600" dirty="0" smtClean="0"/>
              <a:t>中也不存在，就抛出错误。</a:t>
            </a:r>
            <a:endParaRPr lang="zh-CN" altLang="en-US" sz="1600" dirty="0"/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en-US" altLang="zh-CN" sz="3200" dirty="0" smtClean="0"/>
              <a:t>Object, prototype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78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 smtClean="0"/>
              <a:t>this </a:t>
            </a:r>
            <a:r>
              <a:rPr lang="zh-CN" altLang="en-US" sz="2000" dirty="0" smtClean="0"/>
              <a:t>的指向问题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示例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1800" dirty="0" smtClean="0"/>
              <a:t>function upper(){</a:t>
            </a:r>
          </a:p>
          <a:p>
            <a:pPr>
              <a:buNone/>
            </a:pPr>
            <a:r>
              <a:rPr lang="en-US" altLang="zh-CN" sz="1800" dirty="0" smtClean="0"/>
              <a:t>	return </a:t>
            </a:r>
            <a:r>
              <a:rPr lang="en-US" altLang="zh-CN" sz="1800" dirty="0" err="1" smtClean="0"/>
              <a:t>this.name.toUpperCase</a:t>
            </a:r>
            <a:r>
              <a:rPr lang="en-US" altLang="zh-CN" sz="1800" dirty="0" smtClean="0"/>
              <a:t>();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</a:p>
          <a:p>
            <a:pPr>
              <a:buNone/>
            </a:pPr>
            <a:r>
              <a:rPr lang="en-US" altLang="zh-CN" sz="1800" dirty="0" smtClean="0"/>
              <a:t>function hello(){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 words = ‘Hello, ’+ </a:t>
            </a:r>
            <a:r>
              <a:rPr lang="en-US" altLang="zh-CN" sz="1800" dirty="0" err="1" smtClean="0"/>
              <a:t>upper.call</a:t>
            </a:r>
            <a:r>
              <a:rPr lang="en-US" altLang="zh-CN" sz="1800" dirty="0" smtClean="0"/>
              <a:t>(this);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console.log</a:t>
            </a:r>
            <a:r>
              <a:rPr lang="en-US" altLang="zh-CN" sz="1800" dirty="0" smtClean="0"/>
              <a:t>(words);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</a:p>
          <a:p>
            <a:pPr>
              <a:buNone/>
            </a:pPr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 me = {name: ‘</a:t>
            </a:r>
            <a:r>
              <a:rPr lang="en-US" altLang="zh-CN" sz="1800" dirty="0" err="1" smtClean="0"/>
              <a:t>wangxi</a:t>
            </a:r>
            <a:r>
              <a:rPr lang="en-US" altLang="zh-CN" sz="1800" dirty="0" smtClean="0"/>
              <a:t>’};</a:t>
            </a:r>
          </a:p>
          <a:p>
            <a:pPr>
              <a:buNone/>
            </a:pPr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 you = {name: ‘somebody’};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///test</a:t>
            </a:r>
          </a:p>
          <a:p>
            <a:pPr>
              <a:buNone/>
            </a:pPr>
            <a:r>
              <a:rPr lang="en-US" altLang="zh-CN" sz="1800" dirty="0" err="1" smtClean="0"/>
              <a:t>hello.call</a:t>
            </a:r>
            <a:r>
              <a:rPr lang="en-US" altLang="zh-CN" sz="1800" dirty="0" smtClean="0"/>
              <a:t>(me);</a:t>
            </a:r>
          </a:p>
          <a:p>
            <a:pPr>
              <a:buNone/>
            </a:pPr>
            <a:r>
              <a:rPr lang="en-US" altLang="zh-CN" sz="1800" dirty="0" err="1" smtClean="0"/>
              <a:t>hello.call</a:t>
            </a:r>
            <a:r>
              <a:rPr lang="en-US" altLang="zh-CN" sz="1800" dirty="0" smtClean="0"/>
              <a:t>(you);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en-US" altLang="zh-CN" sz="3200" dirty="0" smtClean="0"/>
              <a:t>Object, prototype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78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2000" dirty="0" smtClean="0"/>
              <a:t>示例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1800" dirty="0" smtClean="0"/>
              <a:t>$.</a:t>
            </a:r>
            <a:r>
              <a:rPr lang="en-US" altLang="zh-CN" sz="1800" dirty="0" err="1" smtClean="0"/>
              <a:t>fn.plugin</a:t>
            </a:r>
            <a:r>
              <a:rPr lang="en-US" altLang="zh-CN" sz="1800" dirty="0" smtClean="0"/>
              <a:t> = function(opts){ </a:t>
            </a:r>
          </a:p>
          <a:p>
            <a:pPr>
              <a:buNone/>
            </a:pPr>
            <a:r>
              <a:rPr lang="en-US" altLang="zh-CN" sz="1800" dirty="0" smtClean="0"/>
              <a:t>	return </a:t>
            </a:r>
            <a:r>
              <a:rPr lang="en-US" altLang="zh-CN" sz="1800" dirty="0" err="1" smtClean="0"/>
              <a:t>this.each</a:t>
            </a:r>
            <a:r>
              <a:rPr lang="en-US" altLang="zh-CN" sz="1800" dirty="0" smtClean="0"/>
              <a:t>(function(index) { </a:t>
            </a:r>
          </a:p>
          <a:p>
            <a:pPr>
              <a:buNone/>
            </a:pPr>
            <a:r>
              <a:rPr lang="en-US" altLang="zh-CN" sz="1800" dirty="0" smtClean="0"/>
              <a:t>		//</a:t>
            </a:r>
          </a:p>
          <a:p>
            <a:pPr>
              <a:buNone/>
            </a:pPr>
            <a:r>
              <a:rPr lang="en-US" altLang="zh-CN" sz="1800" dirty="0" smtClean="0"/>
              <a:t>	}</a:t>
            </a:r>
          </a:p>
          <a:p>
            <a:pPr>
              <a:buNone/>
            </a:pPr>
            <a:r>
              <a:rPr lang="en-US" altLang="zh-CN" sz="1800" dirty="0" smtClean="0"/>
              <a:t> };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示例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function fn(num){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console.log</a:t>
            </a:r>
            <a:r>
              <a:rPr lang="en-US" altLang="zh-CN" sz="2000" dirty="0" smtClean="0"/>
              <a:t>(‘///:’+ num);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this.count</a:t>
            </a:r>
            <a:r>
              <a:rPr lang="en-US" altLang="zh-CN" sz="2000" dirty="0" smtClean="0"/>
              <a:t> ++;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r>
              <a:rPr lang="en-US" altLang="zh-CN" sz="2000" dirty="0" err="1" smtClean="0"/>
              <a:t>fn.count</a:t>
            </a:r>
            <a:r>
              <a:rPr lang="en-US" altLang="zh-CN" sz="2000" dirty="0" smtClean="0"/>
              <a:t> = 0;</a:t>
            </a:r>
          </a:p>
          <a:p>
            <a:pPr>
              <a:buNone/>
            </a:pP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 8;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++){fn(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);}</a:t>
            </a:r>
          </a:p>
          <a:p>
            <a:pPr>
              <a:buNone/>
            </a:pPr>
            <a:r>
              <a:rPr lang="en-US" altLang="zh-CN" sz="2000" dirty="0" err="1" smtClean="0"/>
              <a:t>console.log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fn.count</a:t>
            </a:r>
            <a:r>
              <a:rPr lang="en-US" altLang="zh-CN" sz="2000" dirty="0" smtClean="0"/>
              <a:t>);    //// ?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en-US" altLang="zh-CN" sz="3200" dirty="0" smtClean="0"/>
              <a:t>Object, prototype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7850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this </a:t>
            </a:r>
            <a:r>
              <a:rPr lang="zh-CN" altLang="en-US" sz="2000" dirty="0" smtClean="0"/>
              <a:t>的指向问题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 marL="525780" indent="-457200">
              <a:buFont typeface="+mj-lt"/>
              <a:buAutoNum type="arabicPeriod"/>
            </a:pPr>
            <a:r>
              <a:rPr lang="zh-CN" altLang="en-US" sz="2000" dirty="0" smtClean="0"/>
              <a:t>示例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中，函数</a:t>
            </a:r>
            <a:r>
              <a:rPr lang="en-US" altLang="zh-CN" sz="2000" dirty="0" smtClean="0"/>
              <a:t>upper, hello </a:t>
            </a:r>
            <a:r>
              <a:rPr lang="zh-CN" altLang="en-US" sz="2000" dirty="0" smtClean="0"/>
              <a:t>定义在全局环境，如果直接调用</a:t>
            </a:r>
            <a:r>
              <a:rPr lang="en-US" altLang="zh-CN" sz="2000" dirty="0" smtClean="0"/>
              <a:t>upper()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this </a:t>
            </a:r>
            <a:r>
              <a:rPr lang="zh-CN" altLang="en-US" sz="2000" dirty="0" smtClean="0"/>
              <a:t>指向全局对象，在浏览器中就是</a:t>
            </a:r>
            <a:r>
              <a:rPr lang="en-US" altLang="zh-CN" sz="2000" dirty="0" smtClean="0"/>
              <a:t>window</a:t>
            </a:r>
            <a:r>
              <a:rPr lang="zh-CN" altLang="en-US" sz="2000" dirty="0" smtClean="0"/>
              <a:t>对象，在</a:t>
            </a:r>
            <a:r>
              <a:rPr lang="en-US" altLang="zh-CN" sz="2000" dirty="0" smtClean="0"/>
              <a:t>ECMA-262</a:t>
            </a:r>
            <a:r>
              <a:rPr lang="zh-CN" altLang="en-US" sz="2000" dirty="0" smtClean="0"/>
              <a:t>中就是</a:t>
            </a:r>
            <a:r>
              <a:rPr lang="en-US" altLang="zh-CN" sz="2000" dirty="0" smtClean="0"/>
              <a:t>global</a:t>
            </a:r>
            <a:r>
              <a:rPr lang="zh-CN" altLang="en-US" sz="2000" dirty="0" smtClean="0"/>
              <a:t>对象。如果用</a:t>
            </a:r>
            <a:r>
              <a:rPr lang="en-US" altLang="zh-CN" sz="2000" dirty="0" smtClean="0"/>
              <a:t>call/ apply</a:t>
            </a:r>
            <a:r>
              <a:rPr lang="zh-CN" altLang="en-US" sz="2000" dirty="0" smtClean="0"/>
              <a:t>方法动态改变函数调用的上下文</a:t>
            </a:r>
            <a:r>
              <a:rPr lang="en-US" altLang="zh-CN" sz="2000" dirty="0" smtClean="0"/>
              <a:t>(context)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this </a:t>
            </a:r>
            <a:r>
              <a:rPr lang="zh-CN" altLang="en-US" sz="2000" dirty="0" smtClean="0"/>
              <a:t>就指向该上下文，也就是</a:t>
            </a:r>
            <a:r>
              <a:rPr lang="en-US" altLang="zh-CN" sz="2000" dirty="0" smtClean="0"/>
              <a:t>call</a:t>
            </a:r>
            <a:r>
              <a:rPr lang="zh-CN" altLang="en-US" sz="2000" dirty="0" smtClean="0"/>
              <a:t>方法的第一个参数。</a:t>
            </a:r>
            <a:endParaRPr lang="en-US" altLang="zh-CN" sz="2000" dirty="0" smtClean="0"/>
          </a:p>
          <a:p>
            <a:pPr marL="525780" indent="-457200">
              <a:buFont typeface="+mj-lt"/>
              <a:buAutoNum type="arabicPeriod"/>
            </a:pPr>
            <a:r>
              <a:rPr lang="zh-CN" altLang="en-US" sz="2000" dirty="0" smtClean="0"/>
              <a:t>示例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，是</a:t>
            </a:r>
            <a:r>
              <a:rPr lang="en-US" altLang="zh-CN" sz="2000" dirty="0" err="1" smtClean="0"/>
              <a:t>jquery</a:t>
            </a:r>
            <a:r>
              <a:rPr lang="zh-CN" altLang="en-US" sz="2000" dirty="0" smtClean="0"/>
              <a:t>某个插件的一段代码，</a:t>
            </a:r>
            <a:r>
              <a:rPr lang="en-US" altLang="zh-CN" sz="2000" dirty="0" smtClean="0"/>
              <a:t>$</a:t>
            </a:r>
            <a:r>
              <a:rPr lang="zh-CN" altLang="en-US" sz="2000" dirty="0" smtClean="0"/>
              <a:t>是</a:t>
            </a:r>
            <a:r>
              <a:rPr lang="en-US" altLang="zh-CN" sz="2000" dirty="0" err="1" smtClean="0"/>
              <a:t>jquery</a:t>
            </a:r>
            <a:r>
              <a:rPr lang="zh-CN" altLang="en-US" sz="2000" dirty="0" smtClean="0"/>
              <a:t>变量的别名，</a:t>
            </a:r>
            <a:r>
              <a:rPr lang="en-US" altLang="zh-CN" sz="2000" dirty="0" smtClean="0"/>
              <a:t>$.fn</a:t>
            </a:r>
            <a:r>
              <a:rPr lang="zh-CN" altLang="en-US" sz="2000" dirty="0" smtClean="0"/>
              <a:t>指向 </a:t>
            </a:r>
            <a:r>
              <a:rPr lang="en-US" altLang="zh-CN" sz="2000" dirty="0" smtClean="0"/>
              <a:t>$.prototype</a:t>
            </a:r>
            <a:r>
              <a:rPr lang="zh-CN" altLang="en-US" sz="2000" dirty="0" smtClean="0"/>
              <a:t>对象，</a:t>
            </a:r>
            <a:r>
              <a:rPr lang="en-US" altLang="zh-CN" sz="2000" dirty="0" smtClean="0"/>
              <a:t>$.</a:t>
            </a:r>
            <a:r>
              <a:rPr lang="en-US" altLang="zh-CN" sz="2000" dirty="0" err="1" smtClean="0"/>
              <a:t>fn.plugin</a:t>
            </a:r>
            <a:r>
              <a:rPr lang="en-US" altLang="zh-CN" sz="2000" dirty="0" smtClean="0"/>
              <a:t> = function(){}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指向 调用 </a:t>
            </a:r>
            <a:r>
              <a:rPr lang="en-US" altLang="zh-CN" sz="2000" dirty="0" err="1" smtClean="0"/>
              <a:t>plugin</a:t>
            </a:r>
            <a:r>
              <a:rPr lang="zh-CN" altLang="en-US" sz="2000" dirty="0" smtClean="0"/>
              <a:t>方法的上下文，比如 </a:t>
            </a:r>
            <a:r>
              <a:rPr lang="en-US" altLang="zh-CN" sz="2000" dirty="0" smtClean="0"/>
              <a:t>$(‘</a:t>
            </a:r>
            <a:r>
              <a:rPr lang="en-US" altLang="zh-CN" sz="2000" dirty="0" err="1" smtClean="0"/>
              <a:t>div#any</a:t>
            </a:r>
            <a:r>
              <a:rPr lang="en-US" altLang="zh-CN" sz="2000" dirty="0" smtClean="0"/>
              <a:t>’).</a:t>
            </a:r>
            <a:r>
              <a:rPr lang="en-US" altLang="zh-CN" sz="2000" dirty="0" err="1" smtClean="0"/>
              <a:t>plugin</a:t>
            </a:r>
            <a:r>
              <a:rPr lang="en-US" altLang="zh-CN" sz="2000" dirty="0" smtClean="0"/>
              <a:t>(),</a:t>
            </a:r>
          </a:p>
          <a:p>
            <a:pPr marL="525780" indent="-457200">
              <a:buNone/>
            </a:pPr>
            <a:r>
              <a:rPr lang="en-US" altLang="zh-CN" sz="2000" dirty="0" smtClean="0"/>
              <a:t>	this </a:t>
            </a:r>
            <a:r>
              <a:rPr lang="zh-CN" altLang="en-US" sz="2000" dirty="0" smtClean="0"/>
              <a:t>就指向 </a:t>
            </a:r>
            <a:r>
              <a:rPr lang="en-US" altLang="zh-CN" sz="2000" dirty="0" smtClean="0"/>
              <a:t>$(‘</a:t>
            </a:r>
            <a:r>
              <a:rPr lang="en-US" altLang="zh-CN" sz="2000" dirty="0" err="1" smtClean="0"/>
              <a:t>div#any</a:t>
            </a:r>
            <a:r>
              <a:rPr lang="en-US" altLang="zh-CN" sz="2000" dirty="0" smtClean="0"/>
              <a:t>’) 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pPr marL="525780" indent="-457200">
              <a:buFont typeface="+mj-lt"/>
              <a:buAutoNum type="arabicPeriod" startAt="3"/>
            </a:pPr>
            <a:r>
              <a:rPr lang="zh-CN" altLang="en-US" sz="2000" dirty="0" smtClean="0"/>
              <a:t>示例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中，给函数（也是对象）添加属性</a:t>
            </a:r>
            <a:r>
              <a:rPr lang="en-US" altLang="zh-CN" sz="2000" dirty="0" smtClean="0"/>
              <a:t>count</a:t>
            </a:r>
            <a:r>
              <a:rPr lang="zh-CN" altLang="en-US" sz="2000" dirty="0" smtClean="0"/>
              <a:t>，本意是让函数每次调用的时候</a:t>
            </a:r>
            <a:r>
              <a:rPr lang="en-US" altLang="zh-CN" sz="2000" dirty="0" smtClean="0"/>
              <a:t>count</a:t>
            </a:r>
            <a:r>
              <a:rPr lang="zh-CN" altLang="en-US" sz="2000" dirty="0" smtClean="0"/>
              <a:t>作为计数器自增，但是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不是指向 </a:t>
            </a:r>
            <a:r>
              <a:rPr lang="en-US" altLang="zh-CN" sz="2000" dirty="0" smtClean="0"/>
              <a:t>fn</a:t>
            </a:r>
            <a:r>
              <a:rPr lang="zh-CN" altLang="en-US" sz="2000" dirty="0" smtClean="0"/>
              <a:t>函数，而是指向</a:t>
            </a:r>
            <a:r>
              <a:rPr lang="en-US" altLang="zh-CN" sz="2000" dirty="0" smtClean="0"/>
              <a:t>fn</a:t>
            </a:r>
            <a:r>
              <a:rPr lang="zh-CN" altLang="en-US" sz="2000" dirty="0" smtClean="0"/>
              <a:t>被调用的上下文，若直接在全局环境调用</a:t>
            </a:r>
            <a:r>
              <a:rPr lang="en-US" altLang="zh-CN" sz="2000" dirty="0" smtClean="0"/>
              <a:t>fn 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指向</a:t>
            </a:r>
            <a:r>
              <a:rPr lang="en-US" altLang="zh-CN" sz="2000" dirty="0" smtClean="0"/>
              <a:t>window</a:t>
            </a:r>
            <a:r>
              <a:rPr lang="zh-CN" altLang="en-US" sz="2000" dirty="0" smtClean="0"/>
              <a:t>对象。</a:t>
            </a:r>
            <a:endParaRPr lang="en-US" altLang="zh-CN" sz="2000" dirty="0" smtClean="0"/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en-US" altLang="zh-CN" sz="3200" dirty="0" smtClean="0"/>
              <a:t>Object, prototype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785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小结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1.this </a:t>
            </a:r>
            <a:r>
              <a:rPr lang="zh-CN" altLang="en-US" sz="2000" dirty="0" smtClean="0"/>
              <a:t>只出现在函数体内，指向函数被调用时的上下文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2.</a:t>
            </a:r>
            <a:r>
              <a:rPr lang="zh-CN" altLang="en-US" sz="2000" dirty="0" smtClean="0"/>
              <a:t>当函数作为构造器</a:t>
            </a:r>
            <a:r>
              <a:rPr lang="en-US" altLang="zh-CN" sz="2000" dirty="0" smtClean="0"/>
              <a:t>(constructor)</a:t>
            </a:r>
            <a:r>
              <a:rPr lang="zh-CN" altLang="en-US" sz="2000" dirty="0" smtClean="0"/>
              <a:t>调用时，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指向</a:t>
            </a:r>
            <a:r>
              <a:rPr lang="en-US" altLang="zh-CN" sz="2000" dirty="0" smtClean="0"/>
              <a:t>new </a:t>
            </a:r>
            <a:r>
              <a:rPr lang="zh-CN" altLang="en-US" sz="2000" dirty="0" smtClean="0"/>
              <a:t>实例化的对象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3.</a:t>
            </a:r>
            <a:r>
              <a:rPr lang="zh-CN" altLang="en-US" sz="2000" dirty="0" smtClean="0"/>
              <a:t>当函数作为某个对象的方法显性调用，或者使用</a:t>
            </a:r>
            <a:r>
              <a:rPr lang="en-US" altLang="zh-CN" sz="2000" dirty="0" smtClean="0"/>
              <a:t>call/apply</a:t>
            </a:r>
            <a:r>
              <a:rPr lang="zh-CN" altLang="en-US" sz="2000" dirty="0" smtClean="0"/>
              <a:t>动态修改执行上下文时，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指向该上下文对象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4.</a:t>
            </a:r>
            <a:r>
              <a:rPr lang="zh-CN" altLang="en-US" sz="2000" dirty="0" smtClean="0"/>
              <a:t>当函数在全局环境调用时，或者 </a:t>
            </a:r>
            <a:r>
              <a:rPr lang="en-US" altLang="zh-CN" sz="2000" dirty="0" smtClean="0"/>
              <a:t>call/apply</a:t>
            </a:r>
            <a:r>
              <a:rPr lang="zh-CN" altLang="en-US" sz="2000" dirty="0" smtClean="0"/>
              <a:t>的第一个参数为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时， </a:t>
            </a:r>
            <a:r>
              <a:rPr lang="en-US" altLang="zh-CN" sz="2000" dirty="0" smtClean="0"/>
              <a:t>this </a:t>
            </a:r>
            <a:r>
              <a:rPr lang="zh-CN" altLang="en-US" sz="2000" dirty="0" smtClean="0"/>
              <a:t>指向 </a:t>
            </a:r>
            <a:r>
              <a:rPr lang="en-US" altLang="zh-CN" sz="2000" dirty="0" smtClean="0"/>
              <a:t>global</a:t>
            </a:r>
            <a:r>
              <a:rPr lang="zh-CN" altLang="en-US" sz="2000" dirty="0" smtClean="0"/>
              <a:t>对象（浏览器中为</a:t>
            </a:r>
            <a:r>
              <a:rPr lang="en-US" altLang="zh-CN" sz="2000" dirty="0" smtClean="0"/>
              <a:t>window</a:t>
            </a:r>
            <a:r>
              <a:rPr lang="zh-CN" altLang="en-US" sz="2000" dirty="0" smtClean="0"/>
              <a:t>对象）</a:t>
            </a:r>
            <a:endParaRPr lang="en-US" altLang="zh-CN" sz="2000" dirty="0" smtClean="0"/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zh-CN" altLang="en-US" sz="3200" dirty="0" smtClean="0"/>
              <a:t>作用域</a:t>
            </a:r>
            <a:r>
              <a:rPr lang="en-US" altLang="zh-CN" sz="3200" dirty="0" smtClean="0"/>
              <a:t>Scope, </a:t>
            </a:r>
            <a:r>
              <a:rPr lang="zh-CN" altLang="en-US" sz="3200" dirty="0" smtClean="0"/>
              <a:t>闭包</a:t>
            </a:r>
            <a:r>
              <a:rPr lang="en-US" altLang="zh-CN" sz="3200" dirty="0" smtClean="0"/>
              <a:t>Closure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7850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 smtClean="0"/>
              <a:t>作用域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JS</a:t>
            </a:r>
            <a:r>
              <a:rPr lang="zh-CN" altLang="en-US" sz="2000" dirty="0" smtClean="0"/>
              <a:t>的作用域很特别，称为词法作用域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lexcial</a:t>
            </a:r>
            <a:r>
              <a:rPr lang="en-US" altLang="zh-CN" sz="2000" dirty="0" smtClean="0"/>
              <a:t> scope)</a:t>
            </a:r>
            <a:r>
              <a:rPr lang="zh-CN" altLang="en-US" sz="2000" dirty="0" smtClean="0"/>
              <a:t>，传统的语言如</a:t>
            </a:r>
            <a:r>
              <a:rPr lang="en-US" altLang="zh-CN" sz="2000" dirty="0" smtClean="0"/>
              <a:t>c, java</a:t>
            </a:r>
            <a:r>
              <a:rPr lang="zh-CN" altLang="en-US" sz="2000" dirty="0" smtClean="0"/>
              <a:t>的作用域是块级作用域</a:t>
            </a:r>
            <a:r>
              <a:rPr lang="en-US" altLang="zh-CN" sz="2000" dirty="0" smtClean="0"/>
              <a:t>(block scope)</a:t>
            </a:r>
            <a:r>
              <a:rPr lang="zh-CN" altLang="en-US" sz="2000" dirty="0" smtClean="0"/>
              <a:t>，用花括号包裹的就是一个作用域，但是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中只有函数能激发作用域。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=0;i&lt;4;i++){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console.log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r>
              <a:rPr lang="en-US" altLang="zh-CN" sz="2000" dirty="0" smtClean="0"/>
              <a:t>function test(){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b=1; 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console.log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r>
              <a:rPr lang="en-US" altLang="zh-CN" sz="2000" dirty="0" smtClean="0"/>
              <a:t>test(); ///4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for</a:t>
            </a:r>
            <a:r>
              <a:rPr lang="zh-CN" altLang="en-US" sz="2000" dirty="0" smtClean="0"/>
              <a:t>语句执行完，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变量没有销毁，</a:t>
            </a:r>
            <a:r>
              <a:rPr lang="en-US" altLang="zh-CN" sz="2000" dirty="0" smtClean="0"/>
              <a:t>test</a:t>
            </a:r>
            <a:r>
              <a:rPr lang="zh-CN" altLang="en-US" sz="2000" dirty="0" smtClean="0"/>
              <a:t>函数中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变量处于</a:t>
            </a:r>
            <a:r>
              <a:rPr lang="en-US" altLang="zh-CN" sz="2000" dirty="0" smtClean="0"/>
              <a:t>test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函数的作用域，对外不可见，</a:t>
            </a:r>
            <a:r>
              <a:rPr lang="en-US" altLang="zh-CN" sz="2000" dirty="0" smtClean="0"/>
              <a:t>test</a:t>
            </a:r>
            <a:r>
              <a:rPr lang="zh-CN" altLang="en-US" sz="2000" dirty="0" smtClean="0"/>
              <a:t>中可以访问全局变量</a:t>
            </a:r>
            <a:r>
              <a:rPr lang="en-US" altLang="zh-CN" sz="2000" dirty="0" err="1" smtClean="0"/>
              <a:t>i</a:t>
            </a:r>
            <a:endParaRPr lang="en-US" altLang="zh-CN" sz="2000" dirty="0" smtClean="0"/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zh-CN" altLang="en-US" sz="3200" dirty="0" smtClean="0"/>
              <a:t>作用域</a:t>
            </a:r>
            <a:r>
              <a:rPr lang="en-US" altLang="zh-CN" sz="3200" dirty="0" smtClean="0"/>
              <a:t>Scope, </a:t>
            </a:r>
            <a:r>
              <a:rPr lang="zh-CN" altLang="en-US" sz="3200" dirty="0" smtClean="0"/>
              <a:t>闭包</a:t>
            </a:r>
            <a:r>
              <a:rPr lang="en-US" altLang="zh-CN" sz="3200" dirty="0" smtClean="0"/>
              <a:t>Closure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7850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 smtClean="0"/>
              <a:t>词法作用域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 name = ‘265g’;</a:t>
            </a:r>
          </a:p>
          <a:p>
            <a:pPr>
              <a:buNone/>
            </a:pPr>
            <a:r>
              <a:rPr lang="en-US" altLang="zh-CN" sz="1800" dirty="0" smtClean="0"/>
              <a:t>function </a:t>
            </a:r>
            <a:r>
              <a:rPr lang="en-US" altLang="zh-CN" sz="1800" dirty="0" err="1" smtClean="0"/>
              <a:t>test_scope</a:t>
            </a:r>
            <a:r>
              <a:rPr lang="en-US" altLang="zh-CN" sz="1800" dirty="0" smtClean="0"/>
              <a:t>(){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console.log</a:t>
            </a:r>
            <a:r>
              <a:rPr lang="en-US" altLang="zh-CN" sz="1800" dirty="0" smtClean="0"/>
              <a:t>(name);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 name = ‘</a:t>
            </a:r>
            <a:r>
              <a:rPr lang="en-US" altLang="zh-CN" sz="1800" dirty="0" err="1" smtClean="0"/>
              <a:t>wangxi</a:t>
            </a:r>
            <a:r>
              <a:rPr lang="en-US" altLang="zh-CN" sz="1800" dirty="0" smtClean="0"/>
              <a:t>’;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</a:p>
          <a:p>
            <a:pPr>
              <a:buNone/>
            </a:pPr>
            <a:r>
              <a:rPr lang="en-US" altLang="zh-CN" sz="1800" dirty="0" err="1" smtClean="0"/>
              <a:t>test_scope</a:t>
            </a:r>
            <a:r>
              <a:rPr lang="en-US" altLang="zh-CN" sz="1800" dirty="0" smtClean="0"/>
              <a:t>();  /// undefined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zh-CN" altLang="en-US" sz="2000" dirty="0" smtClean="0"/>
              <a:t>为什么执行</a:t>
            </a:r>
            <a:r>
              <a:rPr lang="en-US" altLang="zh-CN" sz="2000" dirty="0" err="1" smtClean="0"/>
              <a:t>test_scope</a:t>
            </a:r>
            <a:r>
              <a:rPr lang="zh-CN" altLang="en-US" sz="2000" dirty="0" smtClean="0"/>
              <a:t>会返回</a:t>
            </a:r>
            <a:r>
              <a:rPr lang="en-US" altLang="zh-CN" sz="2000" dirty="0" smtClean="0"/>
              <a:t>undefined?</a:t>
            </a:r>
          </a:p>
          <a:p>
            <a:pPr>
              <a:buNone/>
            </a:pPr>
            <a:r>
              <a:rPr lang="en-US" altLang="zh-CN" sz="2000" dirty="0" smtClean="0"/>
              <a:t>	1.</a:t>
            </a:r>
            <a:r>
              <a:rPr lang="zh-CN" altLang="en-US" sz="2000" dirty="0" smtClean="0"/>
              <a:t>函数内的同名变量会掩盖全局变量，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查找变量是基于作用域链由内向外查找，找到第一个符合的变量就停止查找。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2.</a:t>
            </a: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test_scope</a:t>
            </a:r>
            <a:r>
              <a:rPr lang="zh-CN" altLang="en-US" sz="2000" dirty="0" smtClean="0"/>
              <a:t>函数中，</a:t>
            </a:r>
            <a:r>
              <a:rPr lang="en-US" altLang="zh-CN" sz="2000" dirty="0" smtClean="0"/>
              <a:t>name</a:t>
            </a:r>
            <a:r>
              <a:rPr lang="zh-CN" altLang="en-US" sz="2000" dirty="0" smtClean="0"/>
              <a:t>是先调用后定义，似乎会报错，但是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引擎在对代码做词法分析时，首先将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关键字声明的符号表置于函数体的开始。</a:t>
            </a:r>
            <a:r>
              <a:rPr lang="en-US" altLang="zh-CN" sz="2000" dirty="0" err="1" smtClean="0"/>
              <a:t>test_scope</a:t>
            </a:r>
            <a:r>
              <a:rPr lang="zh-CN" altLang="en-US" sz="2000" dirty="0" smtClean="0"/>
              <a:t>变成了 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function(){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name;console.log</a:t>
            </a:r>
            <a:r>
              <a:rPr lang="en-US" altLang="zh-CN" sz="2000" dirty="0" smtClean="0"/>
              <a:t>(name); name = ‘</a:t>
            </a:r>
            <a:r>
              <a:rPr lang="en-US" altLang="zh-CN" sz="2000" dirty="0" err="1" smtClean="0"/>
              <a:t>wangxi</a:t>
            </a:r>
            <a:r>
              <a:rPr lang="en-US" altLang="zh-CN" sz="2000" dirty="0" smtClean="0"/>
              <a:t>’;}</a:t>
            </a:r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zh-CN" altLang="en-US" sz="3200" dirty="0" smtClean="0"/>
              <a:t>作用域</a:t>
            </a:r>
            <a:r>
              <a:rPr lang="en-US" altLang="zh-CN" sz="3200" dirty="0" smtClean="0"/>
              <a:t>Scope, </a:t>
            </a:r>
            <a:r>
              <a:rPr lang="zh-CN" altLang="en-US" sz="3200" dirty="0" smtClean="0"/>
              <a:t>闭包</a:t>
            </a:r>
            <a:r>
              <a:rPr lang="en-US" altLang="zh-CN" sz="3200" dirty="0" smtClean="0"/>
              <a:t>Closure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785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函数在定义的时候就创建了自己的作用域，而不是在执行的时候。</a:t>
            </a:r>
            <a:endParaRPr lang="en-US" altLang="zh-CN" sz="2000" dirty="0" smtClean="0"/>
          </a:p>
          <a:p>
            <a:r>
              <a:rPr lang="zh-CN" altLang="en-US" sz="2000" dirty="0" smtClean="0"/>
              <a:t>函数只有权限访问自己局部作用域和全局作用域的变量，不同函数之间无法共享局部作用域变量。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演示：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function f1(){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 a = 1;</a:t>
            </a:r>
          </a:p>
          <a:p>
            <a:pPr>
              <a:buNone/>
            </a:pPr>
            <a:r>
              <a:rPr lang="en-US" altLang="zh-CN" sz="2000" dirty="0" smtClean="0"/>
              <a:t>	f2();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r>
              <a:rPr lang="en-US" altLang="zh-CN" sz="2000" dirty="0" smtClean="0"/>
              <a:t>function f2(){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console.log</a:t>
            </a:r>
            <a:r>
              <a:rPr lang="en-US" altLang="zh-CN" sz="2000" dirty="0" smtClean="0"/>
              <a:t>(a);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r>
              <a:rPr lang="en-US" altLang="zh-CN" sz="2000" dirty="0" smtClean="0"/>
              <a:t>f1();   ///</a:t>
            </a:r>
            <a:r>
              <a:rPr lang="zh-CN" altLang="en-US" sz="2000" dirty="0" smtClean="0"/>
              <a:t>报错，</a:t>
            </a:r>
            <a:r>
              <a:rPr lang="en-US" altLang="zh-CN" sz="2000" dirty="0" smtClean="0"/>
              <a:t>a </a:t>
            </a:r>
            <a:r>
              <a:rPr lang="zh-CN" altLang="en-US" sz="2000" dirty="0" smtClean="0"/>
              <a:t>未定义</a:t>
            </a:r>
            <a:endParaRPr lang="en-US" altLang="zh-CN" sz="2000" dirty="0" smtClean="0"/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zh-CN" altLang="en-US" sz="3200" dirty="0" smtClean="0"/>
              <a:t>作用域</a:t>
            </a:r>
            <a:r>
              <a:rPr lang="en-US" altLang="zh-CN" sz="3200" dirty="0" smtClean="0"/>
              <a:t>Scope, </a:t>
            </a:r>
            <a:r>
              <a:rPr lang="zh-CN" altLang="en-US" sz="3200" dirty="0" smtClean="0"/>
              <a:t>闭包</a:t>
            </a:r>
            <a:r>
              <a:rPr lang="en-US" altLang="zh-CN" sz="3200" dirty="0" smtClean="0"/>
              <a:t>Closure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7850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 smtClean="0"/>
              <a:t>闭包</a:t>
            </a:r>
            <a:endParaRPr lang="en-US" altLang="zh-CN" sz="2000" dirty="0" smtClean="0"/>
          </a:p>
          <a:p>
            <a:pPr marL="525780" indent="-457200">
              <a:buFont typeface="+mj-lt"/>
              <a:buAutoNum type="arabicPeriod"/>
            </a:pPr>
            <a:r>
              <a:rPr lang="zh-CN" altLang="en-US" sz="2000" dirty="0" smtClean="0"/>
              <a:t>在 </a:t>
            </a:r>
            <a:r>
              <a:rPr lang="en-US" altLang="zh-CN" sz="2000" dirty="0" smtClean="0"/>
              <a:t>JavaScript 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变量的作用域是由它在代码中所处的位置定义的，且嵌套的函数可以访问在其外层作用域中声明的变量。</a:t>
            </a:r>
            <a:endParaRPr lang="en-US" altLang="zh-CN" sz="2000" dirty="0" smtClean="0"/>
          </a:p>
          <a:p>
            <a:pPr marL="525780" indent="-457200">
              <a:buFont typeface="+mj-lt"/>
              <a:buAutoNum type="arabicPeriod"/>
            </a:pPr>
            <a:r>
              <a:rPr lang="zh-CN" altLang="en-US" sz="2000" dirty="0" smtClean="0"/>
              <a:t>闭包是一种特殊的对象。它由两部分构成：函数，以及创建该函数的环境。环境由闭包创建时在作用域中的任何局部变量组成。</a:t>
            </a:r>
            <a:endParaRPr lang="en-US" altLang="zh-CN" sz="2000" dirty="0" smtClean="0"/>
          </a:p>
          <a:p>
            <a:pPr marL="525780" indent="-457200">
              <a:buNone/>
            </a:pPr>
            <a:r>
              <a:rPr lang="en-US" altLang="zh-CN" sz="2000" dirty="0" smtClean="0"/>
              <a:t>#1</a:t>
            </a:r>
          </a:p>
          <a:p>
            <a:pPr marL="525780" indent="-457200">
              <a:buNone/>
            </a:pPr>
            <a:r>
              <a:rPr lang="en-US" altLang="zh-CN" sz="2000" dirty="0" smtClean="0"/>
              <a:t>function f1(){</a:t>
            </a:r>
          </a:p>
          <a:p>
            <a:pPr marL="525780" indent="-45720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a = ‘</a:t>
            </a:r>
            <a:r>
              <a:rPr lang="en-US" altLang="zh-CN" sz="2000" dirty="0" err="1" smtClean="0"/>
              <a:t>wxi</a:t>
            </a:r>
            <a:r>
              <a:rPr lang="en-US" altLang="zh-CN" sz="2000" dirty="0" smtClean="0"/>
              <a:t>’;</a:t>
            </a:r>
          </a:p>
          <a:p>
            <a:pPr marL="525780" indent="-457200">
              <a:buNone/>
            </a:pPr>
            <a:r>
              <a:rPr lang="en-US" altLang="zh-CN" sz="2000" dirty="0" smtClean="0"/>
              <a:t>	return function(){</a:t>
            </a:r>
          </a:p>
          <a:p>
            <a:pPr marL="525780" indent="-457200"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console.log</a:t>
            </a:r>
            <a:r>
              <a:rPr lang="en-US" altLang="zh-CN" sz="2000" dirty="0" smtClean="0"/>
              <a:t>(a);</a:t>
            </a:r>
          </a:p>
          <a:p>
            <a:pPr marL="525780" indent="-457200">
              <a:buNone/>
            </a:pPr>
            <a:r>
              <a:rPr lang="en-US" altLang="zh-CN" sz="2000" dirty="0" smtClean="0"/>
              <a:t>	}</a:t>
            </a:r>
          </a:p>
          <a:p>
            <a:pPr marL="525780" indent="-457200">
              <a:buNone/>
            </a:pPr>
            <a:r>
              <a:rPr lang="en-US" altLang="zh-CN" sz="2000" dirty="0" smtClean="0"/>
              <a:t>}</a:t>
            </a:r>
          </a:p>
          <a:p>
            <a:pPr marL="525780" indent="-457200">
              <a:buNone/>
            </a:pP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f2 = f1();</a:t>
            </a:r>
          </a:p>
          <a:p>
            <a:pPr marL="525780" indent="-457200">
              <a:buNone/>
            </a:pPr>
            <a:r>
              <a:rPr lang="en-US" altLang="zh-CN" sz="2000" dirty="0" smtClean="0"/>
              <a:t>f2();</a:t>
            </a:r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zh-CN" altLang="en-US" sz="3200" dirty="0" smtClean="0"/>
              <a:t>作用域</a:t>
            </a:r>
            <a:r>
              <a:rPr lang="en-US" altLang="zh-CN" sz="3200" dirty="0" smtClean="0"/>
              <a:t>Scope, </a:t>
            </a:r>
            <a:r>
              <a:rPr lang="zh-CN" altLang="en-US" sz="3200" dirty="0" smtClean="0"/>
              <a:t>闭包</a:t>
            </a:r>
            <a:r>
              <a:rPr lang="en-US" altLang="zh-CN" sz="3200" dirty="0" smtClean="0"/>
              <a:t>Closure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78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#2</a:t>
            </a:r>
          </a:p>
          <a:p>
            <a:pPr>
              <a:buNone/>
            </a:pPr>
            <a:r>
              <a:rPr lang="en-US" altLang="zh-CN" sz="2000" dirty="0" smtClean="0"/>
              <a:t>function </a:t>
            </a:r>
            <a:r>
              <a:rPr lang="en-US" altLang="zh-CN" sz="2000" dirty="0" err="1" smtClean="0"/>
              <a:t>makeFunc</a:t>
            </a:r>
            <a:r>
              <a:rPr lang="en-US" altLang="zh-CN" sz="2000" dirty="0" smtClean="0"/>
              <a:t>(){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name = ‘</a:t>
            </a:r>
            <a:r>
              <a:rPr lang="en-US" altLang="zh-CN" sz="2000" dirty="0" err="1" smtClean="0"/>
              <a:t>wxi</a:t>
            </a:r>
            <a:r>
              <a:rPr lang="en-US" altLang="zh-CN" sz="2000" dirty="0" smtClean="0"/>
              <a:t>’;</a:t>
            </a:r>
          </a:p>
          <a:p>
            <a:pPr>
              <a:buNone/>
            </a:pPr>
            <a:r>
              <a:rPr lang="en-US" altLang="zh-CN" sz="2000" dirty="0" smtClean="0"/>
              <a:t>	function display(){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console.log</a:t>
            </a:r>
            <a:r>
              <a:rPr lang="en-US" altLang="zh-CN" sz="2000" dirty="0" smtClean="0"/>
              <a:t>(name);</a:t>
            </a:r>
          </a:p>
          <a:p>
            <a:pPr>
              <a:buNone/>
            </a:pPr>
            <a:r>
              <a:rPr lang="en-US" altLang="zh-CN" sz="2000" dirty="0" smtClean="0"/>
              <a:t>	}</a:t>
            </a:r>
          </a:p>
          <a:p>
            <a:pPr>
              <a:buNone/>
            </a:pPr>
            <a:r>
              <a:rPr lang="en-US" altLang="zh-CN" sz="2000" dirty="0" smtClean="0"/>
              <a:t>	return display;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say = </a:t>
            </a:r>
            <a:r>
              <a:rPr lang="en-US" altLang="zh-CN" sz="2000" dirty="0" err="1" smtClean="0"/>
              <a:t>makeFunc</a:t>
            </a:r>
            <a:r>
              <a:rPr lang="en-US" altLang="zh-CN" sz="2000" dirty="0" smtClean="0"/>
              <a:t>();</a:t>
            </a:r>
          </a:p>
          <a:p>
            <a:pPr>
              <a:buNone/>
            </a:pPr>
            <a:r>
              <a:rPr lang="en-US" altLang="zh-CN" sz="2000" dirty="0" smtClean="0"/>
              <a:t>say();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514336"/>
            <a:ext cx="7772400" cy="628648"/>
          </a:xfrm>
        </p:spPr>
        <p:txBody>
          <a:bodyPr/>
          <a:lstStyle/>
          <a:p>
            <a:r>
              <a:rPr lang="en-US" altLang="zh-CN" sz="3200" dirty="0" smtClean="0"/>
              <a:t>Overview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1357298"/>
            <a:ext cx="7772400" cy="4572000"/>
          </a:xfrm>
        </p:spPr>
        <p:txBody>
          <a:bodyPr/>
          <a:lstStyle/>
          <a:p>
            <a:pPr marL="582930" lvl="0" indent="-514350">
              <a:buFont typeface="+mj-lt"/>
              <a:buAutoNum type="arabicPeriod"/>
            </a:pPr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发展史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</a:rPr>
              <a:t>(history)</a:t>
            </a:r>
          </a:p>
          <a:p>
            <a:pPr marL="582930" lvl="0" indent="-514350">
              <a:buFont typeface="+mj-lt"/>
              <a:buAutoNum type="arabicPeriod"/>
            </a:pPr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原型链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</a:rPr>
              <a:t>( prototype chain )</a:t>
            </a:r>
            <a:r>
              <a:rPr lang="en-US" dirty="0" smtClean="0">
                <a:latin typeface="华文仿宋" pitchFamily="2" charset="-122"/>
                <a:ea typeface="华文仿宋" pitchFamily="2" charset="-122"/>
              </a:rPr>
              <a:t> , OOP</a:t>
            </a:r>
            <a:endParaRPr lang="en-US" altLang="zh-CN" dirty="0" smtClean="0">
              <a:latin typeface="华文仿宋" pitchFamily="2" charset="-122"/>
              <a:ea typeface="华文仿宋" pitchFamily="2" charset="-122"/>
            </a:endParaRPr>
          </a:p>
          <a:p>
            <a:pPr marL="582930" lvl="0" indent="-514350">
              <a:buFont typeface="+mj-lt"/>
              <a:buAutoNum type="arabicPeriod"/>
            </a:pPr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作用域 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</a:rPr>
              <a:t>(scope), 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闭包 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</a:rPr>
              <a:t>(closure)</a:t>
            </a:r>
          </a:p>
          <a:p>
            <a:pPr marL="582930" lvl="0" indent="-514350">
              <a:buFont typeface="+mj-lt"/>
              <a:buAutoNum type="arabicPeriod"/>
            </a:pPr>
            <a:r>
              <a:rPr lang="en-US" altLang="zh-CN" dirty="0" smtClean="0">
                <a:latin typeface="华文仿宋" pitchFamily="2" charset="-122"/>
                <a:ea typeface="华文仿宋" pitchFamily="2" charset="-122"/>
              </a:rPr>
              <a:t>JS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与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</a:rPr>
              <a:t>WEB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，加载和执行</a:t>
            </a:r>
          </a:p>
          <a:p>
            <a:pPr marL="582930" lvl="0" indent="-514350">
              <a:buFont typeface="+mj-lt"/>
              <a:buAutoNum type="arabicPeriod"/>
            </a:pPr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设计模式  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</a:rPr>
              <a:t>(design patterns)</a:t>
            </a:r>
          </a:p>
          <a:p>
            <a:pPr marL="582930" lvl="0" indent="-514350">
              <a:buFont typeface="+mj-lt"/>
              <a:buAutoNum type="arabicPeriod"/>
            </a:pPr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思考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</a:rPr>
              <a:t>…… ( thinking in JS)</a:t>
            </a:r>
            <a:endParaRPr lang="zh-CN" altLang="en-US" dirty="0" smtClean="0">
              <a:latin typeface="华文仿宋" pitchFamily="2" charset="-122"/>
              <a:ea typeface="华文仿宋" pitchFamily="2" charset="-122"/>
            </a:endParaRPr>
          </a:p>
          <a:p>
            <a:pPr marL="582930" indent="-51435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zh-CN" altLang="en-US" sz="3200" dirty="0" smtClean="0"/>
              <a:t>作用域</a:t>
            </a:r>
            <a:r>
              <a:rPr lang="en-US" altLang="zh-CN" sz="3200" dirty="0" smtClean="0"/>
              <a:t>Scope, </a:t>
            </a:r>
            <a:r>
              <a:rPr lang="zh-CN" altLang="en-US" sz="3200" dirty="0" smtClean="0"/>
              <a:t>闭包</a:t>
            </a:r>
            <a:r>
              <a:rPr lang="en-US" altLang="zh-CN" sz="3200" dirty="0" smtClean="0"/>
              <a:t>Closure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78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#3 curry</a:t>
            </a:r>
            <a:r>
              <a:rPr lang="zh-CN" altLang="en-US" sz="2000" dirty="0" smtClean="0"/>
              <a:t>化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function </a:t>
            </a:r>
            <a:r>
              <a:rPr lang="en-US" altLang="zh-CN" sz="2000" dirty="0" err="1" smtClean="0"/>
              <a:t>makeAdd</a:t>
            </a:r>
            <a:r>
              <a:rPr lang="en-US" altLang="zh-CN" sz="2000" dirty="0" smtClean="0"/>
              <a:t>(x){</a:t>
            </a:r>
          </a:p>
          <a:p>
            <a:pPr>
              <a:buNone/>
            </a:pPr>
            <a:r>
              <a:rPr lang="en-US" altLang="zh-CN" sz="2000" dirty="0" smtClean="0"/>
              <a:t>	return function(y){</a:t>
            </a:r>
          </a:p>
          <a:p>
            <a:pPr>
              <a:buNone/>
            </a:pPr>
            <a:r>
              <a:rPr lang="en-US" altLang="zh-CN" sz="2000" dirty="0" smtClean="0"/>
              <a:t>		return </a:t>
            </a:r>
            <a:r>
              <a:rPr lang="en-US" altLang="zh-CN" sz="2000" dirty="0" err="1" smtClean="0"/>
              <a:t>x+y</a:t>
            </a:r>
            <a:r>
              <a:rPr lang="en-US" altLang="zh-CN" sz="2000" dirty="0" smtClean="0"/>
              <a:t>;</a:t>
            </a:r>
          </a:p>
          <a:p>
            <a:pPr>
              <a:buNone/>
            </a:pPr>
            <a:r>
              <a:rPr lang="en-US" altLang="zh-CN" sz="2000" dirty="0" smtClean="0"/>
              <a:t>	}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add10 = </a:t>
            </a:r>
            <a:r>
              <a:rPr lang="en-US" altLang="zh-CN" sz="2000" dirty="0" err="1" smtClean="0"/>
              <a:t>makeAdd</a:t>
            </a:r>
            <a:r>
              <a:rPr lang="en-US" altLang="zh-CN" sz="2000" dirty="0" smtClean="0"/>
              <a:t>(10);</a:t>
            </a:r>
          </a:p>
          <a:p>
            <a:pPr>
              <a:buNone/>
            </a:pPr>
            <a:r>
              <a:rPr lang="en-US" altLang="zh-CN" sz="2000" dirty="0" err="1" smtClean="0"/>
              <a:t>console.log</a:t>
            </a:r>
            <a:r>
              <a:rPr lang="en-US" altLang="zh-CN" sz="2000" dirty="0" smtClean="0"/>
              <a:t>( add10(5) ); ///:15</a:t>
            </a:r>
          </a:p>
          <a:p>
            <a:pPr>
              <a:buNone/>
            </a:pPr>
            <a:r>
              <a:rPr lang="zh-CN" altLang="en-US" sz="2000" dirty="0" smtClean="0"/>
              <a:t>或者类似二元函数的调用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err="1" smtClean="0"/>
              <a:t>makeAdd</a:t>
            </a:r>
            <a:r>
              <a:rPr lang="en-US" altLang="zh-CN" sz="2000" dirty="0" smtClean="0"/>
              <a:t>(10)(5)  ///:15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zh-CN" altLang="en-US" sz="3200" dirty="0" smtClean="0"/>
              <a:t>作用域</a:t>
            </a:r>
            <a:r>
              <a:rPr lang="en-US" altLang="zh-CN" sz="3200" dirty="0" smtClean="0"/>
              <a:t>Scope, </a:t>
            </a:r>
            <a:r>
              <a:rPr lang="zh-CN" altLang="en-US" sz="3200" dirty="0" smtClean="0"/>
              <a:t>闭包</a:t>
            </a:r>
            <a:r>
              <a:rPr lang="en-US" altLang="zh-CN" sz="3200" dirty="0" smtClean="0"/>
              <a:t>Closure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78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#4 </a:t>
            </a:r>
            <a:r>
              <a:rPr lang="zh-CN" altLang="en-US" sz="2000" dirty="0" smtClean="0"/>
              <a:t>闭包模拟私有方法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1700" dirty="0" smtClean="0"/>
              <a:t>function </a:t>
            </a:r>
            <a:r>
              <a:rPr lang="en-US" altLang="zh-CN" sz="1700" dirty="0" err="1" smtClean="0"/>
              <a:t>Wx</a:t>
            </a:r>
            <a:r>
              <a:rPr lang="en-US" altLang="zh-CN" sz="1700" dirty="0" smtClean="0"/>
              <a:t>(){</a:t>
            </a:r>
          </a:p>
          <a:p>
            <a:pPr>
              <a:buNone/>
            </a:pPr>
            <a:r>
              <a:rPr lang="en-US" altLang="zh-CN" sz="1700" dirty="0" smtClean="0"/>
              <a:t>	//private props</a:t>
            </a:r>
          </a:p>
          <a:p>
            <a:pPr>
              <a:buNone/>
            </a:pPr>
            <a:r>
              <a:rPr lang="en-US" altLang="zh-CN" sz="1700" dirty="0" smtClean="0"/>
              <a:t>	</a:t>
            </a:r>
            <a:r>
              <a:rPr lang="en-US" altLang="zh-CN" sz="1700" dirty="0" err="1" smtClean="0"/>
              <a:t>var</a:t>
            </a:r>
            <a:r>
              <a:rPr lang="en-US" altLang="zh-CN" sz="1700" dirty="0" smtClean="0"/>
              <a:t> info=  {name: ‘</a:t>
            </a:r>
            <a:r>
              <a:rPr lang="en-US" altLang="zh-CN" sz="1700" dirty="0" err="1" smtClean="0"/>
              <a:t>wangxi</a:t>
            </a:r>
            <a:r>
              <a:rPr lang="en-US" altLang="zh-CN" sz="1700" dirty="0" smtClean="0"/>
              <a:t>,  company: ‘265g’ };</a:t>
            </a:r>
          </a:p>
          <a:p>
            <a:pPr>
              <a:buNone/>
            </a:pPr>
            <a:r>
              <a:rPr lang="en-US" altLang="zh-CN" sz="1700" dirty="0" smtClean="0"/>
              <a:t>	//private methods</a:t>
            </a:r>
          </a:p>
          <a:p>
            <a:pPr>
              <a:buNone/>
            </a:pPr>
            <a:r>
              <a:rPr lang="en-US" altLang="zh-CN" sz="1700" dirty="0" smtClean="0"/>
              <a:t>	function say(){</a:t>
            </a:r>
            <a:r>
              <a:rPr lang="en-US" altLang="zh-CN" sz="1700" dirty="0" err="1" smtClean="0"/>
              <a:t>console.log</a:t>
            </a:r>
            <a:r>
              <a:rPr lang="en-US" altLang="zh-CN" sz="1700" dirty="0" smtClean="0"/>
              <a:t>(</a:t>
            </a:r>
            <a:r>
              <a:rPr lang="en-US" altLang="zh-CN" sz="1700" dirty="0" err="1" smtClean="0"/>
              <a:t>info.name</a:t>
            </a:r>
            <a:r>
              <a:rPr lang="en-US" altLang="zh-CN" sz="1700" dirty="0" smtClean="0"/>
              <a:t>+ </a:t>
            </a:r>
            <a:r>
              <a:rPr lang="en-US" altLang="zh-CN" sz="1700" dirty="0" err="1" smtClean="0"/>
              <a:t>info.company</a:t>
            </a:r>
            <a:r>
              <a:rPr lang="en-US" altLang="zh-CN" sz="1700" dirty="0" smtClean="0"/>
              <a:t>);}</a:t>
            </a:r>
          </a:p>
          <a:p>
            <a:pPr>
              <a:buNone/>
            </a:pPr>
            <a:r>
              <a:rPr lang="en-US" altLang="zh-CN" sz="1700" dirty="0" smtClean="0"/>
              <a:t>	return {</a:t>
            </a:r>
          </a:p>
          <a:p>
            <a:pPr>
              <a:buNone/>
            </a:pPr>
            <a:r>
              <a:rPr lang="en-US" altLang="zh-CN" sz="1700" dirty="0" smtClean="0"/>
              <a:t>		info: info,</a:t>
            </a:r>
          </a:p>
          <a:p>
            <a:pPr>
              <a:buNone/>
            </a:pPr>
            <a:r>
              <a:rPr lang="en-US" altLang="zh-CN" sz="1700" dirty="0" smtClean="0"/>
              <a:t>		tell: say</a:t>
            </a:r>
          </a:p>
          <a:p>
            <a:pPr>
              <a:buNone/>
            </a:pPr>
            <a:r>
              <a:rPr lang="en-US" altLang="zh-CN" sz="1700" dirty="0" smtClean="0"/>
              <a:t>	};</a:t>
            </a:r>
          </a:p>
          <a:p>
            <a:pPr>
              <a:buNone/>
            </a:pPr>
            <a:r>
              <a:rPr lang="en-US" altLang="zh-CN" sz="1700" dirty="0" smtClean="0"/>
              <a:t>}</a:t>
            </a:r>
          </a:p>
          <a:p>
            <a:pPr>
              <a:buNone/>
            </a:pPr>
            <a:r>
              <a:rPr lang="en-US" altLang="zh-CN" sz="1700" dirty="0" err="1" smtClean="0"/>
              <a:t>var</a:t>
            </a:r>
            <a:r>
              <a:rPr lang="en-US" altLang="zh-CN" sz="1700" dirty="0" smtClean="0"/>
              <a:t> sunny = </a:t>
            </a:r>
            <a:r>
              <a:rPr lang="en-US" altLang="zh-CN" sz="1700" dirty="0" err="1" smtClean="0"/>
              <a:t>Wx</a:t>
            </a:r>
            <a:r>
              <a:rPr lang="en-US" altLang="zh-CN" sz="1700" dirty="0" smtClean="0"/>
              <a:t>();</a:t>
            </a:r>
          </a:p>
          <a:p>
            <a:pPr>
              <a:buNone/>
            </a:pPr>
            <a:r>
              <a:rPr lang="en-US" altLang="zh-CN" sz="1700" dirty="0" err="1" smtClean="0"/>
              <a:t>sunny.tell</a:t>
            </a:r>
            <a:r>
              <a:rPr lang="en-US" altLang="zh-CN" sz="1700" dirty="0" smtClean="0"/>
              <a:t>();</a:t>
            </a:r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zh-CN" altLang="en-US" sz="3200" dirty="0" smtClean="0"/>
              <a:t>作用域</a:t>
            </a:r>
            <a:r>
              <a:rPr lang="en-US" altLang="zh-CN" sz="3200" dirty="0" smtClean="0"/>
              <a:t>Scope, </a:t>
            </a:r>
            <a:r>
              <a:rPr lang="zh-CN" altLang="en-US" sz="3200" dirty="0" smtClean="0"/>
              <a:t>闭包</a:t>
            </a:r>
            <a:r>
              <a:rPr lang="en-US" altLang="zh-CN" sz="3200" dirty="0" smtClean="0"/>
              <a:t>Closure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78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1700" dirty="0" smtClean="0"/>
              <a:t>#5 </a:t>
            </a:r>
            <a:r>
              <a:rPr lang="zh-CN" altLang="en-US" sz="1700" dirty="0" smtClean="0"/>
              <a:t>闭包在循环中的一个常见错误</a:t>
            </a:r>
            <a:endParaRPr lang="en-US" altLang="zh-CN" sz="1700" dirty="0" smtClean="0"/>
          </a:p>
          <a:p>
            <a:pPr>
              <a:buNone/>
            </a:pPr>
            <a:r>
              <a:rPr lang="en-US" altLang="zh-CN" sz="1700" dirty="0" smtClean="0"/>
              <a:t>function f(){</a:t>
            </a:r>
          </a:p>
          <a:p>
            <a:pPr>
              <a:buNone/>
            </a:pPr>
            <a:r>
              <a:rPr lang="en-US" altLang="zh-CN" sz="1700" dirty="0" smtClean="0"/>
              <a:t>	</a:t>
            </a:r>
            <a:r>
              <a:rPr lang="en-US" altLang="zh-CN" sz="1700" dirty="0" err="1" smtClean="0"/>
              <a:t>var</a:t>
            </a:r>
            <a:r>
              <a:rPr lang="en-US" altLang="zh-CN" sz="1700" dirty="0" smtClean="0"/>
              <a:t> a = [], 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;</a:t>
            </a:r>
          </a:p>
          <a:p>
            <a:pPr>
              <a:buNone/>
            </a:pPr>
            <a:r>
              <a:rPr lang="en-US" altLang="zh-CN" sz="1700" dirty="0" smtClean="0"/>
              <a:t>	for(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=0; 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&lt;3; 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++){</a:t>
            </a:r>
          </a:p>
          <a:p>
            <a:pPr>
              <a:buNone/>
            </a:pPr>
            <a:r>
              <a:rPr lang="en-US" altLang="zh-CN" sz="1700" dirty="0" smtClean="0"/>
              <a:t>		a[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] = function(){ return 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; }</a:t>
            </a:r>
          </a:p>
          <a:p>
            <a:pPr>
              <a:buNone/>
            </a:pPr>
            <a:r>
              <a:rPr lang="en-US" altLang="zh-CN" sz="1700" dirty="0" smtClean="0"/>
              <a:t>	}</a:t>
            </a:r>
          </a:p>
          <a:p>
            <a:pPr>
              <a:buNone/>
            </a:pPr>
            <a:r>
              <a:rPr lang="en-US" altLang="zh-CN" sz="1700" dirty="0" smtClean="0"/>
              <a:t>	return a;</a:t>
            </a:r>
          </a:p>
          <a:p>
            <a:pPr>
              <a:buNone/>
            </a:pPr>
            <a:r>
              <a:rPr lang="en-US" altLang="zh-CN" sz="1700" dirty="0" smtClean="0"/>
              <a:t>}</a:t>
            </a:r>
          </a:p>
          <a:p>
            <a:pPr>
              <a:buNone/>
            </a:pPr>
            <a:r>
              <a:rPr lang="en-US" altLang="zh-CN" sz="1700" dirty="0" err="1" smtClean="0"/>
              <a:t>var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arr</a:t>
            </a:r>
            <a:r>
              <a:rPr lang="en-US" altLang="zh-CN" sz="1700" dirty="0" smtClean="0"/>
              <a:t>  = f();</a:t>
            </a:r>
          </a:p>
          <a:p>
            <a:pPr>
              <a:buNone/>
            </a:pPr>
            <a:r>
              <a:rPr lang="en-US" altLang="zh-CN" sz="1700" dirty="0" err="1" smtClean="0"/>
              <a:t>arr</a:t>
            </a:r>
            <a:r>
              <a:rPr lang="en-US" altLang="zh-CN" sz="1700" dirty="0" smtClean="0"/>
              <a:t>[0]()  //3</a:t>
            </a:r>
          </a:p>
          <a:p>
            <a:pPr>
              <a:buNone/>
            </a:pPr>
            <a:r>
              <a:rPr lang="en-US" altLang="zh-CN" sz="1700" dirty="0" err="1" smtClean="0"/>
              <a:t>arr</a:t>
            </a:r>
            <a:r>
              <a:rPr lang="en-US" altLang="zh-CN" sz="1700" dirty="0" smtClean="0"/>
              <a:t>[1]()  //3</a:t>
            </a:r>
          </a:p>
          <a:p>
            <a:pPr>
              <a:buNone/>
            </a:pPr>
            <a:r>
              <a:rPr lang="en-US" altLang="zh-CN" sz="1700" dirty="0" err="1" smtClean="0"/>
              <a:t>arr</a:t>
            </a:r>
            <a:r>
              <a:rPr lang="en-US" altLang="zh-CN" sz="1700" dirty="0" smtClean="0"/>
              <a:t>[2]()  //3</a:t>
            </a:r>
          </a:p>
          <a:p>
            <a:pPr>
              <a:buNone/>
            </a:pPr>
            <a:r>
              <a:rPr lang="zh-CN" altLang="en-US" sz="1700" dirty="0" smtClean="0"/>
              <a:t>解释：</a:t>
            </a:r>
            <a:endParaRPr lang="en-US" altLang="zh-CN" sz="1700" dirty="0" smtClean="0"/>
          </a:p>
          <a:p>
            <a:pPr>
              <a:buNone/>
            </a:pPr>
            <a:r>
              <a:rPr lang="en-US" altLang="zh-CN" sz="1700" dirty="0" smtClean="0"/>
              <a:t>a[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] = function(){ return 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;} </a:t>
            </a:r>
            <a:r>
              <a:rPr lang="zh-CN" altLang="en-US" sz="1700" dirty="0" smtClean="0"/>
              <a:t>创建了</a:t>
            </a:r>
            <a:r>
              <a:rPr lang="en-US" altLang="zh-CN" sz="1700" dirty="0" smtClean="0"/>
              <a:t>3</a:t>
            </a:r>
            <a:r>
              <a:rPr lang="zh-CN" altLang="en-US" sz="1700" dirty="0" smtClean="0"/>
              <a:t>个闭包，引用了变量</a:t>
            </a:r>
            <a:r>
              <a:rPr lang="en-US" altLang="zh-CN" sz="1700" dirty="0" err="1" smtClean="0"/>
              <a:t>i</a:t>
            </a:r>
            <a:r>
              <a:rPr lang="zh-CN" altLang="en-US" sz="1700" dirty="0" smtClean="0"/>
              <a:t>，但是闭包不会记住</a:t>
            </a:r>
            <a:r>
              <a:rPr lang="en-US" altLang="zh-CN" sz="1700" dirty="0" smtClean="0"/>
              <a:t>return</a:t>
            </a:r>
            <a:r>
              <a:rPr lang="zh-CN" altLang="en-US" sz="1700" dirty="0" smtClean="0"/>
              <a:t>时 </a:t>
            </a:r>
            <a:r>
              <a:rPr lang="en-US" altLang="zh-CN" sz="1700" dirty="0" err="1" smtClean="0"/>
              <a:t>i</a:t>
            </a:r>
            <a:r>
              <a:rPr lang="zh-CN" altLang="en-US" sz="1700" dirty="0" smtClean="0"/>
              <a:t>的值，只会引用</a:t>
            </a:r>
            <a:r>
              <a:rPr lang="en-US" altLang="zh-CN" sz="1700" dirty="0" err="1" smtClean="0"/>
              <a:t>i</a:t>
            </a:r>
            <a:r>
              <a:rPr lang="zh-CN" altLang="en-US" sz="1700" dirty="0" smtClean="0"/>
              <a:t>变量，所以获得的是 </a:t>
            </a:r>
            <a:r>
              <a:rPr lang="en-US" altLang="zh-CN" sz="1700" dirty="0" err="1" smtClean="0"/>
              <a:t>i</a:t>
            </a:r>
            <a:r>
              <a:rPr lang="zh-CN" altLang="en-US" sz="1700" dirty="0" smtClean="0"/>
              <a:t>变量最终的值。</a:t>
            </a:r>
            <a:endParaRPr lang="en-US" altLang="zh-CN" sz="1700" dirty="0" smtClean="0"/>
          </a:p>
          <a:p>
            <a:pPr>
              <a:buNone/>
            </a:pPr>
            <a:endParaRPr lang="en-US" altLang="zh-CN" sz="1700" dirty="0" smtClean="0"/>
          </a:p>
          <a:p>
            <a:pPr>
              <a:buNone/>
            </a:pPr>
            <a:r>
              <a:rPr lang="zh-CN" altLang="en-US" sz="1700" dirty="0" smtClean="0"/>
              <a:t>如何修改才是正确的？？</a:t>
            </a:r>
            <a:endParaRPr lang="en-US" altLang="zh-CN" sz="1700" dirty="0" smtClean="0"/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zh-CN" altLang="en-US" sz="3200" dirty="0" smtClean="0"/>
              <a:t>作用域</a:t>
            </a:r>
            <a:r>
              <a:rPr lang="en-US" altLang="zh-CN" sz="3200" dirty="0" smtClean="0"/>
              <a:t>Scope, </a:t>
            </a:r>
            <a:r>
              <a:rPr lang="zh-CN" altLang="en-US" sz="3200" dirty="0" smtClean="0"/>
              <a:t>闭包</a:t>
            </a:r>
            <a:r>
              <a:rPr lang="en-US" altLang="zh-CN" sz="3200" dirty="0" smtClean="0"/>
              <a:t>Closure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78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700" dirty="0" smtClean="0"/>
              <a:t>#5 </a:t>
            </a:r>
            <a:r>
              <a:rPr lang="zh-CN" altLang="en-US" sz="1700" dirty="0" smtClean="0"/>
              <a:t>闭包在循环中的一个常见错误</a:t>
            </a:r>
            <a:endParaRPr lang="en-US" altLang="zh-CN" sz="1700" dirty="0" smtClean="0"/>
          </a:p>
          <a:p>
            <a:pPr>
              <a:buNone/>
            </a:pPr>
            <a:r>
              <a:rPr lang="en-US" altLang="zh-CN" sz="1700" dirty="0" smtClean="0"/>
              <a:t>function f(){</a:t>
            </a:r>
          </a:p>
          <a:p>
            <a:pPr>
              <a:buNone/>
            </a:pPr>
            <a:r>
              <a:rPr lang="en-US" altLang="zh-CN" sz="1700" dirty="0" smtClean="0"/>
              <a:t>	</a:t>
            </a:r>
            <a:r>
              <a:rPr lang="en-US" altLang="zh-CN" sz="1700" dirty="0" err="1" smtClean="0"/>
              <a:t>var</a:t>
            </a:r>
            <a:r>
              <a:rPr lang="en-US" altLang="zh-CN" sz="1700" dirty="0" smtClean="0"/>
              <a:t> a = [], 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;</a:t>
            </a:r>
          </a:p>
          <a:p>
            <a:pPr>
              <a:buNone/>
            </a:pPr>
            <a:r>
              <a:rPr lang="en-US" altLang="zh-CN" sz="1700" dirty="0" smtClean="0"/>
              <a:t>	for(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=0; 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&lt;3; 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++){</a:t>
            </a:r>
          </a:p>
          <a:p>
            <a:pPr>
              <a:buNone/>
            </a:pPr>
            <a:r>
              <a:rPr lang="en-US" altLang="zh-CN" sz="1700" dirty="0" smtClean="0"/>
              <a:t>		//a[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] = function(){ return 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; }</a:t>
            </a:r>
          </a:p>
          <a:p>
            <a:pPr>
              <a:buNone/>
            </a:pPr>
            <a:r>
              <a:rPr lang="en-US" altLang="zh-CN" sz="1700" dirty="0" smtClean="0"/>
              <a:t>		a[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] = (function(x){</a:t>
            </a:r>
          </a:p>
          <a:p>
            <a:pPr>
              <a:buNone/>
            </a:pPr>
            <a:r>
              <a:rPr lang="en-US" altLang="zh-CN" sz="1700" dirty="0" smtClean="0"/>
              <a:t>			return function(){</a:t>
            </a:r>
          </a:p>
          <a:p>
            <a:pPr>
              <a:buNone/>
            </a:pPr>
            <a:r>
              <a:rPr lang="en-US" altLang="zh-CN" sz="1700" dirty="0" smtClean="0"/>
              <a:t>				return x;</a:t>
            </a:r>
          </a:p>
          <a:p>
            <a:pPr>
              <a:buNone/>
            </a:pPr>
            <a:r>
              <a:rPr lang="en-US" altLang="zh-CN" sz="1700" dirty="0" smtClean="0"/>
              <a:t>			}</a:t>
            </a:r>
          </a:p>
          <a:p>
            <a:pPr>
              <a:buNone/>
            </a:pPr>
            <a:r>
              <a:rPr lang="en-US" altLang="zh-CN" sz="1700" dirty="0" smtClean="0"/>
              <a:t>		})(</a:t>
            </a:r>
            <a:r>
              <a:rPr lang="en-US" altLang="zh-CN" sz="1700" dirty="0" err="1" smtClean="0"/>
              <a:t>i</a:t>
            </a:r>
            <a:r>
              <a:rPr lang="en-US" altLang="zh-CN" sz="1700" dirty="0" smtClean="0"/>
              <a:t>);</a:t>
            </a:r>
          </a:p>
          <a:p>
            <a:pPr>
              <a:buNone/>
            </a:pPr>
            <a:r>
              <a:rPr lang="en-US" altLang="zh-CN" sz="1700" dirty="0" smtClean="0"/>
              <a:t>	}</a:t>
            </a:r>
          </a:p>
          <a:p>
            <a:pPr>
              <a:buNone/>
            </a:pPr>
            <a:r>
              <a:rPr lang="en-US" altLang="zh-CN" sz="1700" dirty="0" smtClean="0"/>
              <a:t>	return a;</a:t>
            </a:r>
          </a:p>
          <a:p>
            <a:pPr>
              <a:buNone/>
            </a:pPr>
            <a:r>
              <a:rPr lang="en-US" altLang="zh-CN" sz="1700" dirty="0" smtClean="0"/>
              <a:t>}</a:t>
            </a:r>
          </a:p>
          <a:p>
            <a:pPr>
              <a:buNone/>
            </a:pPr>
            <a:r>
              <a:rPr lang="en-US" altLang="zh-CN" sz="1700" dirty="0" err="1" smtClean="0"/>
              <a:t>var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arr</a:t>
            </a:r>
            <a:r>
              <a:rPr lang="en-US" altLang="zh-CN" sz="1700" dirty="0" smtClean="0"/>
              <a:t>  = f();</a:t>
            </a:r>
          </a:p>
          <a:p>
            <a:pPr>
              <a:buNone/>
            </a:pPr>
            <a:r>
              <a:rPr lang="en-US" altLang="zh-CN" sz="1700" dirty="0" smtClean="0"/>
              <a:t>///</a:t>
            </a:r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en-US" altLang="zh-CN" sz="3200" dirty="0" smtClean="0"/>
              <a:t>JS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WEB, Load and Execute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78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err="1" smtClean="0"/>
              <a:t>javascript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ECMAscript</a:t>
            </a:r>
            <a:r>
              <a:rPr lang="en-US" altLang="zh-CN" sz="1800" dirty="0" smtClean="0"/>
              <a:t> + DOM + BOM</a:t>
            </a:r>
          </a:p>
          <a:p>
            <a:pPr>
              <a:buNone/>
            </a:pPr>
            <a:r>
              <a:rPr lang="en-US" altLang="zh-CN" sz="1800" dirty="0" smtClean="0"/>
              <a:t>ECMA-262: </a:t>
            </a:r>
            <a:r>
              <a:rPr lang="zh-CN" altLang="en-US" sz="1800" dirty="0" smtClean="0"/>
              <a:t>提供了</a:t>
            </a:r>
            <a:r>
              <a:rPr lang="en-US" altLang="zh-CN" sz="1800" dirty="0" smtClean="0"/>
              <a:t>JS</a:t>
            </a:r>
            <a:r>
              <a:rPr lang="zh-CN" altLang="en-US" sz="1800" dirty="0" smtClean="0"/>
              <a:t>实现的规格说明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DOM: </a:t>
            </a:r>
            <a:r>
              <a:rPr lang="zh-CN" altLang="en-US" sz="1800" dirty="0" smtClean="0"/>
              <a:t>文档对象模型， 提供了将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文档解析为</a:t>
            </a:r>
            <a:r>
              <a:rPr lang="en-US" altLang="zh-CN" sz="1800" dirty="0" smtClean="0"/>
              <a:t>DOM</a:t>
            </a:r>
            <a:r>
              <a:rPr lang="zh-CN" altLang="en-US" sz="1800" dirty="0" smtClean="0"/>
              <a:t>树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并提供</a:t>
            </a:r>
            <a:r>
              <a:rPr lang="en-US" altLang="zh-CN" sz="1800" dirty="0" err="1" smtClean="0"/>
              <a:t>ECMAscript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一组操作</a:t>
            </a:r>
            <a:r>
              <a:rPr lang="en-US" altLang="zh-CN" sz="1800" dirty="0" smtClean="0"/>
              <a:t>DOM</a:t>
            </a:r>
            <a:r>
              <a:rPr lang="zh-CN" altLang="en-US" sz="1800" dirty="0" smtClean="0"/>
              <a:t>树的</a:t>
            </a:r>
            <a:r>
              <a:rPr lang="en-US" altLang="zh-CN" sz="1800" dirty="0" smtClean="0"/>
              <a:t>API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比如： </a:t>
            </a:r>
            <a:r>
              <a:rPr lang="en-US" altLang="zh-CN" sz="1800" dirty="0" err="1" smtClean="0"/>
              <a:t>document.getElementById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BOM: </a:t>
            </a:r>
            <a:r>
              <a:rPr lang="zh-CN" altLang="en-US" sz="1800" dirty="0" smtClean="0"/>
              <a:t>浏览器对象模型，提供了给</a:t>
            </a:r>
            <a:r>
              <a:rPr lang="en-US" altLang="zh-CN" sz="1800" dirty="0" err="1" smtClean="0"/>
              <a:t>ECMAscript</a:t>
            </a:r>
            <a:r>
              <a:rPr lang="zh-CN" altLang="en-US" sz="1800" dirty="0" smtClean="0"/>
              <a:t>操作浏览器的一组</a:t>
            </a:r>
            <a:r>
              <a:rPr lang="en-US" altLang="zh-CN" sz="1800" dirty="0" smtClean="0"/>
              <a:t>API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JS</a:t>
            </a:r>
            <a:r>
              <a:rPr lang="zh-CN" altLang="en-US" sz="1800" dirty="0" smtClean="0"/>
              <a:t>必须依附于特定的宿主，在浏览器中就是</a:t>
            </a:r>
            <a:r>
              <a:rPr lang="en-US" altLang="zh-CN" sz="1800" dirty="0" smtClean="0"/>
              <a:t>window</a:t>
            </a:r>
            <a:r>
              <a:rPr lang="zh-CN" altLang="en-US" sz="1800" dirty="0" smtClean="0"/>
              <a:t>对象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err="1" smtClean="0"/>
              <a:t>window.document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指向</a:t>
            </a:r>
            <a:r>
              <a:rPr lang="en-US" altLang="zh-CN" sz="1800" dirty="0" smtClean="0"/>
              <a:t>DOM</a:t>
            </a:r>
            <a:r>
              <a:rPr lang="zh-CN" altLang="en-US" sz="1800" dirty="0" smtClean="0"/>
              <a:t>对象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window.navigator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指向</a:t>
            </a:r>
            <a:r>
              <a:rPr lang="en-US" altLang="zh-CN" sz="2000" dirty="0" smtClean="0"/>
              <a:t>BOM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</p:txBody>
      </p:sp>
      <p:pic>
        <p:nvPicPr>
          <p:cNvPr id="4" name="图片 3" descr="dom_bo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4725144"/>
            <a:ext cx="3907695" cy="1728192"/>
          </a:xfrm>
          <a:prstGeom prst="rect">
            <a:avLst/>
          </a:prstGeom>
        </p:spPr>
      </p:pic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en-US" altLang="zh-CN" sz="3200" dirty="0" smtClean="0"/>
              <a:t>JS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WEB, Load and Execute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78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700" dirty="0" smtClean="0"/>
              <a:t>JS</a:t>
            </a:r>
            <a:r>
              <a:rPr lang="zh-CN" altLang="en-US" sz="1700" dirty="0" smtClean="0"/>
              <a:t>是通过</a:t>
            </a:r>
            <a:r>
              <a:rPr lang="en-US" altLang="zh-CN" sz="1700" dirty="0" smtClean="0"/>
              <a:t>&lt;script&gt;</a:t>
            </a:r>
            <a:r>
              <a:rPr lang="zh-CN" altLang="en-US" sz="1700" dirty="0" smtClean="0"/>
              <a:t>标签引入到</a:t>
            </a:r>
            <a:r>
              <a:rPr lang="en-US" altLang="zh-CN" sz="1700" dirty="0" smtClean="0"/>
              <a:t>WEB</a:t>
            </a:r>
            <a:r>
              <a:rPr lang="zh-CN" altLang="en-US" sz="1700" dirty="0" smtClean="0"/>
              <a:t>页面的。</a:t>
            </a:r>
            <a:endParaRPr lang="en-US" altLang="zh-CN" sz="1700" dirty="0" smtClean="0"/>
          </a:p>
          <a:p>
            <a:pPr>
              <a:buNone/>
            </a:pPr>
            <a:r>
              <a:rPr lang="en-US" altLang="zh-CN" sz="1400" dirty="0" smtClean="0"/>
              <a:t>&lt;html&gt;</a:t>
            </a:r>
          </a:p>
          <a:p>
            <a:pPr>
              <a:buNone/>
            </a:pPr>
            <a:r>
              <a:rPr lang="en-US" altLang="zh-CN" sz="1400" dirty="0" smtClean="0"/>
              <a:t>&lt;head&gt;</a:t>
            </a:r>
          </a:p>
          <a:p>
            <a:pPr>
              <a:buNone/>
            </a:pPr>
            <a:r>
              <a:rPr lang="en-US" altLang="zh-CN" sz="1400" dirty="0" smtClean="0"/>
              <a:t>	&lt;title&gt;Script Example&lt;/title&gt;</a:t>
            </a:r>
          </a:p>
          <a:p>
            <a:pPr>
              <a:buNone/>
            </a:pPr>
            <a:r>
              <a:rPr lang="en-US" altLang="zh-CN" sz="1400" dirty="0" smtClean="0"/>
              <a:t>	&lt;script type="text/</a:t>
            </a:r>
            <a:r>
              <a:rPr lang="en-US" altLang="zh-CN" sz="1400" dirty="0" err="1" smtClean="0"/>
              <a:t>javascript</a:t>
            </a:r>
            <a:r>
              <a:rPr lang="en-US" altLang="zh-CN" sz="1400" dirty="0" smtClean="0"/>
              <a:t>" 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="file1.js"&gt;&lt;/script&gt;</a:t>
            </a:r>
          </a:p>
          <a:p>
            <a:pPr>
              <a:buNone/>
            </a:pPr>
            <a:r>
              <a:rPr lang="en-US" altLang="zh-CN" sz="1400" dirty="0" smtClean="0"/>
              <a:t>	&lt;script type="text/</a:t>
            </a:r>
            <a:r>
              <a:rPr lang="en-US" altLang="zh-CN" sz="1400" dirty="0" err="1" smtClean="0"/>
              <a:t>javascript</a:t>
            </a:r>
            <a:r>
              <a:rPr lang="en-US" altLang="zh-CN" sz="1400" dirty="0" smtClean="0"/>
              <a:t>" 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="file2.js"&gt;&lt;/script&gt;</a:t>
            </a:r>
          </a:p>
          <a:p>
            <a:pPr>
              <a:buNone/>
            </a:pPr>
            <a:r>
              <a:rPr lang="en-US" altLang="zh-CN" sz="1400" dirty="0" smtClean="0"/>
              <a:t>	&lt;script type="text/</a:t>
            </a:r>
            <a:r>
              <a:rPr lang="en-US" altLang="zh-CN" sz="1400" dirty="0" err="1" smtClean="0"/>
              <a:t>javascript</a:t>
            </a:r>
            <a:r>
              <a:rPr lang="en-US" altLang="zh-CN" sz="1400" dirty="0" smtClean="0"/>
              <a:t>" 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="file3.js"&gt;&lt;/script&gt;</a:t>
            </a:r>
          </a:p>
          <a:p>
            <a:pPr>
              <a:buNone/>
            </a:pPr>
            <a:r>
              <a:rPr lang="en-US" altLang="zh-CN" sz="1400" dirty="0" smtClean="0"/>
              <a:t>	&lt;link </a:t>
            </a:r>
            <a:r>
              <a:rPr lang="en-US" altLang="zh-CN" sz="1400" dirty="0" err="1" smtClean="0"/>
              <a:t>rel</a:t>
            </a:r>
            <a:r>
              <a:rPr lang="en-US" altLang="zh-CN" sz="1400" dirty="0" smtClean="0"/>
              <a:t>="</a:t>
            </a:r>
            <a:r>
              <a:rPr lang="en-US" altLang="zh-CN" sz="1400" dirty="0" err="1" smtClean="0"/>
              <a:t>stylesheet</a:t>
            </a:r>
            <a:r>
              <a:rPr lang="en-US" altLang="zh-CN" sz="1400" dirty="0" smtClean="0"/>
              <a:t>" type="text/</a:t>
            </a:r>
            <a:r>
              <a:rPr lang="en-US" altLang="zh-CN" sz="1400" dirty="0" err="1" smtClean="0"/>
              <a:t>css</a:t>
            </a:r>
            <a:r>
              <a:rPr lang="en-US" altLang="zh-CN" sz="1400" dirty="0" smtClean="0"/>
              <a:t>" </a:t>
            </a:r>
            <a:r>
              <a:rPr lang="en-US" altLang="zh-CN" sz="1400" dirty="0" err="1" smtClean="0"/>
              <a:t>href</a:t>
            </a:r>
            <a:r>
              <a:rPr lang="en-US" altLang="zh-CN" sz="1400" dirty="0" smtClean="0"/>
              <a:t>="</a:t>
            </a:r>
            <a:r>
              <a:rPr lang="en-US" altLang="zh-CN" sz="1400" dirty="0" err="1" smtClean="0"/>
              <a:t>styles.css</a:t>
            </a:r>
            <a:r>
              <a:rPr lang="en-US" altLang="zh-CN" sz="1400" dirty="0" smtClean="0"/>
              <a:t>"&gt;</a:t>
            </a:r>
          </a:p>
          <a:p>
            <a:pPr>
              <a:buNone/>
            </a:pPr>
            <a:r>
              <a:rPr lang="en-US" altLang="zh-CN" sz="1400" dirty="0" smtClean="0"/>
              <a:t>&lt;/head&gt;</a:t>
            </a:r>
          </a:p>
          <a:p>
            <a:pPr>
              <a:buNone/>
            </a:pPr>
            <a:r>
              <a:rPr lang="en-US" altLang="zh-CN" sz="1400" dirty="0" smtClean="0"/>
              <a:t>&lt;body&gt;</a:t>
            </a:r>
          </a:p>
          <a:p>
            <a:pPr>
              <a:buNone/>
            </a:pPr>
            <a:r>
              <a:rPr lang="en-US" altLang="zh-CN" sz="1400" dirty="0" smtClean="0"/>
              <a:t>	&lt;p&gt;Hello world!&lt;/p&gt;</a:t>
            </a:r>
          </a:p>
          <a:p>
            <a:pPr>
              <a:buNone/>
            </a:pPr>
            <a:r>
              <a:rPr lang="en-US" altLang="zh-CN" sz="1400" dirty="0" smtClean="0"/>
              <a:t>&lt;/body&gt;</a:t>
            </a:r>
          </a:p>
          <a:p>
            <a:pPr>
              <a:buNone/>
            </a:pPr>
            <a:r>
              <a:rPr lang="en-US" altLang="zh-CN" sz="1400" dirty="0" smtClean="0"/>
              <a:t>&lt;/html&gt;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这段代码有三个</a:t>
            </a:r>
            <a:r>
              <a:rPr lang="en-US" altLang="zh-CN" sz="1400" dirty="0" smtClean="0"/>
              <a:t>JS</a:t>
            </a:r>
            <a:r>
              <a:rPr lang="zh-CN" altLang="en-US" sz="1400" dirty="0" smtClean="0"/>
              <a:t>文件在</a:t>
            </a:r>
            <a:r>
              <a:rPr lang="en-US" altLang="zh-CN" sz="1400" dirty="0" smtClean="0"/>
              <a:t>head</a:t>
            </a:r>
            <a:r>
              <a:rPr lang="zh-CN" altLang="en-US" sz="1400" dirty="0" smtClean="0"/>
              <a:t>标签内被加载，每一个</a:t>
            </a:r>
            <a:r>
              <a:rPr lang="en-US" altLang="zh-CN" sz="1400" dirty="0" smtClean="0"/>
              <a:t>script</a:t>
            </a:r>
            <a:r>
              <a:rPr lang="zh-CN" altLang="en-US" sz="1400" dirty="0" smtClean="0"/>
              <a:t>标签都会阻塞页面渲染，直到</a:t>
            </a:r>
            <a:r>
              <a:rPr lang="en-US" altLang="zh-CN" sz="1400" dirty="0" smtClean="0"/>
              <a:t>script</a:t>
            </a:r>
            <a:r>
              <a:rPr lang="zh-CN" altLang="en-US" sz="1400" dirty="0" smtClean="0"/>
              <a:t>内的</a:t>
            </a:r>
            <a:r>
              <a:rPr lang="en-US" altLang="zh-CN" sz="1400" dirty="0" smtClean="0"/>
              <a:t>JS</a:t>
            </a:r>
            <a:r>
              <a:rPr lang="zh-CN" altLang="en-US" sz="1400" dirty="0" smtClean="0"/>
              <a:t>文件被下载并执行完成，在浏览器的渲染引擎没有解析到</a:t>
            </a:r>
            <a:r>
              <a:rPr lang="en-US" altLang="zh-CN" sz="1400" dirty="0" smtClean="0"/>
              <a:t>body</a:t>
            </a:r>
            <a:r>
              <a:rPr lang="zh-CN" altLang="en-US" sz="1400" dirty="0" smtClean="0"/>
              <a:t>标签时，还停留在</a:t>
            </a:r>
            <a:r>
              <a:rPr lang="en-US" altLang="zh-CN" sz="1400" dirty="0" smtClean="0"/>
              <a:t>JS</a:t>
            </a:r>
            <a:r>
              <a:rPr lang="zh-CN" altLang="en-US" sz="1400" dirty="0" smtClean="0"/>
              <a:t>文件下载等待执行，页面会出现长时间的空白和</a:t>
            </a:r>
            <a:r>
              <a:rPr lang="en-US" altLang="zh-CN" sz="1400" dirty="0" smtClean="0"/>
              <a:t>UI</a:t>
            </a:r>
            <a:r>
              <a:rPr lang="zh-CN" altLang="en-US" sz="1400" dirty="0" smtClean="0"/>
              <a:t>无响应。</a:t>
            </a:r>
            <a:endParaRPr lang="en-US" altLang="zh-CN" sz="1400" dirty="0" smtClean="0"/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en-US" altLang="zh-CN" sz="3200" dirty="0" smtClean="0"/>
              <a:t>JS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WEB, Load and Execute</a:t>
            </a:r>
            <a:endParaRPr lang="zh-CN" altLang="en-US" sz="3200" dirty="0"/>
          </a:p>
        </p:txBody>
      </p:sp>
      <p:pic>
        <p:nvPicPr>
          <p:cNvPr id="4" name="内容占位符 3" descr="js_load_seq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71600" y="1124744"/>
            <a:ext cx="7219950" cy="2609850"/>
          </a:xfrm>
        </p:spPr>
      </p:pic>
      <p:sp>
        <p:nvSpPr>
          <p:cNvPr id="5" name="TextBox 4"/>
          <p:cNvSpPr txBox="1"/>
          <p:nvPr/>
        </p:nvSpPr>
        <p:spPr>
          <a:xfrm>
            <a:off x="971600" y="3933056"/>
            <a:ext cx="6328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file1.js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file2.js </a:t>
            </a:r>
            <a:r>
              <a:rPr lang="zh-CN" altLang="en-US" dirty="0" smtClean="0"/>
              <a:t>之间的空白就是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代码在浏览器执行的时间，</a:t>
            </a:r>
            <a:endParaRPr lang="en-US" altLang="zh-CN" dirty="0" smtClean="0"/>
          </a:p>
          <a:p>
            <a:r>
              <a:rPr lang="zh-CN" altLang="en-US" dirty="0" smtClean="0"/>
              <a:t>蓝色的区块是每一个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文件下载的时间。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4869160"/>
            <a:ext cx="75007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建议：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将所有的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文件放在</a:t>
            </a:r>
            <a:r>
              <a:rPr lang="en-US" altLang="zh-CN" dirty="0" smtClean="0"/>
              <a:t>&lt;/body&gt;</a:t>
            </a:r>
            <a:r>
              <a:rPr lang="zh-CN" altLang="en-US" dirty="0" smtClean="0"/>
              <a:t>标签处，即页面的底部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将多个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文件压缩合并成一个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文件，减小下载时间和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请求时间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文件存在前后依赖的，采用</a:t>
            </a:r>
            <a:r>
              <a:rPr lang="en-US" altLang="zh-CN" dirty="0" err="1" smtClean="0"/>
              <a:t>require.js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LABjs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框架处理依赖关系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尽量采用异步无阻塞的方式加载外部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文件，如 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getScript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, callback)</a:t>
            </a:r>
            <a:endParaRPr lang="zh-CN" altLang="en-US" dirty="0"/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en-US" altLang="zh-CN" sz="3200" dirty="0" smtClean="0"/>
              <a:t>Design patterns</a:t>
            </a:r>
            <a:endParaRPr lang="zh-CN" altLang="en-US" sz="32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99592" y="1052736"/>
            <a:ext cx="7772400" cy="52565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#1 singleton</a:t>
            </a:r>
          </a:p>
          <a:p>
            <a:pPr>
              <a:buNone/>
            </a:pPr>
            <a:r>
              <a:rPr lang="en-US" altLang="zh-CN" sz="1600" dirty="0" smtClean="0"/>
              <a:t>function Singleton(){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_instance;</a:t>
            </a:r>
          </a:p>
          <a:p>
            <a:pPr>
              <a:buNone/>
            </a:pPr>
            <a:r>
              <a:rPr lang="en-US" altLang="zh-CN" sz="1600" dirty="0" smtClean="0"/>
              <a:t>	function Single(opt){</a:t>
            </a:r>
          </a:p>
          <a:p>
            <a:pPr>
              <a:buNone/>
            </a:pPr>
            <a:r>
              <a:rPr lang="en-US" altLang="zh-CN" sz="1600" dirty="0" smtClean="0"/>
              <a:t>	    </a:t>
            </a:r>
            <a:r>
              <a:rPr lang="en-US" altLang="zh-CN" sz="1600" dirty="0" err="1" smtClean="0"/>
              <a:t>this.opt</a:t>
            </a:r>
            <a:r>
              <a:rPr lang="en-US" altLang="zh-CN" sz="1600" dirty="0" smtClean="0"/>
              <a:t> = opt;</a:t>
            </a:r>
          </a:p>
          <a:p>
            <a:pPr>
              <a:buNone/>
            </a:pPr>
            <a:r>
              <a:rPr lang="en-US" altLang="zh-CN" sz="1600" dirty="0" smtClean="0"/>
              <a:t>	}</a:t>
            </a:r>
          </a:p>
          <a:p>
            <a:pPr>
              <a:buNone/>
            </a:pPr>
            <a:r>
              <a:rPr lang="en-US" altLang="zh-CN" sz="1600" dirty="0" smtClean="0"/>
              <a:t>	function </a:t>
            </a:r>
            <a:r>
              <a:rPr lang="en-US" altLang="zh-CN" sz="1600" dirty="0" err="1" smtClean="0"/>
              <a:t>getInstance</a:t>
            </a:r>
            <a:r>
              <a:rPr lang="en-US" altLang="zh-CN" sz="1600" dirty="0" smtClean="0"/>
              <a:t>(){</a:t>
            </a:r>
          </a:p>
          <a:p>
            <a:pPr>
              <a:buNone/>
            </a:pPr>
            <a:r>
              <a:rPr lang="en-US" altLang="zh-CN" sz="1600" dirty="0" smtClean="0"/>
              <a:t>	    if( !_instance </a:t>
            </a:r>
            <a:r>
              <a:rPr lang="en-US" altLang="zh-CN" sz="1600" dirty="0" err="1" smtClean="0"/>
              <a:t>instanceof</a:t>
            </a:r>
            <a:r>
              <a:rPr lang="en-US" altLang="zh-CN" sz="1600" dirty="0" smtClean="0"/>
              <a:t> Single){</a:t>
            </a:r>
          </a:p>
          <a:p>
            <a:pPr>
              <a:buNone/>
            </a:pPr>
            <a:r>
              <a:rPr lang="en-US" altLang="zh-CN" sz="1600" dirty="0" smtClean="0"/>
              <a:t>	        _instance = new Single();</a:t>
            </a:r>
          </a:p>
          <a:p>
            <a:pPr>
              <a:buNone/>
            </a:pPr>
            <a:r>
              <a:rPr lang="en-US" altLang="zh-CN" sz="1600" dirty="0" smtClean="0"/>
              <a:t>	    }</a:t>
            </a:r>
          </a:p>
          <a:p>
            <a:pPr>
              <a:buNone/>
            </a:pPr>
            <a:r>
              <a:rPr lang="en-US" altLang="zh-CN" sz="1600" dirty="0" smtClean="0"/>
              <a:t>	    return _instance;</a:t>
            </a:r>
          </a:p>
          <a:p>
            <a:pPr>
              <a:buNone/>
            </a:pPr>
            <a:r>
              <a:rPr lang="en-US" altLang="zh-CN" sz="1600" dirty="0" smtClean="0"/>
              <a:t>	}</a:t>
            </a:r>
          </a:p>
          <a:p>
            <a:pPr>
              <a:buNone/>
            </a:pPr>
            <a:r>
              <a:rPr lang="en-US" altLang="zh-CN" sz="1600" dirty="0" smtClean="0"/>
              <a:t>	return {</a:t>
            </a:r>
          </a:p>
          <a:p>
            <a:pPr>
              <a:buNone/>
            </a:pPr>
            <a:r>
              <a:rPr lang="en-US" altLang="zh-CN" sz="1600" dirty="0" smtClean="0"/>
              <a:t>	    </a:t>
            </a:r>
            <a:r>
              <a:rPr lang="en-US" altLang="zh-CN" sz="1600" dirty="0" err="1" smtClean="0"/>
              <a:t>getInstance</a:t>
            </a:r>
            <a:r>
              <a:rPr lang="en-US" altLang="zh-CN" sz="1600" dirty="0" smtClean="0"/>
              <a:t>: </a:t>
            </a:r>
            <a:r>
              <a:rPr lang="en-US" altLang="zh-CN" sz="1600" dirty="0" err="1" smtClean="0"/>
              <a:t>getInstance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}</a:t>
            </a:r>
          </a:p>
          <a:p>
            <a:pPr>
              <a:buNone/>
            </a:pPr>
            <a:r>
              <a:rPr lang="en-US" altLang="zh-CN" sz="1600" dirty="0" smtClean="0"/>
              <a:t>}</a:t>
            </a:r>
          </a:p>
          <a:p>
            <a:pPr>
              <a:buNone/>
            </a:pP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ins = Singleton().</a:t>
            </a:r>
            <a:r>
              <a:rPr lang="en-US" altLang="zh-CN" sz="1600" dirty="0" err="1" smtClean="0"/>
              <a:t>getInstance</a:t>
            </a:r>
            <a:r>
              <a:rPr lang="en-US" altLang="zh-CN" sz="1600" dirty="0" smtClean="0"/>
              <a:t>();</a:t>
            </a:r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en-US" altLang="zh-CN" sz="3200" dirty="0" smtClean="0"/>
              <a:t>Design patterns</a:t>
            </a:r>
            <a:endParaRPr lang="zh-CN" altLang="en-US" sz="32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99592" y="1052736"/>
            <a:ext cx="7772400" cy="5256584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#2  Factory</a:t>
            </a:r>
          </a:p>
          <a:p>
            <a:r>
              <a:rPr lang="en-US" altLang="zh-CN" sz="1600" dirty="0" smtClean="0"/>
              <a:t>#3 Modular</a:t>
            </a:r>
          </a:p>
          <a:p>
            <a:r>
              <a:rPr lang="en-US" altLang="zh-CN" sz="1600" dirty="0" smtClean="0"/>
              <a:t>#4 prototype chain</a:t>
            </a:r>
          </a:p>
          <a:p>
            <a:r>
              <a:rPr lang="en-US" altLang="zh-CN" sz="1600" dirty="0" smtClean="0"/>
              <a:t>……</a:t>
            </a:r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en-US" altLang="zh-CN" sz="3200" dirty="0" err="1" smtClean="0"/>
              <a:t>wxi.js</a:t>
            </a:r>
            <a:endParaRPr lang="zh-CN" altLang="en-US" sz="32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99592" y="1052736"/>
            <a:ext cx="7772400" cy="5256584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hlinkClick r:id="rId3"/>
              </a:rPr>
              <a:t>http://github.com/iwisunny/fx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利用</a:t>
            </a:r>
            <a:r>
              <a:rPr lang="en-US" altLang="zh-CN" sz="1600" dirty="0" smtClean="0"/>
              <a:t>prototype chain </a:t>
            </a:r>
            <a:r>
              <a:rPr lang="zh-CN" altLang="en-US" sz="1600" dirty="0" smtClean="0"/>
              <a:t>实现 </a:t>
            </a:r>
            <a:r>
              <a:rPr lang="en-US" altLang="zh-CN" sz="1600" dirty="0" smtClean="0"/>
              <a:t>OOP</a:t>
            </a:r>
            <a:r>
              <a:rPr lang="zh-CN" altLang="en-US" sz="1600" dirty="0" smtClean="0"/>
              <a:t>的继承机制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2. </a:t>
            </a:r>
            <a:r>
              <a:rPr lang="zh-CN" altLang="en-US" sz="1600" dirty="0" smtClean="0"/>
              <a:t>利用</a:t>
            </a:r>
            <a:r>
              <a:rPr lang="en-US" altLang="zh-CN" sz="1600" dirty="0" smtClean="0"/>
              <a:t>namespace </a:t>
            </a:r>
            <a:r>
              <a:rPr lang="zh-CN" altLang="en-US" sz="1600" dirty="0" smtClean="0"/>
              <a:t>进行</a:t>
            </a:r>
            <a:r>
              <a:rPr lang="en-US" altLang="zh-CN" sz="1600" dirty="0" smtClean="0"/>
              <a:t>JS</a:t>
            </a:r>
            <a:r>
              <a:rPr lang="zh-CN" altLang="en-US" sz="1600" dirty="0" smtClean="0"/>
              <a:t>模块化开发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参考 </a:t>
            </a:r>
            <a:r>
              <a:rPr lang="en-US" altLang="zh-CN" sz="1600" dirty="0" err="1" smtClean="0"/>
              <a:t>jquery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的 </a:t>
            </a:r>
            <a:r>
              <a:rPr lang="en-US" altLang="zh-CN" sz="1600" dirty="0" smtClean="0"/>
              <a:t>$.extend </a:t>
            </a:r>
            <a:r>
              <a:rPr lang="zh-CN" altLang="en-US" sz="1600" dirty="0" smtClean="0"/>
              <a:t>方法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  </a:t>
            </a:r>
            <a:r>
              <a:rPr lang="en-US" altLang="zh-CN" sz="1600" dirty="0" err="1" smtClean="0"/>
              <a:t>prototype.js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的 </a:t>
            </a:r>
            <a:r>
              <a:rPr lang="en-US" altLang="zh-CN" sz="1600" dirty="0" smtClean="0"/>
              <a:t>create </a:t>
            </a:r>
            <a:r>
              <a:rPr lang="zh-CN" altLang="en-US" sz="1600" dirty="0" smtClean="0"/>
              <a:t>方法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endParaRPr lang="en-US" altLang="zh-CN" sz="1600" dirty="0" smtClean="0"/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30920"/>
          </a:xfrm>
        </p:spPr>
        <p:txBody>
          <a:bodyPr/>
          <a:lstStyle/>
          <a:p>
            <a:r>
              <a:rPr lang="en-US" altLang="zh-CN" sz="3200" dirty="0" smtClean="0"/>
              <a:t>History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8586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1995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年</a:t>
            </a: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javascript1.0 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  由</a:t>
            </a: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Brendan </a:t>
            </a:r>
            <a:r>
              <a:rPr lang="en-US" altLang="zh-CN" sz="2000" dirty="0" err="1" smtClean="0">
                <a:latin typeface="华文仿宋" pitchFamily="2" charset="-122"/>
                <a:ea typeface="华文仿宋" pitchFamily="2" charset="-122"/>
              </a:rPr>
              <a:t>Eich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发明</a:t>
            </a:r>
            <a:endParaRPr lang="en-US" altLang="zh-CN" sz="20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1995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年微软在</a:t>
            </a: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IE3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中引入</a:t>
            </a: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JS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实现，称为</a:t>
            </a:r>
            <a:r>
              <a:rPr lang="en-US" altLang="zh-CN" sz="2000" dirty="0" err="1" smtClean="0">
                <a:latin typeface="华文仿宋" pitchFamily="2" charset="-122"/>
                <a:ea typeface="华文仿宋" pitchFamily="2" charset="-122"/>
              </a:rPr>
              <a:t>JScript</a:t>
            </a:r>
            <a:endParaRPr lang="en-US" altLang="zh-CN" sz="20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1997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年</a:t>
            </a: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JS1.1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被提交给</a:t>
            </a: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ECMA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进行标准化</a:t>
            </a:r>
            <a:endParaRPr lang="en-US" altLang="zh-CN" sz="2000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  <a:hlinkClick r:id="rId3"/>
              </a:rPr>
              <a:t>http://www.ecma-international.org/memento/TC39.htm</a:t>
            </a:r>
            <a:endParaRPr lang="en-US" altLang="zh-CN" sz="2000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  <a:hlinkClick r:id="rId4"/>
              </a:rPr>
              <a:t>http://www.mit.edu/~gsstark/e262-pdf.pdf</a:t>
            </a:r>
            <a:endParaRPr lang="en-US" altLang="zh-CN" sz="20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国际标准化组织（</a:t>
            </a: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ISO/IEC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）采纳</a:t>
            </a: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ECMA-262</a:t>
            </a:r>
          </a:p>
          <a:p>
            <a:pPr>
              <a:buNone/>
            </a:pP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浏览器厂商依据</a:t>
            </a: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ECMA-262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作为</a:t>
            </a: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JS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的实现标准</a:t>
            </a:r>
            <a:endParaRPr lang="en-US" altLang="zh-CN" sz="20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2008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年</a:t>
            </a: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Google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推出</a:t>
            </a: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V8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高性能</a:t>
            </a: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JS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引擎</a:t>
            </a:r>
            <a:endParaRPr lang="en-US" altLang="zh-CN" sz="20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2009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年 </a:t>
            </a: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Node.js </a:t>
            </a:r>
          </a:p>
          <a:p>
            <a:pPr>
              <a:buNone/>
            </a:pPr>
            <a:endParaRPr lang="en-US" altLang="zh-CN" sz="2400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buNone/>
            </a:pPr>
            <a:endParaRPr lang="zh-CN" altLang="en-US" sz="24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157192"/>
            <a:ext cx="5672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JS1.5 </a:t>
            </a:r>
            <a:r>
              <a:rPr lang="zh-CN" altLang="en-US" dirty="0" smtClean="0"/>
              <a:t>全部兼容</a:t>
            </a:r>
            <a:r>
              <a:rPr lang="en-US" altLang="zh-CN" dirty="0" smtClean="0"/>
              <a:t>ECMA-262 Edition3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ES3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/>
              <a:t>JS2.0 </a:t>
            </a:r>
            <a:r>
              <a:rPr lang="zh-CN" altLang="en-US" dirty="0" smtClean="0"/>
              <a:t>全部兼容</a:t>
            </a:r>
            <a:r>
              <a:rPr lang="en-US" altLang="zh-CN" dirty="0" smtClean="0"/>
              <a:t>ECMA-262 Edition4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ES4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现代浏览器至少实现了</a:t>
            </a:r>
            <a:r>
              <a:rPr lang="en-US" altLang="zh-CN" dirty="0" smtClean="0"/>
              <a:t>ES3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99592" y="1052736"/>
            <a:ext cx="7772400" cy="5256584"/>
          </a:xfrm>
        </p:spPr>
        <p:txBody>
          <a:bodyPr>
            <a:normAutofit/>
          </a:bodyPr>
          <a:lstStyle/>
          <a:p>
            <a:pPr algn="ctr"/>
            <a:endParaRPr lang="en-US" altLang="zh-CN" sz="1600" dirty="0" smtClean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 smtClean="0"/>
          </a:p>
          <a:p>
            <a:pPr algn="ctr">
              <a:buNone/>
            </a:pPr>
            <a:r>
              <a:rPr lang="en-US" altLang="zh-CN" sz="3600" dirty="0" smtClean="0"/>
              <a:t>The END, Thank you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thinking in JS……</a:t>
            </a:r>
            <a:endParaRPr lang="zh-CN" altLang="en-US" dirty="0"/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en-US" altLang="zh-CN" sz="3200" dirty="0" smtClean="0"/>
              <a:t>Object, prototype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785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数据类型：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string, number,  </a:t>
            </a:r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,  null, undefined, object</a:t>
            </a:r>
          </a:p>
          <a:p>
            <a:pPr>
              <a:buNone/>
            </a:pPr>
            <a:r>
              <a:rPr lang="zh-CN" altLang="en-US" sz="2000" dirty="0" smtClean="0"/>
              <a:t> </a:t>
            </a:r>
            <a:r>
              <a:rPr lang="en-US" altLang="zh-CN" sz="2000" dirty="0" smtClean="0"/>
              <a:t>object </a:t>
            </a:r>
            <a:r>
              <a:rPr lang="zh-CN" altLang="en-US" sz="2000" dirty="0" smtClean="0"/>
              <a:t>为复合类型</a:t>
            </a:r>
            <a:r>
              <a:rPr lang="en-US" altLang="zh-CN" sz="2000" dirty="0" smtClean="0"/>
              <a:t>(complex type), copy by reference</a:t>
            </a:r>
          </a:p>
          <a:p>
            <a:pPr>
              <a:buNone/>
            </a:pPr>
            <a:r>
              <a:rPr lang="zh-CN" altLang="en-US" sz="2000" dirty="0" smtClean="0"/>
              <a:t>其余为基本类型</a:t>
            </a:r>
            <a:r>
              <a:rPr lang="en-US" altLang="zh-CN" sz="2000" dirty="0" smtClean="0"/>
              <a:t>(primitive type),  copy by value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函数作为一种数据类型，像变量一样传递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function</a:t>
            </a:r>
            <a:r>
              <a:rPr lang="zh-CN" altLang="en-US" sz="2000" dirty="0" smtClean="0"/>
              <a:t>称为 </a:t>
            </a:r>
            <a:r>
              <a:rPr lang="en-US" altLang="zh-CN" sz="2000" dirty="0" smtClean="0"/>
              <a:t>first class object, </a:t>
            </a:r>
            <a:r>
              <a:rPr lang="zh-CN" altLang="en-US" sz="2000" dirty="0" smtClean="0"/>
              <a:t>是一类可以调用的对象</a:t>
            </a:r>
            <a:r>
              <a:rPr lang="en-US" altLang="zh-CN" sz="2000" dirty="0" smtClean="0"/>
              <a:t>(callable object). </a:t>
            </a:r>
            <a:r>
              <a:rPr lang="zh-CN" altLang="en-US" sz="2000" dirty="0" smtClean="0"/>
              <a:t>支持高阶函数 </a:t>
            </a:r>
            <a:r>
              <a:rPr lang="en-US" altLang="zh-CN" sz="2000" dirty="0" smtClean="0"/>
              <a:t>g(h(f(</a:t>
            </a:r>
            <a:r>
              <a:rPr lang="en-US" altLang="zh-CN" sz="2000" dirty="0" err="1" smtClean="0"/>
              <a:t>x,y,z</a:t>
            </a:r>
            <a:r>
              <a:rPr lang="en-US" altLang="zh-CN" sz="2000" dirty="0" smtClean="0"/>
              <a:t>))), curry</a:t>
            </a:r>
            <a:r>
              <a:rPr lang="zh-CN" altLang="en-US" sz="2000" dirty="0" smtClean="0"/>
              <a:t>化，部分求值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en-US" altLang="zh-CN" sz="2000" dirty="0" smtClean="0"/>
              <a:t>JS</a:t>
            </a:r>
            <a:r>
              <a:rPr lang="zh-CN" altLang="en-US" sz="2000" dirty="0" smtClean="0"/>
              <a:t>原生的构造函数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String,  Number, Boolean,  Object,  Function,  Array,</a:t>
            </a:r>
          </a:p>
          <a:p>
            <a:pPr>
              <a:buNone/>
            </a:pPr>
            <a:r>
              <a:rPr lang="en-US" altLang="zh-CN" sz="2000" dirty="0" smtClean="0"/>
              <a:t>Date,  </a:t>
            </a:r>
            <a:r>
              <a:rPr lang="en-US" altLang="zh-CN" sz="2000" dirty="0" err="1" smtClean="0"/>
              <a:t>RegExp</a:t>
            </a:r>
            <a:r>
              <a:rPr lang="en-US" altLang="zh-CN" sz="2000" dirty="0" smtClean="0"/>
              <a:t>,  Error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med">
    <p:split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en-US" altLang="zh-CN" sz="3200" dirty="0" smtClean="0"/>
              <a:t>Object, prototype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785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创建对象</a:t>
            </a:r>
            <a:endParaRPr lang="en-US" altLang="zh-CN" sz="2000" dirty="0" smtClean="0"/>
          </a:p>
          <a:p>
            <a:pPr marL="582930" indent="-514350">
              <a:buFont typeface="+mj-lt"/>
              <a:buAutoNum type="arabicPeriod"/>
            </a:pPr>
            <a:r>
              <a:rPr lang="zh-CN" altLang="en-US" sz="2000" dirty="0" smtClean="0"/>
              <a:t>使用对象字面量</a:t>
            </a:r>
            <a:r>
              <a:rPr lang="en-US" altLang="zh-CN" sz="2000" dirty="0" smtClean="0"/>
              <a:t>(object literal)</a:t>
            </a:r>
          </a:p>
          <a:p>
            <a:pPr marL="582930" indent="-514350">
              <a:buNone/>
            </a:pPr>
            <a:r>
              <a:rPr lang="en-US" altLang="zh-CN" sz="2000" dirty="0" smtClean="0"/>
              <a:t> 	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obj</a:t>
            </a:r>
            <a:r>
              <a:rPr lang="en-US" altLang="zh-CN" sz="2000" dirty="0" smtClean="0"/>
              <a:t> = {};</a:t>
            </a:r>
          </a:p>
          <a:p>
            <a:pPr marL="582930" indent="-514350">
              <a:buFont typeface="+mj-lt"/>
              <a:buAutoNum type="arabicPeriod" startAt="2"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构造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函数</a:t>
            </a:r>
            <a:endParaRPr lang="en-US" altLang="zh-CN" sz="2000" dirty="0" smtClean="0"/>
          </a:p>
          <a:p>
            <a:pPr marL="582930" indent="-51435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obj</a:t>
            </a:r>
            <a:r>
              <a:rPr lang="en-US" altLang="zh-CN" sz="2000" dirty="0" smtClean="0"/>
              <a:t> = new Object();</a:t>
            </a:r>
          </a:p>
          <a:p>
            <a:pPr marL="582930" indent="-514350">
              <a:buFont typeface="+mj-lt"/>
              <a:buAutoNum type="arabicPeriod" startAt="3"/>
            </a:pPr>
            <a:r>
              <a:rPr lang="zh-CN" altLang="en-US" sz="2000" dirty="0" smtClean="0"/>
              <a:t>使用 </a:t>
            </a:r>
            <a:r>
              <a:rPr lang="en-US" altLang="zh-CN" sz="2000" dirty="0" err="1" smtClean="0"/>
              <a:t>Object.create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 marL="582930" indent="-51435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obj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Object.create</a:t>
            </a:r>
            <a:r>
              <a:rPr lang="en-US" altLang="zh-CN" sz="2000" dirty="0" smtClean="0"/>
              <a:t>(null | proto [,descriptor]);</a:t>
            </a:r>
          </a:p>
          <a:p>
            <a:pPr marL="582930" indent="-51435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javascript1.9/ES5</a:t>
            </a:r>
            <a:r>
              <a:rPr lang="zh-CN" altLang="en-US" sz="2000" dirty="0" smtClean="0"/>
              <a:t>才支持 </a:t>
            </a:r>
            <a:r>
              <a:rPr lang="en-US" altLang="zh-CN" sz="2000" dirty="0" err="1" smtClean="0"/>
              <a:t>Object.create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582930" indent="-514350">
              <a:buFont typeface="+mj-lt"/>
              <a:buAutoNum type="arabicPeriod" startAt="4"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推荐使用对象字面量</a:t>
            </a:r>
            <a:endParaRPr lang="en-US" altLang="zh-CN" sz="2000" dirty="0" smtClean="0"/>
          </a:p>
          <a:p>
            <a:pPr marL="582930" indent="-514350">
              <a:buNone/>
            </a:pPr>
            <a:r>
              <a:rPr lang="en-US" altLang="zh-CN" sz="2000" dirty="0" smtClean="0"/>
              <a:t>	new Array()	[]</a:t>
            </a:r>
          </a:p>
          <a:p>
            <a:pPr marL="582930" indent="-514350">
              <a:buNone/>
            </a:pPr>
            <a:r>
              <a:rPr lang="en-US" altLang="zh-CN" sz="2000" dirty="0" smtClean="0"/>
              <a:t>	new Object()	{}</a:t>
            </a:r>
          </a:p>
          <a:p>
            <a:pPr marL="582930" indent="-514350">
              <a:buNone/>
            </a:pPr>
            <a:r>
              <a:rPr lang="en-US" altLang="zh-CN" sz="2000" dirty="0" smtClean="0"/>
              <a:t>	new Function()	function(){}</a:t>
            </a:r>
          </a:p>
          <a:p>
            <a:pPr marL="582930" indent="-514350">
              <a:buNone/>
            </a:pPr>
            <a:r>
              <a:rPr lang="en-US" altLang="zh-CN" sz="2000" dirty="0" smtClean="0"/>
              <a:t>	new </a:t>
            </a:r>
            <a:r>
              <a:rPr lang="en-US" altLang="zh-CN" sz="2000" dirty="0" err="1" smtClean="0"/>
              <a:t>RegExp</a:t>
            </a:r>
            <a:r>
              <a:rPr lang="en-US" altLang="zh-CN" sz="2000" dirty="0" smtClean="0"/>
              <a:t>()	/()/	</a:t>
            </a:r>
            <a:endParaRPr lang="zh-CN" altLang="en-US" sz="2000" dirty="0"/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en-US" altLang="zh-CN" sz="3200" dirty="0" smtClean="0"/>
              <a:t>Object, prototype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7850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JS </a:t>
            </a:r>
            <a:r>
              <a:rPr lang="zh-CN" altLang="en-US" sz="2000" dirty="0" smtClean="0"/>
              <a:t>的原型机制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原型 </a:t>
            </a:r>
            <a:r>
              <a:rPr lang="en-US" altLang="zh-CN" sz="2000" dirty="0" smtClean="0"/>
              <a:t>(prototype)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区别于其它传统</a:t>
            </a:r>
            <a:r>
              <a:rPr lang="en-US" altLang="zh-CN" sz="2000" dirty="0" smtClean="0"/>
              <a:t>OOP</a:t>
            </a:r>
            <a:r>
              <a:rPr lang="zh-CN" altLang="en-US" sz="2000" dirty="0" smtClean="0"/>
              <a:t>语言（</a:t>
            </a:r>
            <a:r>
              <a:rPr lang="en-US" altLang="zh-CN" sz="2000" dirty="0" smtClean="0"/>
              <a:t>c++, java</a:t>
            </a:r>
            <a:r>
              <a:rPr lang="zh-CN" altLang="en-US" sz="2000" dirty="0" smtClean="0"/>
              <a:t>）的特征，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JS</a:t>
            </a:r>
            <a:r>
              <a:rPr lang="zh-CN" altLang="en-US" sz="2000" dirty="0" smtClean="0"/>
              <a:t>的原型链继承是</a:t>
            </a:r>
            <a:r>
              <a:rPr lang="en-US" altLang="zh-CN" sz="2000" dirty="0" smtClean="0"/>
              <a:t>Brendan </a:t>
            </a:r>
            <a:r>
              <a:rPr lang="en-US" altLang="zh-CN" sz="2000" dirty="0" err="1" smtClean="0"/>
              <a:t>Eich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Self </a:t>
            </a:r>
            <a:r>
              <a:rPr lang="zh-CN" altLang="en-US" sz="2000" dirty="0" smtClean="0"/>
              <a:t>语言借鉴而来。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什么是原型？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JS</a:t>
            </a:r>
            <a:r>
              <a:rPr lang="zh-CN" altLang="en-US" sz="2000" dirty="0" smtClean="0"/>
              <a:t>中几乎所有的数据类型都可以看做对象，</a:t>
            </a:r>
            <a:r>
              <a:rPr lang="en-US" altLang="zh-CN" sz="2000" dirty="0" smtClean="0"/>
              <a:t>primitive type </a:t>
            </a:r>
            <a:r>
              <a:rPr lang="zh-CN" altLang="en-US" sz="2000" dirty="0" smtClean="0"/>
              <a:t>在调用某个方法时会自动调用对应对象包装器</a:t>
            </a:r>
            <a:r>
              <a:rPr lang="en-US" altLang="zh-CN" sz="2000" dirty="0" smtClean="0"/>
              <a:t>(wrapper)</a:t>
            </a:r>
            <a:r>
              <a:rPr lang="zh-CN" altLang="en-US" sz="2000" dirty="0" smtClean="0"/>
              <a:t>的方法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greet = ‘hello, </a:t>
            </a:r>
            <a:r>
              <a:rPr lang="en-US" altLang="zh-CN" sz="2000" dirty="0" err="1" smtClean="0"/>
              <a:t>js</a:t>
            </a:r>
            <a:r>
              <a:rPr lang="en-US" altLang="zh-CN" sz="2000" dirty="0" smtClean="0"/>
              <a:t>’;  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greet.substr</a:t>
            </a:r>
            <a:r>
              <a:rPr lang="en-US" altLang="zh-CN" sz="2000" dirty="0" smtClean="0"/>
              <a:t>(6) === ‘</a:t>
            </a:r>
            <a:r>
              <a:rPr lang="en-US" altLang="zh-CN" sz="2000" dirty="0" err="1" smtClean="0"/>
              <a:t>js</a:t>
            </a:r>
            <a:r>
              <a:rPr lang="en-US" altLang="zh-CN" sz="2000" dirty="0" smtClean="0"/>
              <a:t>’;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typeof</a:t>
            </a:r>
            <a:r>
              <a:rPr lang="en-US" altLang="zh-CN" sz="2000" dirty="0" smtClean="0"/>
              <a:t>  greet === ‘string’ </a:t>
            </a:r>
          </a:p>
          <a:p>
            <a:pPr>
              <a:buNone/>
            </a:pPr>
            <a:r>
              <a:rPr lang="en-US" altLang="zh-CN" sz="2000" dirty="0" smtClean="0"/>
              <a:t>	greet</a:t>
            </a:r>
            <a:r>
              <a:rPr lang="zh-CN" altLang="en-US" sz="2000" dirty="0" smtClean="0"/>
              <a:t>变量是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基本类型，不是对象，所以自身没有</a:t>
            </a:r>
            <a:r>
              <a:rPr lang="en-US" altLang="zh-CN" sz="2000" dirty="0" err="1" smtClean="0"/>
              <a:t>substr</a:t>
            </a:r>
            <a:r>
              <a:rPr lang="zh-CN" altLang="en-US" sz="2000" dirty="0" smtClean="0"/>
              <a:t>方法，但是调用的时候会自动使用</a:t>
            </a:r>
            <a:r>
              <a:rPr lang="en-US" altLang="zh-CN" sz="2000" dirty="0" err="1" smtClean="0"/>
              <a:t>String.prototype</a:t>
            </a:r>
            <a:r>
              <a:rPr lang="zh-CN" altLang="en-US" sz="2000" dirty="0" smtClean="0"/>
              <a:t>对象的</a:t>
            </a:r>
            <a:r>
              <a:rPr lang="en-US" altLang="zh-CN" sz="2000" dirty="0" err="1" smtClean="0"/>
              <a:t>substr</a:t>
            </a:r>
            <a:endParaRPr lang="zh-CN" altLang="en-US" sz="2000" dirty="0"/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en-US" altLang="zh-CN" sz="3200" dirty="0" smtClean="0"/>
              <a:t>Object, prototype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785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为什么</a:t>
            </a:r>
            <a:r>
              <a:rPr lang="en-US" altLang="zh-CN" sz="2000" dirty="0" smtClean="0"/>
              <a:t>greet</a:t>
            </a:r>
            <a:r>
              <a:rPr lang="zh-CN" altLang="en-US" sz="2000" dirty="0" smtClean="0"/>
              <a:t>能使用</a:t>
            </a:r>
            <a:r>
              <a:rPr lang="en-US" altLang="zh-CN" sz="2000" dirty="0" err="1" smtClean="0"/>
              <a:t>String.prototype.substr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	JS</a:t>
            </a:r>
            <a:r>
              <a:rPr lang="zh-CN" altLang="en-US" sz="2000" dirty="0" smtClean="0"/>
              <a:t>引擎在解析 </a:t>
            </a:r>
            <a:r>
              <a:rPr lang="en-US" altLang="zh-CN" sz="2000" dirty="0" err="1" smtClean="0"/>
              <a:t>greet.substr</a:t>
            </a:r>
            <a:r>
              <a:rPr lang="en-US" altLang="zh-CN" sz="2000" dirty="0" smtClean="0"/>
              <a:t>(6)</a:t>
            </a:r>
            <a:r>
              <a:rPr lang="zh-CN" altLang="en-US" sz="2000" dirty="0" smtClean="0"/>
              <a:t>这个语句时做了如下的事：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pic>
        <p:nvPicPr>
          <p:cNvPr id="4" name="图片 3" descr="proto_dem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7" y="1772816"/>
            <a:ext cx="6624736" cy="39838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616" y="6093296"/>
            <a:ext cx="3734036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greet.__proto</a:t>
            </a:r>
            <a:r>
              <a:rPr lang="en-US" altLang="zh-CN" dirty="0" smtClean="0"/>
              <a:t>__ === </a:t>
            </a:r>
            <a:r>
              <a:rPr lang="en-US" altLang="zh-CN" dirty="0" err="1" smtClean="0"/>
              <a:t>String.prototype</a:t>
            </a:r>
            <a:endParaRPr lang="zh-CN" altLang="en-US" dirty="0"/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en-US" altLang="zh-CN" sz="3200" dirty="0" smtClean="0"/>
              <a:t>Object, prototype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78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对象的 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属性作为内部的</a:t>
            </a:r>
            <a:r>
              <a:rPr lang="en-US" altLang="zh-CN" sz="2000" dirty="0" smtClean="0"/>
              <a:t>[[prototype]]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getter/setter</a:t>
            </a:r>
          </a:p>
          <a:p>
            <a:pPr>
              <a:buNone/>
            </a:pP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只被部分浏览器实现，在</a:t>
            </a:r>
            <a:r>
              <a:rPr lang="en-US" altLang="zh-CN" sz="2000" dirty="0" smtClean="0"/>
              <a:t>chrome</a:t>
            </a:r>
            <a:r>
              <a:rPr lang="zh-CN" altLang="en-US" sz="2000" dirty="0" smtClean="0"/>
              <a:t>下可以直接展开对象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的</a:t>
            </a:r>
            <a:r>
              <a:rPr lang="en-US" altLang="zh-CN" sz="2000" dirty="0" smtClean="0"/>
              <a:t>__proto__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示例：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function Programmer(){}</a:t>
            </a:r>
          </a:p>
          <a:p>
            <a:pPr>
              <a:buNone/>
            </a:pP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wxi</a:t>
            </a:r>
            <a:r>
              <a:rPr lang="en-US" altLang="zh-CN" sz="2000" dirty="0" smtClean="0"/>
              <a:t> = new Programmer();</a:t>
            </a:r>
          </a:p>
          <a:p>
            <a:pPr>
              <a:buNone/>
            </a:pPr>
            <a:r>
              <a:rPr lang="en-US" altLang="zh-CN" sz="2000" dirty="0" err="1" smtClean="0"/>
              <a:t>wxi.__proto</a:t>
            </a:r>
            <a:r>
              <a:rPr lang="en-US" altLang="zh-CN" sz="2000" dirty="0" smtClean="0"/>
              <a:t>__ === </a:t>
            </a:r>
            <a:r>
              <a:rPr lang="en-US" altLang="zh-CN" sz="2000" dirty="0" err="1" smtClean="0"/>
              <a:t>Programmer.prototype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采用对象字面量方式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obj</a:t>
            </a:r>
            <a:r>
              <a:rPr lang="en-US" altLang="zh-CN" sz="2000" dirty="0" smtClean="0"/>
              <a:t> = {};</a:t>
            </a:r>
          </a:p>
          <a:p>
            <a:pPr>
              <a:buNone/>
            </a:pPr>
            <a:r>
              <a:rPr lang="en-US" altLang="zh-CN" sz="2000" dirty="0" err="1" smtClean="0"/>
              <a:t>obj.__proto</a:t>
            </a:r>
            <a:r>
              <a:rPr lang="en-US" altLang="zh-CN" sz="2000" dirty="0" smtClean="0"/>
              <a:t>__ === </a:t>
            </a:r>
            <a:r>
              <a:rPr lang="en-US" altLang="zh-CN" sz="2000" dirty="0" err="1" smtClean="0"/>
              <a:t>Object.prototype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559482"/>
          </a:xfrm>
        </p:spPr>
        <p:txBody>
          <a:bodyPr/>
          <a:lstStyle/>
          <a:p>
            <a:r>
              <a:rPr lang="en-US" altLang="zh-CN" sz="3200" dirty="0" smtClean="0"/>
              <a:t>Object, prototype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78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 smtClean="0"/>
              <a:t>prototype</a:t>
            </a:r>
            <a:r>
              <a:rPr lang="zh-CN" altLang="en-US" sz="2000" dirty="0" smtClean="0"/>
              <a:t>为对象之间共享属性提供了思路，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没有传统面向对象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语言的继承机制，但是可以用原型模拟传统的继承，实际上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基于原型的继承更加灵活。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function Person(name, age){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this.name</a:t>
            </a:r>
            <a:r>
              <a:rPr lang="en-US" altLang="zh-CN" sz="2000" dirty="0" smtClean="0"/>
              <a:t> = name;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this.age</a:t>
            </a:r>
            <a:r>
              <a:rPr lang="en-US" altLang="zh-CN" sz="2000" dirty="0" smtClean="0"/>
              <a:t> = age;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r>
              <a:rPr lang="en-US" altLang="zh-CN" sz="2000" dirty="0" err="1" smtClean="0"/>
              <a:t>Person.prototype.say</a:t>
            </a:r>
            <a:r>
              <a:rPr lang="en-US" altLang="zh-CN" sz="2000" dirty="0" smtClean="0"/>
              <a:t> = function(){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console.log</a:t>
            </a:r>
            <a:r>
              <a:rPr lang="en-US" altLang="zh-CN" sz="2000" dirty="0" smtClean="0"/>
              <a:t>(‘My name is ’+ </a:t>
            </a:r>
            <a:r>
              <a:rPr lang="en-US" altLang="zh-CN" sz="2000" dirty="0" err="1" smtClean="0"/>
              <a:t>this.name</a:t>
            </a:r>
            <a:r>
              <a:rPr lang="en-US" altLang="zh-CN" sz="2000" dirty="0" smtClean="0"/>
              <a:t>+’, and age ’+ </a:t>
            </a:r>
            <a:r>
              <a:rPr lang="en-US" altLang="zh-CN" sz="2000" dirty="0" err="1" smtClean="0"/>
              <a:t>this.age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};</a:t>
            </a:r>
          </a:p>
          <a:p>
            <a:pPr>
              <a:buNone/>
            </a:pP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sunny = new Person(‘sunny’, 23);</a:t>
            </a:r>
          </a:p>
          <a:p>
            <a:pPr>
              <a:buNone/>
            </a:pPr>
            <a:r>
              <a:rPr lang="en-US" altLang="zh-CN" sz="2000" dirty="0" err="1" smtClean="0"/>
              <a:t>sunny.say</a:t>
            </a:r>
            <a:r>
              <a:rPr lang="en-US" altLang="zh-CN" sz="2000" dirty="0" smtClean="0"/>
              <a:t>();</a:t>
            </a:r>
          </a:p>
          <a:p>
            <a:pPr>
              <a:buNone/>
            </a:pPr>
            <a:r>
              <a:rPr lang="en-US" altLang="zh-CN" sz="2000" dirty="0" err="1" smtClean="0"/>
              <a:t>sunny.__proto</a:t>
            </a:r>
            <a:r>
              <a:rPr lang="en-US" altLang="zh-CN" sz="2000" dirty="0" smtClean="0"/>
              <a:t>__ === </a:t>
            </a:r>
            <a:r>
              <a:rPr lang="en-US" altLang="zh-CN" sz="2000" dirty="0" err="1" smtClean="0"/>
              <a:t>Person.prototype</a:t>
            </a:r>
            <a:r>
              <a:rPr lang="en-US" altLang="zh-CN" sz="2000" dirty="0" smtClean="0"/>
              <a:t>;</a:t>
            </a:r>
          </a:p>
          <a:p>
            <a:pPr>
              <a:buNone/>
            </a:pPr>
            <a:r>
              <a:rPr lang="en-US" altLang="zh-CN" sz="2000" dirty="0" err="1" smtClean="0"/>
              <a:t>Person.prototype.__proto</a:t>
            </a:r>
            <a:r>
              <a:rPr lang="en-US" altLang="zh-CN" sz="2000" dirty="0" smtClean="0"/>
              <a:t>__ === </a:t>
            </a:r>
            <a:r>
              <a:rPr lang="en-US" altLang="zh-CN" sz="2000" dirty="0" err="1" smtClean="0"/>
              <a:t>Object.prototype</a:t>
            </a:r>
            <a:r>
              <a:rPr lang="en-US" altLang="zh-CN" sz="2000" dirty="0" smtClean="0"/>
              <a:t>;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ransition spd="med">
    <p:split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1070</Words>
  <Application>Microsoft Office PowerPoint</Application>
  <PresentationFormat>全屏显示(4:3)</PresentationFormat>
  <Paragraphs>347</Paragraphs>
  <Slides>30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穿越</vt:lpstr>
      <vt:lpstr>演讲人： 汪曦 </vt:lpstr>
      <vt:lpstr>Overview</vt:lpstr>
      <vt:lpstr>History </vt:lpstr>
      <vt:lpstr>Object, prototype</vt:lpstr>
      <vt:lpstr>Object, prototype</vt:lpstr>
      <vt:lpstr>Object, prototype</vt:lpstr>
      <vt:lpstr>Object, prototype</vt:lpstr>
      <vt:lpstr>Object, prototype</vt:lpstr>
      <vt:lpstr>Object, prototype</vt:lpstr>
      <vt:lpstr>Object, prototype</vt:lpstr>
      <vt:lpstr>Object, prototype</vt:lpstr>
      <vt:lpstr>Object, prototype</vt:lpstr>
      <vt:lpstr>Object, prototype</vt:lpstr>
      <vt:lpstr>Object, prototype</vt:lpstr>
      <vt:lpstr>作用域Scope, 闭包Closure</vt:lpstr>
      <vt:lpstr>作用域Scope, 闭包Closure</vt:lpstr>
      <vt:lpstr>作用域Scope, 闭包Closure</vt:lpstr>
      <vt:lpstr>作用域Scope, 闭包Closure</vt:lpstr>
      <vt:lpstr>作用域Scope, 闭包Closure</vt:lpstr>
      <vt:lpstr>作用域Scope, 闭包Closure</vt:lpstr>
      <vt:lpstr>作用域Scope, 闭包Closure</vt:lpstr>
      <vt:lpstr>作用域Scope, 闭包Closure</vt:lpstr>
      <vt:lpstr>作用域Scope, 闭包Closure</vt:lpstr>
      <vt:lpstr>JS与WEB, Load and Execute</vt:lpstr>
      <vt:lpstr>JS与WEB, Load and Execute</vt:lpstr>
      <vt:lpstr>JS与WEB, Load and Execute</vt:lpstr>
      <vt:lpstr>Design patterns</vt:lpstr>
      <vt:lpstr>Design patterns</vt:lpstr>
      <vt:lpstr>wxi.js</vt:lpstr>
      <vt:lpstr>thinking in JS……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演讲人： 汪曦</dc:title>
  <dc:creator>wangxi</dc:creator>
  <cp:lastModifiedBy>wangxi</cp:lastModifiedBy>
  <cp:revision>172</cp:revision>
  <dcterms:created xsi:type="dcterms:W3CDTF">2014-10-23T12:59:20Z</dcterms:created>
  <dcterms:modified xsi:type="dcterms:W3CDTF">2014-10-25T02:00:52Z</dcterms:modified>
</cp:coreProperties>
</file>