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71" Type="http://schemas.openxmlformats.org/officeDocument/2006/relationships/tableStyles" Target="tableStyles.xml" /><Relationship Id="rId70" Type="http://schemas.openxmlformats.org/officeDocument/2006/relationships/theme" Target="theme/theme1.xml" /><Relationship Id="rId1" Type="http://schemas.openxmlformats.org/officeDocument/2006/relationships/slideMaster" Target="slideMasters/slideMaster1.xml" /><Relationship Id="rId69" Type="http://schemas.openxmlformats.org/officeDocument/2006/relationships/viewProps" Target="viewProps.xml" /><Relationship Id="rId6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tamerh@my.yorku.ca" TargetMode="External" /><Relationship Id="rId3" Type="http://schemas.openxmlformats.org/officeDocument/2006/relationships/hyperlink" Target="mailto:ptgray@my.yorku.ca" TargetMode="External" /><Relationship Id="rId4" Type="http://schemas.openxmlformats.org/officeDocument/2006/relationships/hyperlink" Target="mailto:yu271637@my.yorku.ca" TargetMode="External" /><Relationship Id="rId5" Type="http://schemas.openxmlformats.org/officeDocument/2006/relationships/hyperlink" Target="mailto:zhf85@my.yorku.ca"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ggle.com/spittman1248/cdc-data-nutrition-physical-activity-obesity"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Clustering</a:t>
            </a:r>
            <a:r>
              <a:rPr/>
              <a:t> </a:t>
            </a:r>
            <a:r>
              <a:rPr/>
              <a:t>CDC</a:t>
            </a:r>
            <a:r>
              <a:rPr/>
              <a:t> </a:t>
            </a:r>
            <a:r>
              <a:rPr/>
              <a:t>Data</a:t>
            </a:r>
            <a:r>
              <a:rPr/>
              <a:t> </a:t>
            </a:r>
            <a:r>
              <a:rPr/>
              <a:t>-</a:t>
            </a:r>
            <a:r>
              <a:rPr/>
              <a:t> </a:t>
            </a:r>
            <a:r>
              <a:rPr/>
              <a:t>Nutrition,</a:t>
            </a:r>
            <a:r>
              <a:rPr/>
              <a:t> </a:t>
            </a:r>
            <a:r>
              <a:rPr/>
              <a:t>Physical</a:t>
            </a:r>
            <a:r>
              <a:rPr/>
              <a:t> </a:t>
            </a:r>
            <a:r>
              <a:rPr/>
              <a:t>Activity,</a:t>
            </a:r>
            <a:r>
              <a:rPr/>
              <a:t> </a:t>
            </a:r>
            <a:r>
              <a:rPr/>
              <a:t>&amp;</a:t>
            </a:r>
            <a:r>
              <a:rPr/>
              <a:t> </a:t>
            </a:r>
            <a:r>
              <a:rPr/>
              <a:t>Obesity</a:t>
            </a:r>
            <a:r>
              <a:rPr/>
              <a:t> </a:t>
            </a:r>
            <a:r>
              <a:rPr/>
              <a:t>using</a:t>
            </a:r>
            <a:r>
              <a:rPr/>
              <a:t> </a:t>
            </a:r>
            <a:r>
              <a:rPr/>
              <a:t>Unsupervised</a:t>
            </a:r>
            <a:r>
              <a:rPr/>
              <a:t> </a:t>
            </a:r>
            <a:r>
              <a:rPr/>
              <a:t>and</a:t>
            </a:r>
            <a:r>
              <a:rPr/>
              <a:t> </a:t>
            </a:r>
            <a:r>
              <a:rPr/>
              <a:t>Supervised</a:t>
            </a:r>
            <a:r>
              <a:rPr/>
              <a:t> </a:t>
            </a:r>
            <a:r>
              <a:rPr/>
              <a:t>Learning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2019-11-15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(YearStart )</a:t>
            </a:r>
          </a:p>
          <a:p>
            <a:pPr lvl="0" marL="1270000" indent="0">
              <a:buNone/>
            </a:pPr>
            <a:r>
              <a:rPr sz="1800">
                <a:latin typeface="Courier"/>
              </a:rPr>
              <a:t>## Warning: Continuous x aesthetic -- did you forget aes(group=...)?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(YearStart)</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YearStart)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5.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(YearStart)</a:t>
            </a:r>
          </a:p>
          <a:p>
            <a:pPr lvl="0" marL="1270000" indent="0">
              <a:buNone/>
            </a:pPr>
            <a:r>
              <a:rPr sz="1800">
                <a:latin typeface="Courier"/>
              </a:rPr>
              <a:t>## Warning: Continuous x aesthetic -- did you forget aes(group=...)?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6.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(LocationAbbr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7.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(LocationAbbr)</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LocationAbbr)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8.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CSML1000</a:t>
            </a:r>
            <a:r>
              <a:rPr/>
              <a:t> </a:t>
            </a:r>
            <a:r>
              <a:rPr/>
              <a:t>Project</a:t>
            </a:r>
            <a:r>
              <a:rPr/>
              <a:t> </a:t>
            </a:r>
            <a:r>
              <a:rPr/>
              <a:t>#2,</a:t>
            </a:r>
            <a:r>
              <a:rPr/>
              <a:t> </a:t>
            </a:r>
            <a:r>
              <a:rPr/>
              <a:t>by</a:t>
            </a:r>
            <a:r>
              <a:rPr/>
              <a:t> </a:t>
            </a:r>
            <a:r>
              <a:rPr/>
              <a:t>Group</a:t>
            </a:r>
            <a:r>
              <a:rPr/>
              <a:t> </a:t>
            </a:r>
            <a:r>
              <a:rPr/>
              <a:t>8</a:t>
            </a:r>
          </a:p>
        </p:txBody>
      </p:sp>
      <p:sp>
        <p:nvSpPr>
          <p:cNvPr id="3" name="Content Placeholder 2"/>
          <p:cNvSpPr>
            <a:spLocks noGrp="1"/>
          </p:cNvSpPr>
          <p:nvPr>
            <p:ph idx="1"/>
          </p:nvPr>
        </p:nvSpPr>
        <p:spPr/>
        <p:txBody>
          <a:bodyPr/>
          <a:lstStyle/>
          <a:p>
            <a:pPr lvl="0" marL="0" indent="0">
              <a:buNone/>
            </a:pPr>
            <a:r>
              <a:rPr/>
              <a:t>Tamer Hanna </a:t>
            </a:r>
            <a:r>
              <a:rPr>
                <a:hlinkClick r:id="rId2"/>
              </a:rPr>
              <a:t>tamerh@my.yorku.ca</a:t>
            </a:r>
            <a:r>
              <a:rPr/>
              <a:t> Pete Gray </a:t>
            </a:r>
            <a:r>
              <a:rPr>
                <a:hlinkClick r:id="rId3"/>
              </a:rPr>
              <a:t>ptgray@my.yorku.ca</a:t>
            </a:r>
            <a:r>
              <a:rPr/>
              <a:t> Xiaohai Lu </a:t>
            </a:r>
            <a:r>
              <a:rPr>
                <a:hlinkClick r:id="rId4"/>
              </a:rPr>
              <a:t>yu271637@my.yorku.ca</a:t>
            </a:r>
            <a:r>
              <a:rPr/>
              <a:t> Haofeng Zhou </a:t>
            </a:r>
            <a:r>
              <a:rPr>
                <a:hlinkClick r:id="rId5"/>
              </a:rPr>
              <a:t>zhf85@my.yorku.ca</a:t>
            </a:r>
          </a:p>
          <a:p>
            <a:pPr lvl="0" marL="0" indent="0">
              <a:spcBef>
                <a:spcPts val="3000"/>
              </a:spcBef>
              <a:buNone/>
            </a:pPr>
            <a:r>
              <a:rPr b="1"/>
              <a:t>Problem Statement</a:t>
            </a:r>
          </a:p>
          <a:p>
            <a:pPr lvl="0" marL="0" indent="0">
              <a:buNone/>
            </a:pPr>
            <a:r>
              <a:rPr/>
              <a:t>Obesity is a big problem in North American society, and contributes to increased rates of diabetes, heart disease, stroke, depression, suicide, disability, death, and many other serious problems that I’ll look up later.</a:t>
            </a:r>
          </a:p>
          <a:p>
            <a:pPr lvl="0" marL="0" indent="0">
              <a:buNone/>
            </a:pPr>
            <a:r>
              <a:rPr/>
              <a:t>Using this dataset, we can identify groups at highest risk based on age, gender, race, education, income, etc. Using supervised and unsupervised learning, we can look for unexpected combinations of features that lead to an increased rate of obesity. Using decision trees, we can divine the most critical factors correlated with high rates of obesity. We can do this in general, or within those clusters.</a:t>
            </a:r>
          </a:p>
          <a:p>
            <a:pPr lvl="0" marL="0" indent="0">
              <a:buNone/>
            </a:pPr>
            <a:r>
              <a:rPr/>
              <a:t>This dataset includes data on adult’s diet, physical activity, and weight status from Behavioral Risk Factor Surveillance System. This data is used for DNPAO’s Data, Trends, and Maps database, which provides national and state specific data on obesity, nutrition, physical activity, and breastfeeding. The dataset provider is particularly curious on whether socioeconomic status has an impact on obesity. In her analysis, she compares the obesity rate in each state, and then perform a linear regression on the obesity rate for each educational status and the income bracket. (spittman1248 2015)</a:t>
            </a:r>
          </a:p>
          <a:p>
            <a:pPr lvl="0" marL="0" indent="0">
              <a:spcBef>
                <a:spcPts val="3000"/>
              </a:spcBef>
              <a:buNone/>
            </a:pPr>
            <a:r>
              <a:rPr b="1"/>
              <a:t>Business Objectives</a:t>
            </a:r>
          </a:p>
          <a:p>
            <a:pPr lvl="0" marL="0" indent="0">
              <a:buNone/>
            </a:pPr>
            <a:r>
              <a:rPr/>
              <a:t>For any given sample, we can determine the impact of changing different factors on a given group’s predicted obesity rate.</a:t>
            </a:r>
          </a:p>
          <a:p>
            <a:pPr lvl="0" marL="0" indent="0">
              <a:spcBef>
                <a:spcPts val="3000"/>
              </a:spcBef>
              <a:buNone/>
            </a:pPr>
            <a:r>
              <a:rPr b="1"/>
              <a:t>Approach</a:t>
            </a:r>
          </a:p>
          <a:p>
            <a:pPr lvl="0" marL="0" indent="0">
              <a:spcBef>
                <a:spcPts val="3000"/>
              </a:spcBef>
              <a:buNone/>
            </a:pPr>
            <a:r>
              <a:rPr b="1"/>
              <a:t>Supervised Learning - build a regression/random forse model</a:t>
            </a:r>
          </a:p>
          <a:p>
            <a:pPr lvl="1">
              <a:buAutoNum type="arabicPeriod"/>
            </a:pPr>
            <a:r>
              <a:rPr b="1"/>
              <a:t>Import the source file</a:t>
            </a:r>
            <a:r>
              <a:rPr/>
              <a:t> - Nutrition__Physical_Activity__and_Obesity_-_Behavioral_Risk_Factor_Surveillance_System.csv:</a:t>
            </a:r>
          </a:p>
          <a:p>
            <a:pPr lvl="0" marL="1270000" indent="0">
              <a:buNone/>
            </a:pPr>
            <a:r>
              <a:rPr sz="1800">
                <a:latin typeface="Courier"/>
              </a:rPr>
              <a:t> The source file has 53,392 rows and 33 columns</a:t>
            </a:r>
          </a:p>
          <a:p>
            <a:pPr lvl="0" marL="0" indent="0">
              <a:spcBef>
                <a:spcPts val="3000"/>
              </a:spcBef>
              <a:buNone/>
            </a:pPr>
            <a:r>
              <a:rPr b="1"/>
              <a:t>Describe Data</a:t>
            </a:r>
          </a:p>
          <a:p>
            <a:pPr lvl="0" marL="1270000" indent="0">
              <a:buNone/>
            </a:pPr>
            <a:r>
              <a:rPr sz="1800">
                <a:latin typeface="Courier"/>
              </a:rPr>
              <a:t>*  *The data describe 9 different questions and each one has a corresponding precentage which is Data_Value column*
  + 1. Percent of adults aged 18 years and older who have an overweight classification
  + 2. Percent of adults aged 18 years and older who have obesity
  + 3. Percent of adults who achieve at least 150 minutes a week of moderate-intensity aerobic physical activity or 75 minutes a week of vigorous-intensity aerobic activity
  + 4. Percent of adults who achieve at least 150 minutes a week of moderate-intensity aerobic physical activity or 75 minutes a week of vigorous-intensity aerobic physical
  + 5. Percent of adults who achieve at least 300 minutes a week of moderate-intensity aerobic physical activity or 150 minutes a week of vigorous-intensity aerobic activity
  + 6. Percent of adults who engage in muscle-strengthening activities on 2 or more days a week
  + 7. Percent of adults who engage in no leisure-time physical activity
  + 8. Percent of adults who report consuming fruit less than one time daily
  + 9. Percent of adults who report consuming vegetables less than one time daily
* *For each of there questions, there are 6 different categories*
  1. Age (years)
  2. Education
  3. Gender
  4. Income
  5. Race/Ethnicity
  6. Total
* *For each of there categories, which has different values*
  1. *Age (years)* 
    * 18 - 24
    * 25 - 34
    * 35 - 44
    * 45 - 54
    * 55 - 64
    * 65 or older
  2. *Education*       
    * Less than high school
    * High school graduate
    * Some college or technical school
    * College graduate
  3. *Gender* 
    * Male
    * Female
  4. *Income* 
    * Less than $15,000
    * $15,000 - $24,999
    * $25,000 - $34,999
    * $35,000 - $49,999
    * $50,000 - $74,999
    * $75,000 or greater
    * Data not reported
  5. *Race/Ethnicity* 
    * 2 or more races
    * American Indian/Alaska Native
    * Asian
    * Hawaiian/Pacific Islander
    * Hispanic
    * Non-Hispanic Black
    * Non-Hispanic White
    * Other
  6. *Total* 
    * Total</a:t>
            </a:r>
          </a:p>
          <a:p>
            <a:pPr lvl="1">
              <a:buAutoNum type="arabicPeriod"/>
            </a:pPr>
            <a:r>
              <a:rPr b="1"/>
              <a:t>Clean dataset</a:t>
            </a:r>
          </a:p>
          <a:p>
            <a:pPr lvl="2"/>
            <a:r>
              <a:rPr b="1"/>
              <a:t>Column Correlation:</a:t>
            </a:r>
          </a:p>
          <a:p>
            <a:pPr lvl="3"/>
            <a:r>
              <a:rPr/>
              <a:t>LocationAbbr and LocationDesc: </a:t>
            </a:r>
          </a:p>
          <a:p>
            <a:pPr lvl="3"/>
            <a:r>
              <a:rPr/>
              <a:t>Column Datasource </a:t>
            </a:r>
          </a:p>
          <a:p>
            <a:pPr lvl="3"/>
            <a:r>
              <a:rPr/>
              <a:t>Class and Topic columns are correlated: </a:t>
            </a:r>
          </a:p>
          <a:p>
            <a:pPr lvl="3"/>
            <a:r>
              <a:rPr/>
              <a:t>Data_Value is the mean of Low_Confidence_Limit and High_Confidence_Limit </a:t>
            </a:r>
          </a:p>
          <a:p>
            <a:pPr lvl="2"/>
            <a:r>
              <a:rPr b="1"/>
              <a:t>Clean the columns: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(LocationAbbr)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9.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 Sample_Size )</a:t>
            </a:r>
          </a:p>
          <a:p>
            <a:pPr lvl="0" marL="1270000" indent="0">
              <a:buNone/>
            </a:pPr>
            <a:r>
              <a:rPr sz="1800">
                <a:latin typeface="Courier"/>
              </a:rPr>
              <a:t>## Warning: Continuous x aesthetic -- did you forget aes(group=...)?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0.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(Sample_Size)</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Sample_Size)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(Sample_Size)</a:t>
            </a:r>
          </a:p>
          <a:p>
            <a:pPr lvl="0" marL="1270000" indent="0">
              <a:buNone/>
            </a:pPr>
            <a:r>
              <a:rPr sz="1800">
                <a:latin typeface="Courier"/>
              </a:rPr>
              <a:t>## Warning: Continuous x aesthetic -- did you forget aes(group=...)?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(Education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013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colName</a:t>
                      </a:r>
                    </a:p>
                  </a:txBody>
                  <a:tcPr/>
                </a:tc>
                <a:tc>
                  <a:txBody>
                    <a:bodyPr/>
                    <a:lstStyle/>
                    <a:p>
                      <a:pPr lvl="0" marL="0" indent="0" algn="l">
                        <a:buNone/>
                      </a:pPr>
                      <a:r>
                        <a:rPr/>
                        <a:t>action</a:t>
                      </a:r>
                    </a:p>
                  </a:txBody>
                  <a:tcPr/>
                </a:tc>
              </a:tr>
              <a:tr h="0">
                <a:tc>
                  <a:txBody>
                    <a:bodyPr/>
                    <a:lstStyle/>
                    <a:p>
                      <a:pPr lvl="0" marL="0" indent="0" algn="l">
                        <a:buNone/>
                      </a:pPr>
                      <a:r>
                        <a:rPr/>
                        <a:t>YearStart</a:t>
                      </a:r>
                    </a:p>
                  </a:txBody>
                </a:tc>
                <a:tc>
                  <a:txBody>
                    <a:bodyPr/>
                    <a:lstStyle/>
                    <a:p>
                      <a:pPr lvl="0" marL="0" indent="0" algn="l">
                        <a:buNone/>
                      </a:pPr>
                      <a:r>
                        <a:rPr/>
                        <a:t>change</a:t>
                      </a:r>
                      <a:r>
                        <a:rPr/>
                        <a:t> </a:t>
                      </a:r>
                      <a:r>
                        <a:rPr/>
                        <a:t>to</a:t>
                      </a:r>
                      <a:r>
                        <a:rPr/>
                        <a:t> </a:t>
                      </a:r>
                      <a:r>
                        <a:rPr/>
                        <a:t>int</a:t>
                      </a:r>
                    </a:p>
                  </a:txBody>
                </a:tc>
              </a:tr>
              <a:tr h="0">
                <a:tc>
                  <a:txBody>
                    <a:bodyPr/>
                    <a:lstStyle/>
                    <a:p>
                      <a:pPr lvl="0" marL="0" indent="0" algn="l">
                        <a:buNone/>
                      </a:pPr>
                      <a:r>
                        <a:rPr/>
                        <a:t>YearEnd</a:t>
                      </a:r>
                    </a:p>
                  </a:txBody>
                </a:tc>
                <a:tc>
                  <a:txBody>
                    <a:bodyPr/>
                    <a:lstStyle/>
                    <a:p>
                      <a:pPr lvl="0" marL="0" indent="0" algn="l">
                        <a:buNone/>
                      </a:pPr>
                      <a:r>
                        <a:rPr/>
                        <a:t>remove,</a:t>
                      </a:r>
                      <a:r>
                        <a:rPr/>
                        <a:t> </a:t>
                      </a:r>
                      <a:r>
                        <a:rPr/>
                        <a:t>corelate</a:t>
                      </a:r>
                      <a:r>
                        <a:rPr/>
                        <a:t> </a:t>
                      </a:r>
                      <a:r>
                        <a:rPr/>
                        <a:t>with</a:t>
                      </a:r>
                      <a:r>
                        <a:rPr/>
                        <a:t> </a:t>
                      </a:r>
                      <a:r>
                        <a:rPr/>
                        <a:t>YearStart</a:t>
                      </a:r>
                    </a:p>
                  </a:txBody>
                </a:tc>
              </a:tr>
              <a:tr h="0">
                <a:tc>
                  <a:txBody>
                    <a:bodyPr/>
                    <a:lstStyle/>
                    <a:p>
                      <a:pPr lvl="0" marL="0" indent="0" algn="l">
                        <a:buNone/>
                      </a:pPr>
                      <a:r>
                        <a:rPr/>
                        <a:t>LocationAbbr</a:t>
                      </a:r>
                    </a:p>
                  </a:txBody>
                </a:tc>
                <a:tc>
                  <a:txBody>
                    <a:bodyPr/>
                    <a:lstStyle/>
                    <a:p>
                      <a:pPr lvl="0" marL="0" indent="0" algn="l">
                        <a:buNone/>
                      </a:pPr>
                      <a:r>
                        <a:rPr/>
                        <a:t>pass</a:t>
                      </a:r>
                    </a:p>
                  </a:txBody>
                </a:tc>
              </a:tr>
              <a:tr h="0">
                <a:tc>
                  <a:txBody>
                    <a:bodyPr/>
                    <a:lstStyle/>
                    <a:p>
                      <a:pPr lvl="0" marL="0" indent="0" algn="l">
                        <a:buNone/>
                      </a:pPr>
                      <a:r>
                        <a:rPr/>
                        <a:t>LocationDesc</a:t>
                      </a:r>
                    </a:p>
                  </a:txBody>
                </a:tc>
                <a:tc>
                  <a:txBody>
                    <a:bodyPr/>
                    <a:lstStyle/>
                    <a:p>
                      <a:pPr lvl="0" marL="0" indent="0" algn="l">
                        <a:buNone/>
                      </a:pPr>
                      <a:r>
                        <a:rPr/>
                        <a:t>remove,</a:t>
                      </a:r>
                      <a:r>
                        <a:rPr/>
                        <a:t> </a:t>
                      </a:r>
                      <a:r>
                        <a:rPr/>
                        <a:t>correlate</a:t>
                      </a:r>
                      <a:r>
                        <a:rPr/>
                        <a:t> </a:t>
                      </a:r>
                      <a:r>
                        <a:rPr/>
                        <a:t>with</a:t>
                      </a:r>
                      <a:r>
                        <a:rPr/>
                        <a:t> </a:t>
                      </a:r>
                      <a:r>
                        <a:rPr/>
                        <a:t>LocationAbbr</a:t>
                      </a:r>
                    </a:p>
                  </a:txBody>
                </a:tc>
              </a:tr>
              <a:tr h="0">
                <a:tc>
                  <a:txBody>
                    <a:bodyPr/>
                    <a:lstStyle/>
                    <a:p>
                      <a:pPr lvl="0" marL="0" indent="0" algn="l">
                        <a:buNone/>
                      </a:pPr>
                      <a:r>
                        <a:rPr/>
                        <a:t>Datasource</a:t>
                      </a:r>
                    </a:p>
                  </a:txBody>
                </a:tc>
                <a:tc>
                  <a:txBody>
                    <a:bodyPr/>
                    <a:lstStyle/>
                    <a:p>
                      <a:pPr lvl="0" marL="0" indent="0" algn="l">
                        <a:buNone/>
                      </a:pPr>
                      <a:r>
                        <a:rPr/>
                        <a:t>remove,</a:t>
                      </a:r>
                      <a:r>
                        <a:rPr/>
                        <a:t> </a:t>
                      </a:r>
                      <a:r>
                        <a:rPr/>
                        <a:t>may</a:t>
                      </a:r>
                      <a:r>
                        <a:rPr/>
                        <a:t> </a:t>
                      </a:r>
                      <a:r>
                        <a:rPr/>
                        <a:t>not</a:t>
                      </a:r>
                      <a:r>
                        <a:rPr/>
                        <a:t> </a:t>
                      </a:r>
                      <a:r>
                        <a:rPr/>
                        <a:t>relate</a:t>
                      </a:r>
                      <a:r>
                        <a:rPr/>
                        <a:t> </a:t>
                      </a:r>
                      <a:r>
                        <a:rPr/>
                        <a:t>to</a:t>
                      </a:r>
                      <a:r>
                        <a:rPr/>
                        <a:t> </a:t>
                      </a:r>
                      <a:r>
                        <a:rPr/>
                        <a:t>the</a:t>
                      </a:r>
                      <a:r>
                        <a:rPr/>
                        <a:t> </a:t>
                      </a:r>
                      <a:r>
                        <a:rPr/>
                        <a:t>problem</a:t>
                      </a:r>
                    </a:p>
                  </a:txBody>
                </a:tc>
              </a:tr>
              <a:tr h="0">
                <a:tc>
                  <a:txBody>
                    <a:bodyPr/>
                    <a:lstStyle/>
                    <a:p>
                      <a:pPr lvl="0" marL="0" indent="0" algn="l">
                        <a:buNone/>
                      </a:pPr>
                      <a:r>
                        <a:rPr/>
                        <a:t>Class</a:t>
                      </a:r>
                    </a:p>
                  </a:txBody>
                </a:tc>
                <a:tc>
                  <a:txBody>
                    <a:bodyPr/>
                    <a:lstStyle/>
                    <a:p>
                      <a:pPr lvl="0" marL="0" indent="0" algn="l">
                        <a:buNone/>
                      </a:pPr>
                      <a:r>
                        <a:rPr/>
                        <a:t>remove,</a:t>
                      </a:r>
                      <a:r>
                        <a:rPr/>
                        <a:t> </a:t>
                      </a:r>
                      <a:r>
                        <a:rPr/>
                        <a:t>correlate</a:t>
                      </a:r>
                      <a:r>
                        <a:rPr/>
                        <a:t> </a:t>
                      </a:r>
                      <a:r>
                        <a:rPr/>
                        <a:t>with</a:t>
                      </a:r>
                      <a:r>
                        <a:rPr/>
                        <a:t> </a:t>
                      </a:r>
                      <a:r>
                        <a:rPr/>
                        <a:t>TopicID</a:t>
                      </a:r>
                    </a:p>
                  </a:txBody>
                </a:tc>
              </a:tr>
              <a:tr h="0">
                <a:tc>
                  <a:txBody>
                    <a:bodyPr/>
                    <a:lstStyle/>
                    <a:p>
                      <a:pPr lvl="0" marL="0" indent="0" algn="l">
                        <a:buNone/>
                      </a:pPr>
                      <a:r>
                        <a:rPr/>
                        <a:t>Topic</a:t>
                      </a:r>
                    </a:p>
                  </a:txBody>
                </a:tc>
                <a:tc>
                  <a:txBody>
                    <a:bodyPr/>
                    <a:lstStyle/>
                    <a:p>
                      <a:pPr lvl="0" marL="0" indent="0" algn="l">
                        <a:buNone/>
                      </a:pPr>
                      <a:r>
                        <a:rPr/>
                        <a:t>remove,</a:t>
                      </a:r>
                      <a:r>
                        <a:rPr/>
                        <a:t> </a:t>
                      </a:r>
                      <a:r>
                        <a:rPr/>
                        <a:t>because</a:t>
                      </a:r>
                      <a:r>
                        <a:rPr/>
                        <a:t> </a:t>
                      </a:r>
                      <a:r>
                        <a:rPr/>
                        <a:t>corelate</a:t>
                      </a:r>
                      <a:r>
                        <a:rPr/>
                        <a:t> </a:t>
                      </a:r>
                      <a:r>
                        <a:rPr/>
                        <a:t>to</a:t>
                      </a:r>
                      <a:r>
                        <a:rPr/>
                        <a:t> </a:t>
                      </a:r>
                      <a:r>
                        <a:rPr/>
                        <a:t>Class</a:t>
                      </a:r>
                    </a:p>
                  </a:txBody>
                </a:tc>
              </a:tr>
              <a:tr h="0">
                <a:tc>
                  <a:txBody>
                    <a:bodyPr/>
                    <a:lstStyle/>
                    <a:p>
                      <a:pPr lvl="0" marL="0" indent="0" algn="l">
                        <a:buNone/>
                      </a:pPr>
                      <a:r>
                        <a:rPr/>
                        <a:t>Question</a:t>
                      </a:r>
                    </a:p>
                  </a:txBody>
                </a:tc>
                <a:tc>
                  <a:txBody>
                    <a:bodyPr/>
                    <a:lstStyle/>
                    <a:p>
                      <a:pPr lvl="0" marL="0" indent="0" algn="l">
                        <a:buNone/>
                      </a:pPr>
                      <a:r>
                        <a:rPr/>
                        <a:t>remove,</a:t>
                      </a:r>
                      <a:r>
                        <a:rPr/>
                        <a:t> </a:t>
                      </a:r>
                      <a:r>
                        <a:rPr/>
                        <a:t>correlate</a:t>
                      </a:r>
                      <a:r>
                        <a:rPr/>
                        <a:t> </a:t>
                      </a:r>
                      <a:r>
                        <a:rPr/>
                        <a:t>with</a:t>
                      </a:r>
                      <a:r>
                        <a:rPr/>
                        <a:t> </a:t>
                      </a:r>
                      <a:r>
                        <a:rPr/>
                        <a:t>QuestionID</a:t>
                      </a:r>
                    </a:p>
                  </a:txBody>
                </a:tc>
              </a:tr>
              <a:tr h="0">
                <a:tc>
                  <a:txBody>
                    <a:bodyPr/>
                    <a:lstStyle/>
                    <a:p>
                      <a:pPr lvl="0" marL="0" indent="0" algn="l">
                        <a:buNone/>
                      </a:pPr>
                      <a:r>
                        <a:rPr/>
                        <a:t>Data_Value_Unit</a:t>
                      </a:r>
                    </a:p>
                  </a:txBody>
                </a:tc>
                <a:tc>
                  <a:txBody>
                    <a:bodyPr/>
                    <a:lstStyle/>
                    <a:p>
                      <a:pPr lvl="0" marL="0" indent="0" algn="l">
                        <a:buNone/>
                      </a:pPr>
                      <a:r>
                        <a:rPr/>
                        <a:t>remove,</a:t>
                      </a:r>
                      <a:r>
                        <a:rPr/>
                        <a:t> </a:t>
                      </a:r>
                      <a:r>
                        <a:rPr/>
                        <a:t>contain</a:t>
                      </a:r>
                      <a:r>
                        <a:rPr/>
                        <a:t> </a:t>
                      </a:r>
                      <a:r>
                        <a:rPr/>
                        <a:t>only</a:t>
                      </a:r>
                      <a:r>
                        <a:rPr/>
                        <a:t> </a:t>
                      </a:r>
                      <a:r>
                        <a:rPr/>
                        <a:t>NA</a:t>
                      </a:r>
                    </a:p>
                  </a:txBody>
                </a:tc>
              </a:tr>
              <a:tr h="0">
                <a:tc>
                  <a:txBody>
                    <a:bodyPr/>
                    <a:lstStyle/>
                    <a:p>
                      <a:pPr lvl="0" marL="0" indent="0" algn="l">
                        <a:buNone/>
                      </a:pPr>
                      <a:r>
                        <a:rPr/>
                        <a:t>Data_Value_Type</a:t>
                      </a:r>
                    </a:p>
                  </a:txBody>
                </a:tc>
                <a:tc>
                  <a:txBody>
                    <a:bodyPr/>
                    <a:lstStyle/>
                    <a:p>
                      <a:pPr lvl="0" marL="0" indent="0" algn="l">
                        <a:buNone/>
                      </a:pPr>
                      <a:r>
                        <a:rPr/>
                        <a:t>remove,</a:t>
                      </a:r>
                      <a:r>
                        <a:rPr/>
                        <a:t> </a:t>
                      </a:r>
                      <a:r>
                        <a:rPr/>
                        <a:t>contains</a:t>
                      </a:r>
                      <a:r>
                        <a:rPr/>
                        <a:t> </a:t>
                      </a:r>
                      <a:r>
                        <a:rPr/>
                        <a:t>only</a:t>
                      </a:r>
                      <a:r>
                        <a:rPr/>
                        <a:t> </a:t>
                      </a:r>
                      <a:r>
                        <a:rPr/>
                        <a:t>value</a:t>
                      </a:r>
                      <a:r>
                        <a:rPr/>
                        <a:t> </a:t>
                      </a:r>
                      <a:r>
                        <a:rPr/>
                        <a:t>‘</a:t>
                      </a:r>
                      <a:r>
                        <a:rPr/>
                        <a:t>Value</a:t>
                      </a:r>
                      <a:r>
                        <a:rPr/>
                        <a:t>’</a:t>
                      </a:r>
                    </a:p>
                  </a:txBody>
                </a:tc>
              </a:tr>
              <a:tr h="0">
                <a:tc>
                  <a:txBody>
                    <a:bodyPr/>
                    <a:lstStyle/>
                    <a:p>
                      <a:pPr lvl="0" marL="0" indent="0" algn="l">
                        <a:buNone/>
                      </a:pPr>
                      <a:r>
                        <a:rPr/>
                        <a:t>Data_Value</a:t>
                      </a:r>
                    </a:p>
                  </a:txBody>
                </a:tc>
                <a:tc>
                  <a:txBody>
                    <a:bodyPr/>
                    <a:lstStyle/>
                    <a:p>
                      <a:pPr lvl="0" marL="0" indent="0" algn="l">
                        <a:buNone/>
                      </a:pPr>
                      <a:r>
                        <a:rPr/>
                        <a:t>remove</a:t>
                      </a:r>
                      <a:r>
                        <a:rPr/>
                        <a:t> </a:t>
                      </a:r>
                      <a:r>
                        <a:rPr/>
                        <a:t>‘</a:t>
                      </a:r>
                      <a:r>
                        <a:rPr/>
                        <a:t>NA</a:t>
                      </a:r>
                      <a:r>
                        <a:rPr/>
                        <a:t>’</a:t>
                      </a:r>
                      <a:r>
                        <a:rPr/>
                        <a:t> </a:t>
                      </a:r>
                      <a:r>
                        <a:rPr/>
                        <a:t>observations</a:t>
                      </a:r>
                    </a:p>
                  </a:txBody>
                </a:tc>
              </a:tr>
              <a:tr h="0">
                <a:tc>
                  <a:txBody>
                    <a:bodyPr/>
                    <a:lstStyle/>
                    <a:p>
                      <a:pPr lvl="0" marL="0" indent="0" algn="l">
                        <a:buNone/>
                      </a:pPr>
                      <a:r>
                        <a:rPr/>
                        <a:t>Data_Value_Alt</a:t>
                      </a:r>
                    </a:p>
                  </a:txBody>
                </a:tc>
                <a:tc>
                  <a:txBody>
                    <a:bodyPr/>
                    <a:lstStyle/>
                    <a:p>
                      <a:pPr lvl="0" marL="0" indent="0" algn="l">
                        <a:buNone/>
                      </a:pPr>
                      <a:r>
                        <a:rPr/>
                        <a:t>remove,</a:t>
                      </a:r>
                      <a:r>
                        <a:rPr/>
                        <a:t> </a:t>
                      </a:r>
                      <a:r>
                        <a:rPr/>
                        <a:t>corelate</a:t>
                      </a:r>
                      <a:r>
                        <a:rPr/>
                        <a:t> </a:t>
                      </a:r>
                      <a:r>
                        <a:rPr/>
                        <a:t>to</a:t>
                      </a:r>
                      <a:r>
                        <a:rPr/>
                        <a:t> </a:t>
                      </a:r>
                      <a:r>
                        <a:rPr/>
                        <a:t>Data_Value</a:t>
                      </a:r>
                    </a:p>
                  </a:txBody>
                </a:tc>
              </a:tr>
              <a:tr h="0">
                <a:tc>
                  <a:txBody>
                    <a:bodyPr/>
                    <a:lstStyle/>
                    <a:p>
                      <a:pPr lvl="0" marL="0" indent="0" algn="l">
                        <a:buNone/>
                      </a:pPr>
                      <a:r>
                        <a:rPr/>
                        <a:t>Data_Value_Footnote_Symbol</a:t>
                      </a:r>
                    </a:p>
                  </a:txBody>
                </a:tc>
                <a:tc>
                  <a:txBody>
                    <a:bodyPr/>
                    <a:lstStyle/>
                    <a:p>
                      <a:pPr lvl="0" marL="0" indent="0" algn="l">
                        <a:buNone/>
                      </a:pPr>
                      <a:r>
                        <a:rPr/>
                        <a:t>remove,</a:t>
                      </a:r>
                      <a:r>
                        <a:rPr/>
                        <a:t> </a:t>
                      </a:r>
                      <a:r>
                        <a:rPr/>
                        <a:t>correlate</a:t>
                      </a:r>
                      <a:r>
                        <a:rPr/>
                        <a:t> </a:t>
                      </a:r>
                      <a:r>
                        <a:rPr/>
                        <a:t>to</a:t>
                      </a:r>
                      <a:r>
                        <a:rPr/>
                        <a:t> </a:t>
                      </a:r>
                      <a:r>
                        <a:rPr/>
                        <a:t>Data_Value_Footnote</a:t>
                      </a:r>
                    </a:p>
                  </a:txBody>
                </a:tc>
              </a:tr>
              <a:tr h="0">
                <a:tc>
                  <a:txBody>
                    <a:bodyPr/>
                    <a:lstStyle/>
                    <a:p>
                      <a:pPr lvl="0" marL="0" indent="0" algn="l">
                        <a:buNone/>
                      </a:pPr>
                      <a:r>
                        <a:rPr/>
                        <a:t>Data_Value_Footnote</a:t>
                      </a:r>
                    </a:p>
                  </a:txBody>
                </a:tc>
                <a:tc>
                  <a:txBody>
                    <a:bodyPr/>
                    <a:lstStyle/>
                    <a:p>
                      <a:pPr lvl="0" marL="0" indent="0" algn="l">
                        <a:buNone/>
                      </a:pPr>
                      <a:r>
                        <a:rPr/>
                        <a:t>remove,</a:t>
                      </a:r>
                      <a:r>
                        <a:rPr/>
                        <a:t> </a:t>
                      </a:r>
                      <a:r>
                        <a:rPr/>
                        <a:t>contain</a:t>
                      </a:r>
                      <a:r>
                        <a:rPr/>
                        <a:t> </a:t>
                      </a:r>
                      <a:r>
                        <a:rPr/>
                        <a:t>only</a:t>
                      </a:r>
                      <a:r>
                        <a:rPr/>
                        <a:t> </a:t>
                      </a:r>
                      <a:r>
                        <a:rPr/>
                        <a:t>NA</a:t>
                      </a:r>
                      <a:r>
                        <a:rPr/>
                        <a:t> </a:t>
                      </a:r>
                      <a:r>
                        <a:rPr/>
                        <a:t>after</a:t>
                      </a:r>
                      <a:r>
                        <a:rPr/>
                        <a:t> </a:t>
                      </a:r>
                      <a:r>
                        <a:rPr/>
                        <a:t>removing</a:t>
                      </a:r>
                      <a:r>
                        <a:rPr/>
                        <a:t> </a:t>
                      </a:r>
                      <a:r>
                        <a:rPr/>
                        <a:t>Data_Value</a:t>
                      </a:r>
                      <a:r>
                        <a:rPr/>
                        <a:t> </a:t>
                      </a:r>
                      <a:r>
                        <a:rPr/>
                        <a:t>NA</a:t>
                      </a:r>
                      <a:r>
                        <a:rPr/>
                        <a:t> </a:t>
                      </a:r>
                      <a:r>
                        <a:rPr/>
                        <a:t>obs</a:t>
                      </a:r>
                    </a:p>
                  </a:txBody>
                </a:tc>
              </a:tr>
              <a:tr h="0">
                <a:tc>
                  <a:txBody>
                    <a:bodyPr/>
                    <a:lstStyle/>
                    <a:p>
                      <a:pPr lvl="0" marL="0" indent="0" algn="l">
                        <a:buNone/>
                      </a:pPr>
                      <a:r>
                        <a:rPr/>
                        <a:t>Low_Confidence_Limit</a:t>
                      </a:r>
                    </a:p>
                  </a:txBody>
                </a:tc>
                <a:tc>
                  <a:txBody>
                    <a:bodyPr/>
                    <a:lstStyle/>
                    <a:p>
                      <a:pPr lvl="0" marL="0" indent="0" algn="l">
                        <a:buNone/>
                      </a:pPr>
                      <a:r>
                        <a:rPr/>
                        <a:t>remove,</a:t>
                      </a:r>
                      <a:r>
                        <a:rPr/>
                        <a:t> </a:t>
                      </a:r>
                      <a:r>
                        <a:rPr/>
                        <a:t>Data_Value</a:t>
                      </a:r>
                      <a:r>
                        <a:rPr/>
                        <a:t> </a:t>
                      </a:r>
                      <a:r>
                        <a:rPr/>
                        <a:t>=</a:t>
                      </a:r>
                      <a:r>
                        <a:rPr/>
                        <a:t> </a:t>
                      </a:r>
                      <a:r>
                        <a:rPr/>
                        <a:t>mean(Low_confidence_Limit,</a:t>
                      </a:r>
                      <a:r>
                        <a:rPr/>
                        <a:t> </a:t>
                      </a:r>
                      <a:r>
                        <a:rPr/>
                        <a:t>High_Confidence_Limit)</a:t>
                      </a:r>
                    </a:p>
                  </a:txBody>
                </a:tc>
              </a:tr>
              <a:tr h="0">
                <a:tc>
                  <a:txBody>
                    <a:bodyPr/>
                    <a:lstStyle/>
                    <a:p>
                      <a:pPr lvl="0" marL="0" indent="0" algn="l">
                        <a:buNone/>
                      </a:pPr>
                      <a:r>
                        <a:rPr/>
                        <a:t>High_Confidence_Limit</a:t>
                      </a:r>
                    </a:p>
                  </a:txBody>
                </a:tc>
                <a:tc>
                  <a:txBody>
                    <a:bodyPr/>
                    <a:lstStyle/>
                    <a:p>
                      <a:pPr lvl="0" marL="0" indent="0" algn="l">
                        <a:buNone/>
                      </a:pPr>
                      <a:r>
                        <a:rPr/>
                        <a:t>remove,</a:t>
                      </a:r>
                      <a:r>
                        <a:rPr/>
                        <a:t> </a:t>
                      </a:r>
                      <a:r>
                        <a:rPr/>
                        <a:t>Data_Value</a:t>
                      </a:r>
                      <a:r>
                        <a:rPr/>
                        <a:t> </a:t>
                      </a:r>
                      <a:r>
                        <a:rPr/>
                        <a:t>=</a:t>
                      </a:r>
                      <a:r>
                        <a:rPr/>
                        <a:t> </a:t>
                      </a:r>
                      <a:r>
                        <a:rPr/>
                        <a:t>mean(Low_confidence_Limit,</a:t>
                      </a:r>
                      <a:r>
                        <a:rPr/>
                        <a:t> </a:t>
                      </a:r>
                      <a:r>
                        <a:rPr/>
                        <a:t>High_Confidence_Limit)</a:t>
                      </a:r>
                    </a:p>
                  </a:txBody>
                </a:tc>
              </a:tr>
              <a:tr h="0">
                <a:tc>
                  <a:txBody>
                    <a:bodyPr/>
                    <a:lstStyle/>
                    <a:p>
                      <a:pPr lvl="0" marL="0" indent="0" algn="l">
                        <a:buNone/>
                      </a:pPr>
                      <a:r>
                        <a:rPr/>
                        <a:t>Sample_Size</a:t>
                      </a:r>
                    </a:p>
                  </a:txBody>
                </a:tc>
                <a:tc>
                  <a:txBody>
                    <a:bodyPr/>
                    <a:lstStyle/>
                    <a:p>
                      <a:pPr lvl="0" marL="0" indent="0" algn="l">
                        <a:buNone/>
                      </a:pPr>
                      <a:r>
                        <a:rPr/>
                        <a:t>pass</a:t>
                      </a:r>
                    </a:p>
                  </a:txBody>
                </a:tc>
              </a:tr>
              <a:tr h="0">
                <a:tc>
                  <a:txBody>
                    <a:bodyPr/>
                    <a:lstStyle/>
                    <a:p>
                      <a:pPr lvl="0" marL="0" indent="0" algn="l">
                        <a:buNone/>
                      </a:pPr>
                      <a:r>
                        <a:rPr/>
                        <a:t>Total</a:t>
                      </a:r>
                    </a:p>
                  </a:txBody>
                </a:tc>
                <a:tc>
                  <a:txBody>
                    <a:bodyPr/>
                    <a:lstStyle/>
                    <a:p>
                      <a:pPr lvl="0" marL="0" indent="0" algn="l">
                        <a:buNone/>
                      </a:pPr>
                      <a:r>
                        <a:rPr/>
                        <a:t>update</a:t>
                      </a:r>
                      <a:r>
                        <a:rPr/>
                        <a:t> </a:t>
                      </a:r>
                      <a:r>
                        <a:rPr/>
                        <a:t>NA</a:t>
                      </a:r>
                      <a:r>
                        <a:rPr/>
                        <a:t> </a:t>
                      </a:r>
                      <a:r>
                        <a:rPr/>
                        <a:t>-&gt;</a:t>
                      </a:r>
                      <a:r>
                        <a:rPr/>
                        <a:t> </a:t>
                      </a:r>
                      <a:r>
                        <a:rPr/>
                        <a:t>‘</a:t>
                      </a:r>
                      <a:r>
                        <a:rPr/>
                        <a:t>Unknown</a:t>
                      </a:r>
                      <a:r>
                        <a:rPr/>
                        <a:t>’</a:t>
                      </a:r>
                    </a:p>
                  </a:txBody>
                </a:tc>
              </a:tr>
              <a:tr h="0">
                <a:tc>
                  <a:txBody>
                    <a:bodyPr/>
                    <a:lstStyle/>
                    <a:p>
                      <a:pPr lvl="0" marL="0" indent="0" algn="l">
                        <a:buNone/>
                      </a:pPr>
                      <a:r>
                        <a:rPr/>
                        <a:t>Age(years)</a:t>
                      </a:r>
                    </a:p>
                  </a:txBody>
                </a:tc>
                <a:tc>
                  <a:txBody>
                    <a:bodyPr/>
                    <a:lstStyle/>
                    <a:p>
                      <a:pPr lvl="0" marL="0" indent="0" algn="l">
                        <a:buNone/>
                      </a:pPr>
                      <a:r>
                        <a:rPr/>
                        <a:t>update</a:t>
                      </a:r>
                      <a:r>
                        <a:rPr/>
                        <a:t> </a:t>
                      </a:r>
                      <a:r>
                        <a:rPr/>
                        <a:t>colname</a:t>
                      </a:r>
                      <a:r>
                        <a:rPr/>
                        <a:t> </a:t>
                      </a:r>
                      <a:r>
                        <a:rPr/>
                        <a:t>-&gt;</a:t>
                      </a:r>
                      <a:r>
                        <a:rPr/>
                        <a:t> </a:t>
                      </a:r>
                      <a:r>
                        <a:rPr/>
                        <a:t>Age,</a:t>
                      </a:r>
                      <a:r>
                        <a:rPr/>
                        <a:t> </a:t>
                      </a:r>
                      <a:r>
                        <a:rPr/>
                        <a:t>update</a:t>
                      </a:r>
                      <a:r>
                        <a:rPr/>
                        <a:t> </a:t>
                      </a:r>
                      <a:r>
                        <a:rPr/>
                        <a:t>NA-&gt;</a:t>
                      </a:r>
                      <a:r>
                        <a:rPr/>
                        <a:t> </a:t>
                      </a:r>
                      <a:r>
                        <a:rPr/>
                        <a:t>‘</a:t>
                      </a:r>
                      <a:r>
                        <a:rPr/>
                        <a:t>Unknown</a:t>
                      </a:r>
                      <a:r>
                        <a:rPr/>
                        <a:t>’</a:t>
                      </a:r>
                    </a:p>
                  </a:txBody>
                </a:tc>
              </a:tr>
              <a:tr h="0">
                <a:tc>
                  <a:txBody>
                    <a:bodyPr/>
                    <a:lstStyle/>
                    <a:p>
                      <a:pPr lvl="0" marL="0" indent="0" algn="l">
                        <a:buNone/>
                      </a:pPr>
                      <a:r>
                        <a:rPr/>
                        <a:t>Education</a:t>
                      </a:r>
                    </a:p>
                  </a:txBody>
                </a:tc>
                <a:tc>
                  <a:txBody>
                    <a:bodyPr/>
                    <a:lstStyle/>
                    <a:p>
                      <a:pPr lvl="0" marL="0" indent="0" algn="l">
                        <a:buNone/>
                      </a:pPr>
                      <a:r>
                        <a:rPr/>
                        <a:t>update</a:t>
                      </a:r>
                      <a:r>
                        <a:rPr/>
                        <a:t> </a:t>
                      </a:r>
                      <a:r>
                        <a:rPr/>
                        <a:t>NA</a:t>
                      </a:r>
                      <a:r>
                        <a:rPr/>
                        <a:t> </a:t>
                      </a:r>
                      <a:r>
                        <a:rPr/>
                        <a:t>-&gt;</a:t>
                      </a:r>
                      <a:r>
                        <a:rPr/>
                        <a:t> </a:t>
                      </a:r>
                      <a:r>
                        <a:rPr/>
                        <a:t>’Unknown</a:t>
                      </a:r>
                    </a:p>
                  </a:txBody>
                </a:tc>
              </a:tr>
              <a:tr h="0">
                <a:tc>
                  <a:txBody>
                    <a:bodyPr/>
                    <a:lstStyle/>
                    <a:p>
                      <a:pPr lvl="0" marL="0" indent="0" algn="l">
                        <a:buNone/>
                      </a:pPr>
                      <a:r>
                        <a:rPr/>
                        <a:t>Gender</a:t>
                      </a:r>
                    </a:p>
                  </a:txBody>
                </a:tc>
                <a:tc>
                  <a:txBody>
                    <a:bodyPr/>
                    <a:lstStyle/>
                    <a:p>
                      <a:pPr lvl="0" marL="0" indent="0" algn="l">
                        <a:buNone/>
                      </a:pPr>
                      <a:r>
                        <a:rPr/>
                        <a:t>update</a:t>
                      </a:r>
                      <a:r>
                        <a:rPr/>
                        <a:t> </a:t>
                      </a:r>
                      <a:r>
                        <a:rPr/>
                        <a:t>NA</a:t>
                      </a:r>
                      <a:r>
                        <a:rPr/>
                        <a:t> </a:t>
                      </a:r>
                      <a:r>
                        <a:rPr/>
                        <a:t>-&gt;</a:t>
                      </a:r>
                      <a:r>
                        <a:rPr/>
                        <a:t> </a:t>
                      </a:r>
                      <a:r>
                        <a:rPr/>
                        <a:t>’Unknown</a:t>
                      </a:r>
                    </a:p>
                  </a:txBody>
                </a:tc>
              </a:tr>
              <a:tr h="0">
                <a:tc>
                  <a:txBody>
                    <a:bodyPr/>
                    <a:lstStyle/>
                    <a:p>
                      <a:pPr lvl="0" marL="0" indent="0" algn="l">
                        <a:buNone/>
                      </a:pPr>
                      <a:r>
                        <a:rPr/>
                        <a:t>Income</a:t>
                      </a:r>
                    </a:p>
                  </a:txBody>
                </a:tc>
                <a:tc>
                  <a:txBody>
                    <a:bodyPr/>
                    <a:lstStyle/>
                    <a:p>
                      <a:pPr lvl="0" marL="0" indent="0" algn="l">
                        <a:buNone/>
                      </a:pPr>
                      <a:r>
                        <a:rPr/>
                        <a:t>update</a:t>
                      </a:r>
                      <a:r>
                        <a:rPr/>
                        <a:t> </a:t>
                      </a:r>
                      <a:r>
                        <a:rPr/>
                        <a:t>NA</a:t>
                      </a:r>
                      <a:r>
                        <a:rPr/>
                        <a:t> </a:t>
                      </a:r>
                      <a:r>
                        <a:rPr/>
                        <a:t>-&gt;</a:t>
                      </a:r>
                      <a:r>
                        <a:rPr/>
                        <a:t> </a:t>
                      </a:r>
                      <a:r>
                        <a:rPr/>
                        <a:t>‘</a:t>
                      </a:r>
                      <a:r>
                        <a:rPr/>
                        <a:t>Unknown</a:t>
                      </a:r>
                      <a:r>
                        <a:rPr/>
                        <a:t>’</a:t>
                      </a:r>
                    </a:p>
                  </a:txBody>
                </a:tc>
              </a:tr>
              <a:tr h="0">
                <a:tc>
                  <a:txBody>
                    <a:bodyPr/>
                    <a:lstStyle/>
                    <a:p>
                      <a:pPr lvl="0" marL="0" indent="0" algn="l">
                        <a:buNone/>
                      </a:pPr>
                      <a:r>
                        <a:rPr/>
                        <a:t>Race/Ethnicity</a:t>
                      </a:r>
                    </a:p>
                  </a:txBody>
                </a:tc>
                <a:tc>
                  <a:txBody>
                    <a:bodyPr/>
                    <a:lstStyle/>
                    <a:p>
                      <a:pPr lvl="0" marL="0" indent="0" algn="l">
                        <a:buNone/>
                      </a:pPr>
                      <a:r>
                        <a:rPr/>
                        <a:t>update</a:t>
                      </a:r>
                      <a:r>
                        <a:rPr/>
                        <a:t> </a:t>
                      </a:r>
                      <a:r>
                        <a:rPr/>
                        <a:t>colname</a:t>
                      </a:r>
                      <a:r>
                        <a:rPr/>
                        <a:t> </a:t>
                      </a:r>
                      <a:r>
                        <a:rPr/>
                        <a:t>-&gt;</a:t>
                      </a:r>
                      <a:r>
                        <a:rPr/>
                        <a:t> </a:t>
                      </a:r>
                      <a:r>
                        <a:rPr/>
                        <a:t>‘</a:t>
                      </a:r>
                      <a:r>
                        <a:rPr/>
                        <a:t>Race</a:t>
                      </a:r>
                      <a:r>
                        <a:rPr/>
                        <a:t>’</a:t>
                      </a:r>
                      <a:r>
                        <a:rPr/>
                        <a:t> </a:t>
                      </a:r>
                      <a:r>
                        <a:rPr/>
                        <a:t>and</a:t>
                      </a:r>
                      <a:r>
                        <a:rPr/>
                        <a:t> </a:t>
                      </a:r>
                      <a:r>
                        <a:rPr/>
                        <a:t>update</a:t>
                      </a:r>
                      <a:r>
                        <a:rPr/>
                        <a:t> </a:t>
                      </a:r>
                      <a:r>
                        <a:rPr/>
                        <a:t>NA</a:t>
                      </a:r>
                      <a:r>
                        <a:rPr/>
                        <a:t> </a:t>
                      </a:r>
                      <a:r>
                        <a:rPr/>
                        <a:t>-&gt;</a:t>
                      </a:r>
                      <a:r>
                        <a:rPr/>
                        <a:t> </a:t>
                      </a:r>
                      <a:r>
                        <a:rPr/>
                        <a:t>‘</a:t>
                      </a:r>
                      <a:r>
                        <a:rPr/>
                        <a:t>Unknown</a:t>
                      </a:r>
                      <a:r>
                        <a:rPr/>
                        <a:t>’</a:t>
                      </a:r>
                    </a:p>
                  </a:txBody>
                </a:tc>
              </a:tr>
              <a:tr h="0">
                <a:tc>
                  <a:txBody>
                    <a:bodyPr/>
                    <a:lstStyle/>
                    <a:p>
                      <a:pPr lvl="0" marL="0" indent="0" algn="l">
                        <a:buNone/>
                      </a:pPr>
                      <a:r>
                        <a:rPr/>
                        <a:t>GeoLocation</a:t>
                      </a:r>
                    </a:p>
                  </a:txBody>
                </a:tc>
                <a:tc>
                  <a:txBody>
                    <a:bodyPr/>
                    <a:lstStyle/>
                    <a:p>
                      <a:pPr lvl="0" marL="0" indent="0" algn="l">
                        <a:buNone/>
                      </a:pPr>
                      <a:r>
                        <a:rPr/>
                        <a:t>remove,</a:t>
                      </a:r>
                      <a:r>
                        <a:rPr/>
                        <a:t> </a:t>
                      </a:r>
                      <a:r>
                        <a:rPr/>
                        <a:t>correlate</a:t>
                      </a:r>
                      <a:r>
                        <a:rPr/>
                        <a:t> </a:t>
                      </a:r>
                      <a:r>
                        <a:rPr/>
                        <a:t>to</a:t>
                      </a:r>
                      <a:r>
                        <a:rPr/>
                        <a:t> </a:t>
                      </a:r>
                      <a:r>
                        <a:rPr/>
                        <a:t>LocationAbbr</a:t>
                      </a:r>
                    </a:p>
                  </a:txBody>
                </a:tc>
              </a:tr>
              <a:tr h="0">
                <a:tc>
                  <a:txBody>
                    <a:bodyPr/>
                    <a:lstStyle/>
                    <a:p>
                      <a:pPr lvl="0" marL="0" indent="0" algn="l">
                        <a:buNone/>
                      </a:pPr>
                      <a:r>
                        <a:rPr/>
                        <a:t>ClassID</a:t>
                      </a:r>
                    </a:p>
                  </a:txBody>
                </a:tc>
                <a:tc>
                  <a:txBody>
                    <a:bodyPr/>
                    <a:lstStyle/>
                    <a:p>
                      <a:pPr lvl="0" marL="0" indent="0" algn="l">
                        <a:buNone/>
                      </a:pPr>
                      <a:r>
                        <a:rPr/>
                        <a:t>remove,</a:t>
                      </a:r>
                      <a:r>
                        <a:rPr/>
                        <a:t> </a:t>
                      </a:r>
                      <a:r>
                        <a:rPr/>
                        <a:t>correlate</a:t>
                      </a:r>
                      <a:r>
                        <a:rPr/>
                        <a:t> </a:t>
                      </a:r>
                      <a:r>
                        <a:rPr/>
                        <a:t>with</a:t>
                      </a:r>
                      <a:r>
                        <a:rPr/>
                        <a:t> </a:t>
                      </a:r>
                      <a:r>
                        <a:rPr/>
                        <a:t>col:</a:t>
                      </a:r>
                      <a:r>
                        <a:rPr/>
                        <a:t> </a:t>
                      </a:r>
                      <a:r>
                        <a:rPr/>
                        <a:t>TopicID</a:t>
                      </a:r>
                    </a:p>
                  </a:txBody>
                </a:tc>
              </a:tr>
              <a:tr h="0">
                <a:tc>
                  <a:txBody>
                    <a:bodyPr/>
                    <a:lstStyle/>
                    <a:p>
                      <a:pPr lvl="0" marL="0" indent="0" algn="l">
                        <a:buNone/>
                      </a:pPr>
                      <a:r>
                        <a:rPr/>
                        <a:t>TopicID</a:t>
                      </a:r>
                    </a:p>
                  </a:txBody>
                </a:tc>
                <a:tc>
                  <a:txBody>
                    <a:bodyPr/>
                    <a:lstStyle/>
                    <a:p>
                      <a:pPr lvl="0" marL="0" indent="0" algn="l">
                        <a:buNone/>
                      </a:pPr>
                      <a:r>
                        <a:rPr/>
                        <a:t>pass</a:t>
                      </a:r>
                    </a:p>
                  </a:txBody>
                </a:tc>
              </a:tr>
              <a:tr h="0">
                <a:tc>
                  <a:txBody>
                    <a:bodyPr/>
                    <a:lstStyle/>
                    <a:p>
                      <a:pPr lvl="0" marL="0" indent="0" algn="l">
                        <a:buNone/>
                      </a:pPr>
                      <a:r>
                        <a:rPr/>
                        <a:t>QuestionID</a:t>
                      </a:r>
                    </a:p>
                  </a:txBody>
                </a:tc>
                <a:tc>
                  <a:txBody>
                    <a:bodyPr/>
                    <a:lstStyle/>
                    <a:p>
                      <a:pPr lvl="0" marL="0" indent="0" algn="l">
                        <a:buNone/>
                      </a:pPr>
                      <a:r>
                        <a:rPr/>
                        <a:t>pass</a:t>
                      </a:r>
                    </a:p>
                  </a:txBody>
                </a:tc>
              </a:tr>
              <a:tr h="0">
                <a:tc>
                  <a:txBody>
                    <a:bodyPr/>
                    <a:lstStyle/>
                    <a:p>
                      <a:pPr lvl="0" marL="0" indent="0" algn="l">
                        <a:buNone/>
                      </a:pPr>
                      <a:r>
                        <a:rPr/>
                        <a:t>DataValueTypeID</a:t>
                      </a:r>
                    </a:p>
                  </a:txBody>
                </a:tc>
                <a:tc>
                  <a:txBody>
                    <a:bodyPr/>
                    <a:lstStyle/>
                    <a:p>
                      <a:pPr lvl="0" marL="0" indent="0" algn="l">
                        <a:buNone/>
                      </a:pPr>
                      <a:r>
                        <a:rPr/>
                        <a:t>remove,</a:t>
                      </a:r>
                      <a:r>
                        <a:rPr/>
                        <a:t> </a:t>
                      </a:r>
                      <a:r>
                        <a:rPr/>
                        <a:t>contain</a:t>
                      </a:r>
                      <a:r>
                        <a:rPr/>
                        <a:t> </a:t>
                      </a:r>
                      <a:r>
                        <a:rPr/>
                        <a:t>only</a:t>
                      </a:r>
                      <a:r>
                        <a:rPr/>
                        <a:t> </a:t>
                      </a:r>
                      <a:r>
                        <a:rPr/>
                        <a:t>one</a:t>
                      </a:r>
                      <a:r>
                        <a:rPr/>
                        <a:t> </a:t>
                      </a:r>
                      <a:r>
                        <a:rPr/>
                        <a:t>value</a:t>
                      </a:r>
                      <a:r>
                        <a:rPr/>
                        <a:t> </a:t>
                      </a:r>
                      <a:r>
                        <a:rPr/>
                        <a:t>‘</a:t>
                      </a:r>
                      <a:r>
                        <a:rPr/>
                        <a:t>VALUE</a:t>
                      </a:r>
                      <a:r>
                        <a:rPr/>
                        <a:t>’</a:t>
                      </a:r>
                    </a:p>
                  </a:txBody>
                </a:tc>
              </a:tr>
              <a:tr h="0">
                <a:tc>
                  <a:txBody>
                    <a:bodyPr/>
                    <a:lstStyle/>
                    <a:p>
                      <a:pPr lvl="0" marL="0" indent="0" algn="l">
                        <a:buNone/>
                      </a:pPr>
                      <a:r>
                        <a:rPr/>
                        <a:t>LocationID</a:t>
                      </a:r>
                    </a:p>
                  </a:txBody>
                </a:tc>
                <a:tc>
                  <a:txBody>
                    <a:bodyPr/>
                    <a:lstStyle/>
                    <a:p>
                      <a:pPr lvl="0" marL="0" indent="0" algn="l">
                        <a:buNone/>
                      </a:pPr>
                      <a:r>
                        <a:rPr/>
                        <a:t>remove,</a:t>
                      </a:r>
                      <a:r>
                        <a:rPr/>
                        <a:t> </a:t>
                      </a:r>
                      <a:r>
                        <a:rPr/>
                        <a:t>corelated</a:t>
                      </a:r>
                      <a:r>
                        <a:rPr/>
                        <a:t> </a:t>
                      </a:r>
                      <a:r>
                        <a:rPr/>
                        <a:t>with</a:t>
                      </a:r>
                      <a:r>
                        <a:rPr/>
                        <a:t> </a:t>
                      </a:r>
                      <a:r>
                        <a:rPr/>
                        <a:t>column</a:t>
                      </a:r>
                      <a:r>
                        <a:rPr/>
                        <a:t> </a:t>
                      </a:r>
                      <a:r>
                        <a:rPr/>
                        <a:t>GeoLocation</a:t>
                      </a:r>
                    </a:p>
                  </a:txBody>
                </a:tc>
              </a:tr>
              <a:tr h="0">
                <a:tc>
                  <a:txBody>
                    <a:bodyPr/>
                    <a:lstStyle/>
                    <a:p>
                      <a:pPr lvl="0" marL="0" indent="0" algn="l">
                        <a:buNone/>
                      </a:pPr>
                      <a:r>
                        <a:rPr/>
                        <a:t>StratificationCategory1</a:t>
                      </a:r>
                    </a:p>
                  </a:txBody>
                </a:tc>
                <a:tc>
                  <a:txBody>
                    <a:bodyPr/>
                    <a:lstStyle/>
                    <a:p>
                      <a:pPr lvl="0" marL="0" indent="0" algn="l">
                        <a:buNone/>
                      </a:pPr>
                      <a:r>
                        <a:rPr/>
                        <a:t>remove,</a:t>
                      </a:r>
                      <a:r>
                        <a:rPr/>
                        <a:t> </a:t>
                      </a:r>
                      <a:r>
                        <a:rPr/>
                        <a:t>corelation</a:t>
                      </a:r>
                      <a:r>
                        <a:rPr/>
                        <a:t> </a:t>
                      </a:r>
                      <a:r>
                        <a:rPr/>
                        <a:t>with</a:t>
                      </a:r>
                      <a:r>
                        <a:rPr/>
                        <a:t> </a:t>
                      </a:r>
                      <a:r>
                        <a:rPr/>
                        <a:t>StratificationCategoryId1</a:t>
                      </a:r>
                    </a:p>
                  </a:txBody>
                </a:tc>
              </a:tr>
              <a:tr h="0">
                <a:tc>
                  <a:txBody>
                    <a:bodyPr/>
                    <a:lstStyle/>
                    <a:p>
                      <a:pPr lvl="0" marL="0" indent="0" algn="l">
                        <a:buNone/>
                      </a:pPr>
                      <a:r>
                        <a:rPr/>
                        <a:t>Stratification1</a:t>
                      </a:r>
                    </a:p>
                  </a:txBody>
                </a:tc>
                <a:tc>
                  <a:txBody>
                    <a:bodyPr/>
                    <a:lstStyle/>
                    <a:p>
                      <a:pPr lvl="0" marL="0" indent="0" algn="l">
                        <a:buNone/>
                      </a:pPr>
                      <a:r>
                        <a:rPr/>
                        <a:t>remove,</a:t>
                      </a:r>
                      <a:r>
                        <a:rPr/>
                        <a:t> </a:t>
                      </a:r>
                      <a:r>
                        <a:rPr/>
                        <a:t>corelation</a:t>
                      </a:r>
                      <a:r>
                        <a:rPr/>
                        <a:t> </a:t>
                      </a:r>
                      <a:r>
                        <a:rPr/>
                        <a:t>with</a:t>
                      </a:r>
                      <a:r>
                        <a:rPr/>
                        <a:t> </a:t>
                      </a:r>
                      <a:r>
                        <a:rPr/>
                        <a:t>Income,</a:t>
                      </a:r>
                      <a:r>
                        <a:rPr/>
                        <a:t> </a:t>
                      </a:r>
                      <a:r>
                        <a:rPr/>
                        <a:t>Race/Ethnicity,</a:t>
                      </a:r>
                      <a:r>
                        <a:rPr/>
                        <a:t> </a:t>
                      </a:r>
                      <a:r>
                        <a:rPr/>
                        <a:t>Gender,</a:t>
                      </a:r>
                      <a:r>
                        <a:rPr/>
                        <a:t> </a:t>
                      </a:r>
                      <a:r>
                        <a:rPr/>
                        <a:t>Education,</a:t>
                      </a:r>
                      <a:r>
                        <a:rPr/>
                        <a:t> </a:t>
                      </a:r>
                      <a:r>
                        <a:rPr/>
                        <a:t>Age,</a:t>
                      </a:r>
                      <a:r>
                        <a:rPr/>
                        <a:t> </a:t>
                      </a:r>
                      <a:r>
                        <a:rPr/>
                        <a:t>Total,</a:t>
                      </a:r>
                      <a:r>
                        <a:rPr/>
                        <a:t> </a:t>
                      </a:r>
                      <a:r>
                        <a:rPr/>
                        <a:t>sub</a:t>
                      </a:r>
                      <a:r>
                        <a:rPr/>
                        <a:t> </a:t>
                      </a:r>
                      <a:r>
                        <a:rPr/>
                        <a:t>catigory</a:t>
                      </a:r>
                      <a:r>
                        <a:rPr/>
                        <a:t> </a:t>
                      </a:r>
                      <a:r>
                        <a:rPr/>
                        <a:t>under</a:t>
                      </a:r>
                      <a:r>
                        <a:rPr/>
                        <a:t> </a:t>
                      </a:r>
                      <a:r>
                        <a:rPr/>
                        <a:t>spread</a:t>
                      </a:r>
                      <a:r>
                        <a:rPr/>
                        <a:t> </a:t>
                      </a:r>
                      <a:r>
                        <a:rPr/>
                        <a:t>StratificationCategoryId1</a:t>
                      </a:r>
                    </a:p>
                  </a:txBody>
                </a:tc>
              </a:tr>
              <a:tr h="0">
                <a:tc>
                  <a:txBody>
                    <a:bodyPr/>
                    <a:lstStyle/>
                    <a:p>
                      <a:pPr lvl="0" marL="0" indent="0" algn="l">
                        <a:buNone/>
                      </a:pPr>
                      <a:r>
                        <a:rPr/>
                        <a:t>StratificationCategoryId1</a:t>
                      </a:r>
                    </a:p>
                  </a:txBody>
                </a:tc>
                <a:tc>
                  <a:txBody>
                    <a:bodyPr/>
                    <a:lstStyle/>
                    <a:p>
                      <a:pPr lvl="0" marL="0" indent="0" algn="l">
                        <a:buNone/>
                      </a:pPr>
                      <a:r>
                        <a:rPr/>
                        <a:t>remove,</a:t>
                      </a:r>
                      <a:r>
                        <a:rPr/>
                        <a:t> </a:t>
                      </a:r>
                      <a:r>
                        <a:rPr/>
                        <a:t>gathered</a:t>
                      </a:r>
                      <a:r>
                        <a:rPr/>
                        <a:t> </a:t>
                      </a:r>
                      <a:r>
                        <a:rPr/>
                        <a:t>columns</a:t>
                      </a:r>
                      <a:r>
                        <a:rPr/>
                        <a:t> </a:t>
                      </a:r>
                      <a:r>
                        <a:rPr/>
                        <a:t>from</a:t>
                      </a:r>
                      <a:r>
                        <a:rPr/>
                        <a:t> </a:t>
                      </a:r>
                      <a:r>
                        <a:rPr/>
                        <a:t>OVR,GEN,EDU,AGEYR,INC,RACE</a:t>
                      </a:r>
                    </a:p>
                  </a:txBody>
                </a:tc>
              </a:tr>
              <a:tr h="0">
                <a:tc>
                  <a:txBody>
                    <a:bodyPr/>
                    <a:lstStyle/>
                    <a:p>
                      <a:pPr lvl="0" marL="0" indent="0" algn="l">
                        <a:buNone/>
                      </a:pPr>
                      <a:r>
                        <a:rPr/>
                        <a:t>StratificationID1</a:t>
                      </a:r>
                    </a:p>
                  </a:txBody>
                </a:tc>
                <a:tc>
                  <a:txBody>
                    <a:bodyPr/>
                    <a:lstStyle/>
                    <a:p>
                      <a:pPr lvl="0" marL="0" indent="0" algn="l">
                        <a:buNone/>
                      </a:pPr>
                      <a:r>
                        <a:rPr/>
                        <a:t>remove,</a:t>
                      </a:r>
                      <a:r>
                        <a:rPr/>
                        <a:t> </a:t>
                      </a:r>
                      <a:r>
                        <a:rPr/>
                        <a:t>combined</a:t>
                      </a:r>
                      <a:r>
                        <a:rPr/>
                        <a:t> </a:t>
                      </a:r>
                      <a:r>
                        <a:rPr/>
                        <a:t>col:</a:t>
                      </a:r>
                      <a:r>
                        <a:rPr/>
                        <a:t> </a:t>
                      </a:r>
                      <a:r>
                        <a:rPr/>
                        <a:t>StratificationCategoryId1</a:t>
                      </a:r>
                      <a:r>
                        <a:rPr/>
                        <a:t> </a:t>
                      </a:r>
                      <a:r>
                        <a:rPr/>
                        <a:t>+</a:t>
                      </a:r>
                      <a:r>
                        <a:rPr/>
                        <a:t> </a:t>
                      </a:r>
                      <a:r>
                        <a:rPr/>
                        <a:t>Stratification1</a:t>
                      </a:r>
                    </a:p>
                  </a:txBody>
                </a:tc>
              </a:tr>
            </a:tbl>
          </a:graphicData>
        </a:graphic>
      </p:graphicFrame>
      <p:sp>
        <p:nvSpPr>
          <p:cNvPr id="1" name="TextBox 3"/>
          <p:cNvSpPr txBox="1"/>
          <p:nvPr/>
        </p:nvSpPr>
        <p:spPr>
          <a:xfrm>
            <a:off x="457200" y="5613400"/>
            <a:ext cx="8229600" cy="508000"/>
          </a:xfrm>
          <a:prstGeom prst="rect">
            <a:avLst/>
          </a:prstGeom>
          <a:noFill/>
        </p:spPr>
        <p:txBody>
          <a:bodyPr/>
          <a:lstStyle/>
          <a:p>
            <a:pPr lvl="0" marL="0" indent="0" algn="ctr">
              <a:buNone/>
            </a:pPr>
            <a:r>
              <a:rPr/>
              <a:t>column</a:t>
            </a:r>
            <a:r>
              <a:rPr/>
              <a:t> </a:t>
            </a:r>
            <a:r>
              <a:rPr/>
              <a:t>list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(Education)</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Education)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(Education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5.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(Gender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6.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(Gender)</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Gender)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7.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(Gender)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8.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eriod"/>
            </a:pPr>
            <a:r>
              <a:rPr b="1"/>
              <a:t>Visulization - Building Models</a:t>
            </a:r>
          </a:p>
          <a:p>
            <a:pPr lvl="2"/>
            <a:r>
              <a:rPr b="1"/>
              <a:t>apply for single feature:</a:t>
            </a:r>
          </a:p>
          <a:p>
            <a:pPr lvl="0" marL="1270000" indent="0">
              <a:buNone/>
            </a:pPr>
            <a:r>
              <a:rPr sz="1800">
                <a:latin typeface="Courier"/>
              </a:rPr>
              <a:t>    </a:t>
            </a:r>
            <a:r>
              <a:rPr sz="1800" b="1">
                <a:solidFill>
                  <a:srgbClr val="007020"/>
                </a:solidFill>
                <a:latin typeface="Courier"/>
              </a:rPr>
              <a:t>exploreFeature</a:t>
            </a:r>
            <a:r>
              <a:rPr sz="1800">
                <a:latin typeface="Courier"/>
              </a:rPr>
              <a:t>(Age )</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 Income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9.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(Income )</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Income)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0.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(Income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 Race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(Race)</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Race)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(Race)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 TopicID)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5.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(TopicID)</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TopicID)</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6.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(TopicID)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7.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exploreFeature</a:t>
            </a:r>
            <a:r>
              <a:rPr sz="1800">
                <a:latin typeface="Courier"/>
              </a:rPr>
              <a:t>( QuestionID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8.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(Age)</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Age)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mod &lt;-</a:t>
            </a:r>
            <a:r>
              <a:rPr sz="1800">
                <a:solidFill>
                  <a:srgbClr val="4070A0"/>
                </a:solidFill>
                <a:latin typeface="Courier"/>
              </a:rPr>
              <a:t> </a:t>
            </a:r>
            <a:r>
              <a:rPr sz="1800" b="1">
                <a:solidFill>
                  <a:srgbClr val="007020"/>
                </a:solidFill>
                <a:latin typeface="Courier"/>
              </a:rPr>
              <a:t>buildingModel</a:t>
            </a:r>
            <a:r>
              <a:rPr sz="1800">
                <a:latin typeface="Courier"/>
              </a:rPr>
              <a:t>(QuestionID)</a:t>
            </a:r>
            <a:br/>
            <a:r>
              <a:rPr sz="1800">
                <a:latin typeface="Courier"/>
              </a:rPr>
              <a:t>    </a:t>
            </a:r>
            <a:r>
              <a:rPr sz="1800" b="1">
                <a:solidFill>
                  <a:srgbClr val="007020"/>
                </a:solidFill>
                <a:latin typeface="Courier"/>
              </a:rPr>
              <a:t>exploreModel</a:t>
            </a:r>
            <a:r>
              <a:rPr sz="1800">
                <a:latin typeface="Courier"/>
              </a:rPr>
              <a:t>(</a:t>
            </a:r>
            <a:r>
              <a:rPr sz="1800">
                <a:solidFill>
                  <a:srgbClr val="902000"/>
                </a:solidFill>
                <a:latin typeface="Courier"/>
              </a:rPr>
              <a:t>mod =</a:t>
            </a:r>
            <a:r>
              <a:rPr sz="1800">
                <a:latin typeface="Courier"/>
              </a:rPr>
              <a:t> mod, QuestionID)</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9.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(QuestionID)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30.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 **Apply for two features**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ModelBuildingFunctionForTwoFeature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 **generate models**
    The general wide range model has Root-Mean-Squared-Error(RMSE) on its training set is 6.509817 which is very close to its test set RMSE: 6.5251302, while the simplified model with only considering Gender, Race and QuestionID has RMSE as 6.588039. There is only 0.0629089 different or 0.009641 percentage difference, which indicate we can use Gender, Race and QuestionID to represent the model with no significant sacrifice of the accuracy of the model generated. Just curiosity, when we use Age/Education/Income combination, we got the RMSE 10.2503121, which is 0.5708977 percentage decrease in model accuracy. </a:t>
            </a:r>
          </a:p>
          <a:p>
            <a:pPr lvl="1">
              <a:buAutoNum type="arabicPeriod"/>
            </a:pPr>
            <a:r>
              <a:rPr b="1"/>
              <a:t>Model / Code:</a:t>
            </a:r>
            <a:br/>
            <a:r>
              <a:rPr/>
              <a:t>Now we save the model file into disk:</a:t>
            </a:r>
          </a:p>
          <a:p>
            <a:pPr lvl="1">
              <a:buAutoNum type="arabicPeriod"/>
            </a:pPr>
            <a:r>
              <a:rPr b="1"/>
              <a:t>summary of findings/recommendation</a:t>
            </a:r>
            <a:r>
              <a:rPr/>
              <a:t> When we look at the residuals, which verifies that we’ve successfully removed the strong linear pattern. We can now redo our plots using those residuals instead of Data_Value (our dependent variable). Now we see the relationships: There are strong correlation between Data_Value and Gender, Race and Question; and there are less correlation between Data_Value and Age, Location and Education. There is no relationships between Data_Value and Year and SampleSize. The probably explanation on this may suggest obesity risk may higher among male, but less possible among female. Also, if you are Asian, then the chance to get Obesity is less. Of course, the way you address your questions about Obesity will lead you to different results. The supervised research also suggests that some obvious factors such as age, income, education has little effect on obesity. While with getting older, we may still keep the habits, life styles, food preferences. Those personal habits and preferences are most likely not change much with time, social status, educational background.</a:t>
            </a:r>
          </a:p>
          <a:p>
            <a:pPr lvl="1">
              <a:buAutoNum type="arabicPeriod"/>
            </a:pPr>
            <a:r>
              <a:rPr b="1"/>
              <a:t>output</a:t>
            </a:r>
            <a:r>
              <a:rPr/>
              <a:t> Output has been saved to disk: /cloud/project/project - project.html</a:t>
            </a:r>
          </a:p>
          <a:p>
            <a:pPr lvl="0" marL="0" indent="0">
              <a:buNone/>
            </a:pPr>
            <a:r>
              <a:rPr i="1"/>
              <a:t>References</a:t>
            </a:r>
          </a:p>
          <a:p>
            <a:pPr lvl="0" marL="0" indent="0">
              <a:buNone/>
            </a:pPr>
            <a:r>
              <a:rPr/>
              <a:t>spittman1248. 2015. “CDC Data: Nutrition, Physical Activity, &amp; Obesity.” Computer Program. </a:t>
            </a:r>
            <a:r>
              <a:rPr>
                <a:hlinkClick r:id="rId2"/>
              </a:rPr>
              <a:t>https://www.kaggle.com/spittman1248/cdc-data-nutrition-physical-activity-obesity</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a:t>
            </a:r>
            <a:r>
              <a:rPr sz="1800" b="1">
                <a:solidFill>
                  <a:srgbClr val="007020"/>
                </a:solidFill>
                <a:latin typeface="Courier"/>
              </a:rPr>
              <a:t>exploreResidual</a:t>
            </a:r>
            <a:r>
              <a:rPr sz="1800">
                <a:latin typeface="Courier"/>
              </a:rPr>
              <a:t>(Age)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files/figure-pptx/explore%20features-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CDC Data - Nutrition, Physical Activity, &amp; Obesity using Unsupervised and Supervised Learning</dc:title>
  <dc:creator/>
  <cp:keywords/>
  <dcterms:created xsi:type="dcterms:W3CDTF">2019-11-15T19:12:30Z</dcterms:created>
  <dcterms:modified xsi:type="dcterms:W3CDTF">2019-11-15T19:12:30Z</dcterms:modified>
</cp:coreProperties>
</file>