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4" r:id="rId8"/>
    <p:sldId id="268" r:id="rId9"/>
    <p:sldId id="276" r:id="rId10"/>
    <p:sldId id="286" r:id="rId11"/>
    <p:sldId id="287" r:id="rId12"/>
    <p:sldId id="288" r:id="rId13"/>
    <p:sldId id="277" r:id="rId14"/>
    <p:sldId id="278" r:id="rId15"/>
    <p:sldId id="279" r:id="rId16"/>
    <p:sldId id="280" r:id="rId17"/>
    <p:sldId id="265" r:id="rId18"/>
    <p:sldId id="270" r:id="rId19"/>
    <p:sldId id="281" r:id="rId20"/>
    <p:sldId id="282" r:id="rId21"/>
    <p:sldId id="283" r:id="rId22"/>
    <p:sldId id="284" r:id="rId23"/>
    <p:sldId id="266" r:id="rId24"/>
    <p:sldId id="269" r:id="rId25"/>
    <p:sldId id="267" r:id="rId26"/>
    <p:sldId id="271" r:id="rId27"/>
    <p:sldId id="272" r:id="rId28"/>
    <p:sldId id="285" r:id="rId29"/>
  </p:sldIdLst>
  <p:sldSz cx="10969625" cy="6170613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buFontTx/>
      <a:buNone/>
      <a:defRPr lang="de-DE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XED-TERM Nguyen Anh Duc (HOME/EPS)" initials="FNAD(" lastIdx="1" clrIdx="0">
    <p:extLst>
      <p:ext uri="{19B8F6BF-5375-455C-9EA6-DF929625EA0E}">
        <p15:presenceInfo xmlns:p15="http://schemas.microsoft.com/office/powerpoint/2012/main" userId="FIXED-TERM Nguyen Anh Duc (HOME/EP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419"/>
    <a:srgbClr val="1E3880"/>
    <a:srgbClr val="288C3F"/>
    <a:srgbClr val="009D5D"/>
    <a:srgbClr val="6FC9CC"/>
    <a:srgbClr val="28A4CB"/>
    <a:srgbClr val="C5C5C5"/>
    <a:srgbClr val="2E7EB5"/>
    <a:srgbClr val="AF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20" y="1026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1T15:22:17.7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4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4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8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02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21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11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0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569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omments" Target="../comments/commen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1.emf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emf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1.emf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image" Target="../media/image11.png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1.emf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12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1.emf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2.png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1.emf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2.pn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1.emf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image" Target="../media/image2.png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1.emf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7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image" Target="../media/image1.emf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2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1.emf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9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2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.emf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09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image" Target="../media/image2.png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image" Target="../media/image1.emf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19.xml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image" Target="../media/image2.png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image" Target="../media/image1.emf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2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9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image" Target="../media/image1.emf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9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image" Target="../media/image1.emf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7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10" Type="http://schemas.openxmlformats.org/officeDocument/2006/relationships/image" Target="../media/image4.png"/><Relationship Id="rId4" Type="http://schemas.openxmlformats.org/officeDocument/2006/relationships/tags" Target="../tags/tag276.xml"/><Relationship Id="rId9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image" Target="../media/image2.png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image" Target="../media/image1.emf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5.jpg"/><Relationship Id="rId2" Type="http://schemas.openxmlformats.org/officeDocument/2006/relationships/tags" Target="../tags/tag33.xml"/><Relationship Id="rId16" Type="http://schemas.openxmlformats.org/officeDocument/2006/relationships/image" Target="../media/image2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1.emf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image" Target="../media/image2.png"/><Relationship Id="rId3" Type="http://schemas.openxmlformats.org/officeDocument/2006/relationships/tags" Target="../tags/tag58.xml"/><Relationship Id="rId21" Type="http://schemas.openxmlformats.org/officeDocument/2006/relationships/image" Target="../media/image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6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1.emf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6" Type="http://schemas.openxmlformats.org/officeDocument/2006/relationships/image" Target="../media/image10.wmf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image" Target="../media/image2.png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78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/>
            <a:r>
              <a:rPr lang="de-DE" sz="4000" dirty="0" smtClean="0"/>
              <a:t>Analyse von Videodaten eines Smart </a:t>
            </a:r>
            <a:r>
              <a:rPr lang="de-DE" sz="4000" dirty="0" err="1" smtClean="0"/>
              <a:t>home</a:t>
            </a:r>
            <a:r>
              <a:rPr lang="de-DE" sz="4000" dirty="0" smtClean="0"/>
              <a:t> </a:t>
            </a:r>
            <a:r>
              <a:rPr lang="de-DE" sz="4000" dirty="0" err="1" smtClean="0"/>
              <a:t>sysTEMS</a:t>
            </a:r>
            <a:r>
              <a:rPr lang="de-DE" sz="4000" dirty="0" smtClean="0"/>
              <a:t> </a:t>
            </a:r>
            <a:br>
              <a:rPr lang="de-DE" sz="4000" dirty="0" smtClean="0"/>
            </a:br>
            <a:r>
              <a:rPr lang="de-DE" sz="4000" dirty="0" smtClean="0"/>
              <a:t>ZUR ERKENNUNG VON </a:t>
            </a:r>
            <a:r>
              <a:rPr lang="de-DE" sz="4000" dirty="0" err="1" smtClean="0"/>
              <a:t>AUßERGEWÖHNLICHEN</a:t>
            </a:r>
            <a:r>
              <a:rPr lang="de-DE" sz="4000" dirty="0" smtClean="0"/>
              <a:t> </a:t>
            </a:r>
            <a:r>
              <a:rPr lang="de-DE" sz="4000" dirty="0" err="1" smtClean="0"/>
              <a:t>sITUATIONEN</a:t>
            </a:r>
            <a:endParaRPr lang="de-DE" sz="4000" dirty="0"/>
          </a:p>
        </p:txBody>
      </p:sp>
      <p:sp>
        <p:nvSpPr>
          <p:cNvPr id="7" name="Textfeld 6"/>
          <p:cNvSpPr txBox="1"/>
          <p:nvPr>
            <p:custDataLst>
              <p:tags r:id="rId7"/>
            </p:custDataLst>
          </p:nvPr>
        </p:nvSpPr>
        <p:spPr>
          <a:xfrm>
            <a:off x="362464" y="3938682"/>
            <a:ext cx="5585253" cy="2101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Von Anh Duc Nguyen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Betreuer: 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Prof. Dr. Thorsten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Thormählen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Dr. Tobias </a:t>
            </a:r>
            <a:r>
              <a:rPr lang="de-DE" kern="0" dirty="0" err="1" smtClean="0">
                <a:solidFill>
                  <a:schemeClr val="bg1"/>
                </a:solidFill>
              </a:rPr>
              <a:t>Kühnl</a:t>
            </a:r>
            <a:endParaRPr lang="de-DE" kern="0" dirty="0" smtClean="0">
              <a:solidFill>
                <a:schemeClr val="bg1"/>
              </a:solidFill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Dr.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Marcel Schneider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Adaptive </a:t>
            </a:r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Mixture</a:t>
            </a:r>
            <a:r>
              <a:rPr lang="de-DE" dirty="0" smtClean="0"/>
              <a:t> Model (AGMM)</a:t>
            </a:r>
          </a:p>
          <a:p>
            <a:pPr lvl="1"/>
            <a:r>
              <a:rPr lang="de-DE" dirty="0" smtClean="0"/>
              <a:t>Eine Entwicklung eines Hintergrundmodells auf Grundlage der </a:t>
            </a:r>
            <a:r>
              <a:rPr lang="de-DE" dirty="0" err="1" smtClean="0"/>
              <a:t>Gaußchen</a:t>
            </a:r>
            <a:r>
              <a:rPr lang="de-DE" dirty="0" smtClean="0"/>
              <a:t> Mischung</a:t>
            </a:r>
          </a:p>
          <a:p>
            <a:pPr lvl="1"/>
            <a:r>
              <a:rPr lang="de-DE" dirty="0" smtClean="0"/>
              <a:t>Selektive Aktualisierungsmethode, um jedes Hintergrundpixel durch eine Mischung von K-</a:t>
            </a:r>
            <a:r>
              <a:rPr lang="de-DE" dirty="0" err="1" smtClean="0"/>
              <a:t>Gaußschen</a:t>
            </a:r>
            <a:r>
              <a:rPr lang="de-DE" dirty="0" smtClean="0"/>
              <a:t> Verteilung</a:t>
            </a:r>
          </a:p>
          <a:p>
            <a:pPr lvl="1"/>
            <a:r>
              <a:rPr lang="de-DE" dirty="0" smtClean="0"/>
              <a:t>Verschiedene Gauß-Mischung </a:t>
            </a:r>
            <a:r>
              <a:rPr lang="de-DE" dirty="0" smtClean="0">
                <a:sym typeface="Wingdings" panose="05000000000000000000" pitchFamily="2" charset="2"/>
              </a:rPr>
              <a:t> verschiedene Farbe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Gewicht der Gauß-Mischung  Zeitanteil einer Farbe in der Szene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Die Pixel, die länger unverändert bleiben  Hintergrundpixel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Neues Pixel: 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wird anhand der Bekannten Modellkomponenten überprüft</a:t>
            </a:r>
          </a:p>
          <a:p>
            <a:pPr lvl="2"/>
            <a:r>
              <a:rPr lang="de-DE" dirty="0" smtClean="0"/>
              <a:t>Die Erste passende K-</a:t>
            </a:r>
            <a:r>
              <a:rPr lang="de-DE" dirty="0" err="1" smtClean="0"/>
              <a:t>Gauße</a:t>
            </a:r>
            <a:r>
              <a:rPr lang="de-DE" dirty="0" smtClean="0"/>
              <a:t>-Komponente </a:t>
            </a:r>
            <a:r>
              <a:rPr lang="de-DE" dirty="0" smtClean="0">
                <a:sym typeface="Wingdings" panose="05000000000000000000" pitchFamily="2" charset="2"/>
              </a:rPr>
              <a:t> aktualisiert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Keine passende </a:t>
            </a:r>
            <a:r>
              <a:rPr lang="de-DE" dirty="0" err="1" smtClean="0">
                <a:sym typeface="Wingdings" panose="05000000000000000000" pitchFamily="2" charset="2"/>
              </a:rPr>
              <a:t>Komponete</a:t>
            </a:r>
            <a:r>
              <a:rPr lang="de-DE" dirty="0" smtClean="0">
                <a:sym typeface="Wingdings" panose="05000000000000000000" pitchFamily="2" charset="2"/>
              </a:rPr>
              <a:t>  Neue Komponente (Mittelwert: Pixelwert</a:t>
            </a:r>
            <a:r>
              <a:rPr lang="de-DE" smtClean="0">
                <a:sym typeface="Wingdings" panose="05000000000000000000" pitchFamily="2" charset="2"/>
              </a:rPr>
              <a:t>) hinzugefügt</a:t>
            </a:r>
          </a:p>
          <a:p>
            <a:pPr marL="525780" lvl="2" indent="0">
              <a:buNone/>
            </a:pPr>
            <a:endParaRPr lang="de-DE" dirty="0" smtClean="0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042670"/>
                <a:ext cx="10452100" cy="4420870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sz="1400" dirty="0" smtClean="0"/>
                  <a:t>Kernel </a:t>
                </a:r>
                <a:r>
                  <a:rPr lang="de-DE" sz="1400" dirty="0" err="1" smtClean="0"/>
                  <a:t>Density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Estimation</a:t>
                </a:r>
                <a:r>
                  <a:rPr lang="de-DE" sz="1400" dirty="0" smtClean="0"/>
                  <a:t> (KDE)</a:t>
                </a:r>
              </a:p>
              <a:p>
                <a:pPr lvl="1"/>
                <a:r>
                  <a:rPr lang="de-DE" sz="1200" dirty="0" smtClean="0"/>
                  <a:t>Kann empfindliche Detektion erreichen</a:t>
                </a:r>
              </a:p>
              <a:p>
                <a:pPr lvl="1"/>
                <a:r>
                  <a:rPr lang="de-DE" sz="1200" dirty="0" smtClean="0"/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b="0" dirty="0" smtClean="0"/>
                  <a:t>,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200" b="0" dirty="0" smtClean="0"/>
                  <a:t> Stichprobe von Intensitätswerten für ein Pixel</a:t>
                </a:r>
              </a:p>
              <a:p>
                <a:pPr lvl="1"/>
                <a:r>
                  <a:rPr lang="de-DE" sz="1200" dirty="0" smtClean="0"/>
                  <a:t>Dichtefunktion der Wahrscheinlichkeit, dass dieses Pixel einen Intensitätswert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in Zeit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1200" b="0" dirty="0" smtClean="0"/>
                  <a:t> hat:</a:t>
                </a:r>
              </a:p>
              <a:p>
                <a:pPr marL="2336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233680" lvl="1" indent="0" algn="ctr">
                  <a:buNone/>
                </a:pP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b="0" dirty="0" smtClean="0"/>
                  <a:t> </a:t>
                </a:r>
              </a:p>
              <a:p>
                <a:pPr lvl="2"/>
                <a:r>
                  <a:rPr lang="de-DE" sz="1200" dirty="0" smtClean="0"/>
                  <a:t>Kernel-Schätzfunktion K als Normallfunktion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:pPr marL="5257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200" b="0" dirty="0" smtClean="0"/>
              </a:p>
              <a:p>
                <a:pPr lvl="2"/>
                <a:r>
                  <a:rPr lang="de-DE" sz="1200" b="0" dirty="0" smtClean="0"/>
                  <a:t>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1200" b="0" dirty="0" smtClean="0"/>
                  <a:t> Median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1200" b="0" dirty="0" smtClean="0"/>
                  <a:t> für  jedes Paar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b="0" dirty="0" smtClean="0"/>
                  <a:t> </a:t>
                </a:r>
              </a:p>
              <a:p>
                <a:pPr lvl="2"/>
                <a:r>
                  <a:rPr lang="de-DE" sz="1200" dirty="0" smtClean="0"/>
                  <a:t>Standardabweichung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0,68</m:t>
                        </m:r>
                        <m:rad>
                          <m:radPr>
                            <m:degHide m:val="on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de-DE" sz="1200" dirty="0" smtClean="0"/>
              </a:p>
              <a:p>
                <a:pPr lvl="1"/>
                <a:r>
                  <a:rPr lang="de-DE" sz="1200" dirty="0" smtClean="0"/>
                  <a:t>Aktualisierung des Hintergrundes: </a:t>
                </a:r>
                <a:r>
                  <a:rPr lang="de-DE" sz="1200" dirty="0" err="1" smtClean="0"/>
                  <a:t>Selective</a:t>
                </a:r>
                <a:r>
                  <a:rPr lang="de-DE" sz="1200" dirty="0" smtClean="0"/>
                  <a:t> Update, Blind Update</a:t>
                </a:r>
                <a:endParaRPr lang="de-DE" sz="1200" dirty="0"/>
              </a:p>
              <a:p>
                <a:pPr lvl="1"/>
                <a:endParaRPr lang="de-DE" sz="1200" dirty="0" smtClean="0"/>
              </a:p>
            </p:txBody>
          </p:sp>
        </mc:Choice>
        <mc:Fallback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042670"/>
                <a:ext cx="10452100" cy="4420870"/>
              </a:xfrm>
              <a:blipFill rotWithShape="0">
                <a:blip r:embed="rId15"/>
                <a:stretch>
                  <a:fillRect l="-992" t="-124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sz="2400" dirty="0" smtClean="0"/>
                  <a:t>K-nächster Nachbar (KNN)</a:t>
                </a:r>
              </a:p>
              <a:p>
                <a:pPr lvl="1"/>
                <a:r>
                  <a:rPr lang="de-DE" sz="2000" dirty="0" smtClean="0"/>
                  <a:t>Ist eine Verbesserung der KDE</a:t>
                </a:r>
              </a:p>
              <a:p>
                <a:pPr lvl="1"/>
                <a:r>
                  <a:rPr lang="de-DE" sz="2000" dirty="0" smtClean="0"/>
                  <a:t>Nachteil von KDE: feste Kerngröße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de-DE" sz="2000" b="0" dirty="0" smtClean="0"/>
              </a:p>
              <a:p>
                <a:pPr lvl="1"/>
                <a:r>
                  <a:rPr lang="de-DE" sz="2000" dirty="0" smtClean="0"/>
                  <a:t>Anstatt Optimierung der Kerngröße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Erhöhen der Kerngröße, solang eine feste Menge von Daten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abgedeckt ist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=[0,1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gewählt 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ist die Zeit für die Anpassung des Modells)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Neues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passt, wenn mehr als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Punkte innerhalb von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Kernen vorhanden</a:t>
                </a:r>
              </a:p>
              <a:p>
                <a:pPr lvl="1"/>
                <a:endParaRPr lang="de-DE" sz="2000" dirty="0" smtClean="0"/>
              </a:p>
            </p:txBody>
          </p:sp>
        </mc:Choice>
        <mc:Fallback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blipFill rotWithShape="0">
                <a:blip r:embed="rId15"/>
                <a:stretch>
                  <a:fillRect l="-1692" t="-2140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0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0E78C5"/>
                </a:solidFill>
              </a:rPr>
              <a:t>Histogrammanalyse</a:t>
            </a:r>
            <a:endParaRPr lang="de-DE" sz="2800" dirty="0">
              <a:solidFill>
                <a:srgbClr val="0E78C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3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Fuzzylogik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9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OpenCV</a:t>
            </a:r>
            <a:r>
              <a:rPr lang="de-DE" sz="2800" dirty="0" smtClean="0">
                <a:solidFill>
                  <a:srgbClr val="67B419"/>
                </a:solidFill>
              </a:rPr>
              <a:t> Framework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360° Kamera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0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Eigenes Verfahren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Vergleich verschiedener Methoden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Erweiterung für die Hintergrundsubtraktion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Aktualisierung der selektiven Begrenzungsboxen (ASB)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KNN-Plus-ASB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Ergebnisse der Verbesserungen am Hintergrundsubtraktion-Verfahren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3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Schätzung der Körperhaltung mittels </a:t>
            </a: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Erkennung außergewöhnlicher Situationen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Anpassung des Verfahrens auf nicht-statische Kameras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Ergebnisse und Evaluation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Zusammenfassung und Ausblick</a:t>
            </a:r>
            <a:endParaRPr lang="de-DE" sz="1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Zusammenfassung und Ausblick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1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Vielen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Dank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59080" y="259080"/>
            <a:ext cx="10452100" cy="7772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/>
              <a:t>Quelle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 3" panose="05040102010807070707" pitchFamily="18" charset="2"/>
              <a:buAutoNum type="arabicPeriod"/>
            </a:pP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7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Einleitung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1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37807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der Sicherheitssysteme (z.B. </a:t>
            </a:r>
            <a:r>
              <a:rPr lang="de-DE" dirty="0" err="1" smtClean="0"/>
              <a:t>eCall</a:t>
            </a:r>
            <a:r>
              <a:rPr lang="de-DE" dirty="0" smtClean="0"/>
              <a:t>)</a:t>
            </a:r>
          </a:p>
          <a:p>
            <a:r>
              <a:rPr lang="de-DE" dirty="0" smtClean="0"/>
              <a:t>Entwicklung der Smart-Home Systeme</a:t>
            </a:r>
          </a:p>
          <a:p>
            <a:r>
              <a:rPr lang="de-DE" dirty="0" smtClean="0"/>
              <a:t>Überwachungssystem zu Hause</a:t>
            </a:r>
          </a:p>
          <a:p>
            <a:r>
              <a:rPr lang="de-DE" dirty="0"/>
              <a:t>Immer mehr alte Menschen leben allein</a:t>
            </a:r>
          </a:p>
          <a:p>
            <a:pPr lvl="1"/>
            <a:r>
              <a:rPr lang="de-DE" dirty="0"/>
              <a:t> </a:t>
            </a:r>
            <a:r>
              <a:rPr lang="de-DE" dirty="0" smtClean="0"/>
              <a:t>In </a:t>
            </a:r>
            <a:r>
              <a:rPr lang="de-DE" dirty="0"/>
              <a:t>Berlin wohnt jede zweite Seniorin </a:t>
            </a:r>
            <a:r>
              <a:rPr lang="de-DE" dirty="0" smtClean="0"/>
              <a:t>allein </a:t>
            </a:r>
            <a:r>
              <a:rPr lang="de-DE" sz="1000" dirty="0" smtClean="0"/>
              <a:t>[1]</a:t>
            </a:r>
          </a:p>
          <a:p>
            <a:pPr lvl="1"/>
            <a:r>
              <a:rPr lang="de-DE" dirty="0" smtClean="0"/>
              <a:t>20 </a:t>
            </a:r>
            <a:r>
              <a:rPr lang="de-DE" dirty="0"/>
              <a:t>Prozent der Berliner Einwohner sind über 65 Jahre </a:t>
            </a:r>
            <a:r>
              <a:rPr lang="de-DE" dirty="0" smtClean="0"/>
              <a:t>alt </a:t>
            </a:r>
            <a:r>
              <a:rPr lang="de-DE" sz="1000" dirty="0" smtClean="0"/>
              <a:t>[1]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Motivation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6" name="Textfeld 15"/>
          <p:cNvSpPr txBox="1"/>
          <p:nvPr>
            <p:custDataLst>
              <p:tags r:id="rId12"/>
            </p:custDataLst>
          </p:nvPr>
        </p:nvSpPr>
        <p:spPr>
          <a:xfrm>
            <a:off x="593090" y="5503545"/>
            <a:ext cx="9829800" cy="1943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</a:pPr>
            <a:r>
              <a:rPr lang="de-DE" sz="800" kern="0" dirty="0" smtClean="0">
                <a:solidFill>
                  <a:srgbClr val="000000"/>
                </a:solidFill>
              </a:rPr>
              <a:t>[1] https</a:t>
            </a:r>
            <a:r>
              <a:rPr lang="de-DE" sz="800" kern="0" dirty="0">
                <a:solidFill>
                  <a:srgbClr val="000000"/>
                </a:solidFill>
              </a:rPr>
              <a:t>://www.seniorenlebenshilfe.de/immer-mehr-alte-menschen-leben-allein/</a:t>
            </a:r>
            <a:endParaRPr kumimoji="0" lang="de-DE" sz="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" name="Grafik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06" y="3208020"/>
            <a:ext cx="1863884" cy="186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1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einer Echtzeitanwendung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Zielgruppe: ältere Menschen, die alleine leben</a:t>
            </a:r>
            <a:endParaRPr lang="de-DE" dirty="0"/>
          </a:p>
          <a:p>
            <a:pPr lvl="1"/>
            <a:r>
              <a:rPr lang="de-DE" dirty="0" smtClean="0"/>
              <a:t>Bewegung zu erkennen</a:t>
            </a:r>
          </a:p>
          <a:p>
            <a:pPr lvl="1"/>
            <a:r>
              <a:rPr lang="de-DE" dirty="0" smtClean="0"/>
              <a:t>Alltagssituationen </a:t>
            </a:r>
            <a:r>
              <a:rPr lang="de-DE" dirty="0"/>
              <a:t>über eine Kamera einzuschätzen </a:t>
            </a:r>
            <a:r>
              <a:rPr lang="de-DE" dirty="0">
                <a:sym typeface="Wingdings" panose="05000000000000000000" pitchFamily="2" charset="2"/>
              </a:rPr>
              <a:t> Unfälle automatisch zu </a:t>
            </a:r>
            <a:r>
              <a:rPr lang="de-DE" dirty="0" smtClean="0">
                <a:sym typeface="Wingdings" panose="05000000000000000000" pitchFamily="2" charset="2"/>
              </a:rPr>
              <a:t>erkennen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Reaktionszeit: unter einer Sekunde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Ziele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Verwandte Arbeit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32387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400" dirty="0" smtClean="0"/>
              <a:t>A smart </a:t>
            </a:r>
            <a:r>
              <a:rPr lang="de-DE" sz="1400" dirty="0" err="1" smtClean="0"/>
              <a:t>and</a:t>
            </a:r>
            <a:r>
              <a:rPr lang="de-DE" sz="1400" dirty="0" smtClean="0"/>
              <a:t> passive </a:t>
            </a:r>
            <a:r>
              <a:rPr lang="de-DE" sz="1400" dirty="0" err="1" smtClean="0"/>
              <a:t>floor</a:t>
            </a:r>
            <a:r>
              <a:rPr lang="de-DE" sz="1400" dirty="0" smtClean="0"/>
              <a:t>-vibration </a:t>
            </a:r>
            <a:r>
              <a:rPr lang="de-DE" sz="1400" dirty="0" err="1" smtClean="0"/>
              <a:t>based</a:t>
            </a:r>
            <a:r>
              <a:rPr lang="de-DE" sz="1400" dirty="0" smtClean="0"/>
              <a:t>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ederly</a:t>
            </a:r>
            <a:endParaRPr lang="de-DE" sz="1400" dirty="0" smtClean="0"/>
          </a:p>
          <a:p>
            <a:pPr lvl="1"/>
            <a:r>
              <a:rPr lang="de-DE" sz="1200" dirty="0" smtClean="0"/>
              <a:t>Erkennt Sturz einer Person </a:t>
            </a:r>
          </a:p>
          <a:p>
            <a:pPr lvl="1"/>
            <a:r>
              <a:rPr lang="de-DE" sz="1200" dirty="0" smtClean="0"/>
              <a:t>Unterscheidet von normalen Vibrationen der Alltagsbewegungen</a:t>
            </a:r>
          </a:p>
          <a:p>
            <a:endParaRPr lang="de-DE" sz="1400" dirty="0" smtClean="0"/>
          </a:p>
          <a:p>
            <a:r>
              <a:rPr lang="de-DE" sz="1400" dirty="0" smtClean="0"/>
              <a:t>Evaluation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a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accelerometers</a:t>
            </a:r>
            <a:endParaRPr lang="de-DE" sz="1400" dirty="0" smtClean="0"/>
          </a:p>
          <a:p>
            <a:pPr lvl="1"/>
            <a:r>
              <a:rPr lang="de-DE" sz="1200" dirty="0" smtClean="0"/>
              <a:t>Beschleunigungsmesser werden verwendet</a:t>
            </a:r>
          </a:p>
          <a:p>
            <a:pPr lvl="1"/>
            <a:r>
              <a:rPr lang="de-DE" sz="1200" dirty="0" smtClean="0"/>
              <a:t>Die Geräte sind klein </a:t>
            </a:r>
            <a:r>
              <a:rPr lang="de-DE" sz="1200" dirty="0" smtClean="0">
                <a:sym typeface="Wingdings" panose="05000000000000000000" pitchFamily="2" charset="2"/>
              </a:rPr>
              <a:t> in ein Hörgerätegehäuse integriert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Die Geräte messen </a:t>
            </a:r>
            <a:r>
              <a:rPr lang="de-DE" sz="1200" dirty="0">
                <a:sym typeface="Wingdings" panose="05000000000000000000" pitchFamily="2" charset="2"/>
              </a:rPr>
              <a:t>die räumliche </a:t>
            </a:r>
            <a:r>
              <a:rPr lang="de-DE" sz="1200" dirty="0" smtClean="0">
                <a:sym typeface="Wingdings" panose="05000000000000000000" pitchFamily="2" charset="2"/>
              </a:rPr>
              <a:t>Beschleunigung vor einem Stoß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Wenn räumliche Beschleunigung &gt; 6g bzw. Geschwindigkeit &gt; 0,7m/s  Alarm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An </a:t>
            </a:r>
            <a:r>
              <a:rPr lang="de-DE" sz="1400" dirty="0" err="1" smtClean="0">
                <a:sym typeface="Wingdings" panose="05000000000000000000" pitchFamily="2" charset="2"/>
              </a:rPr>
              <a:t>acoustic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sytstem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that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use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sound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height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information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reduce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false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alarm</a:t>
            </a:r>
            <a:r>
              <a:rPr lang="de-DE" sz="1400" dirty="0" smtClean="0">
                <a:sym typeface="Wingdings" panose="05000000000000000000" pitchFamily="2" charset="2"/>
              </a:rPr>
              <a:t> rate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Verwendet Mikrofone zur Erkennung der Geräusche bei einem Unfall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 </a:t>
            </a:r>
            <a:r>
              <a:rPr lang="de-DE" sz="1400" dirty="0" err="1" smtClean="0">
                <a:sym typeface="Wingdings" panose="05000000000000000000" pitchFamily="2" charset="2"/>
              </a:rPr>
              <a:t>smartphone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based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with</a:t>
            </a:r>
            <a:r>
              <a:rPr lang="de-DE" sz="1400" dirty="0" smtClean="0">
                <a:sym typeface="Wingdings" panose="05000000000000000000" pitchFamily="2" charset="2"/>
              </a:rPr>
              <a:t> online </a:t>
            </a:r>
            <a:r>
              <a:rPr lang="de-DE" sz="1400" dirty="0" err="1" smtClean="0">
                <a:sym typeface="Wingdings" panose="05000000000000000000" pitchFamily="2" charset="2"/>
              </a:rPr>
              <a:t>location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support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Sensor eines Smartphone als Beschleunigungsmesser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GPS und Internetverbindung zur Lokalisierung der Person</a:t>
            </a:r>
          </a:p>
          <a:p>
            <a:pPr lvl="1"/>
            <a:endParaRPr lang="de-DE" sz="1200" dirty="0" smtClean="0">
              <a:sym typeface="Wingdings" panose="05000000000000000000" pitchFamily="2" charset="2"/>
            </a:endParaRPr>
          </a:p>
          <a:p>
            <a:pPr lvl="1"/>
            <a:endParaRPr lang="de-DE" sz="1200" dirty="0" smtClean="0"/>
          </a:p>
          <a:p>
            <a:pPr lvl="1"/>
            <a:endParaRPr lang="de-DE" sz="1200" dirty="0"/>
          </a:p>
          <a:p>
            <a:pPr marL="233680" lvl="1" indent="0">
              <a:buNone/>
            </a:pP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1" y="1021619"/>
            <a:ext cx="1329643" cy="9803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02" y="787455"/>
            <a:ext cx="2125073" cy="134197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2" y="2314900"/>
            <a:ext cx="1167108" cy="13318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8" y="3646776"/>
            <a:ext cx="2678014" cy="196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3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8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Grundlagen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Mixture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Kernel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K-nächster Nachbar</a:t>
            </a:r>
          </a:p>
          <a:p>
            <a:pPr lvl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1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Ist eine häufig verwendete Technik, um sich bewegenden Objekte vor einem Hintergrund zu extrahieren</a:t>
            </a:r>
          </a:p>
          <a:p>
            <a:r>
              <a:rPr lang="de-DE" dirty="0" smtClean="0"/>
              <a:t>Erzeugt ein Binärbild von dem Vordergrund und dem Hintergrund</a:t>
            </a:r>
          </a:p>
          <a:p>
            <a:r>
              <a:rPr lang="de-DE" dirty="0" smtClean="0"/>
              <a:t>Im Allgemein gilt das gleiche Prinzip:</a:t>
            </a:r>
          </a:p>
          <a:p>
            <a:pPr lvl="1"/>
            <a:r>
              <a:rPr lang="de-DE" dirty="0" smtClean="0"/>
              <a:t>Initialisierung des Hintergrundes </a:t>
            </a:r>
          </a:p>
          <a:p>
            <a:pPr lvl="1"/>
            <a:r>
              <a:rPr lang="de-DE" dirty="0" smtClean="0"/>
              <a:t>Erkennung des Vordergrundes</a:t>
            </a:r>
          </a:p>
          <a:p>
            <a:pPr lvl="1"/>
            <a:r>
              <a:rPr lang="de-DE" dirty="0" smtClean="0"/>
              <a:t>Aktualisierung des Hintergrundmodells</a:t>
            </a:r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pic>
        <p:nvPicPr>
          <p:cNvPr id="22" name="Grafik 2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63" y="2503714"/>
            <a:ext cx="5863617" cy="2893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9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1"/>
  <p:tag name="CFG.LAYOUT" val="BOSCH2"/>
  <p:tag name="CFG.CUSTOMERVERSION" val="9"/>
  <p:tag name="ML_1" val="rb_lol"/>
  <p:tag name="ML_2" val="Bosch2.mcr"/>
  <p:tag name="ML_LAYOUT_RESOURCE" val="BOSCH2_16_9.mcr"/>
  <p:tag name="FIELD.DATE.CONTENT" val="11.04.2018"/>
  <p:tag name="FIELD.DATE.VALUE" val="11.04.2018"/>
  <p:tag name="FIELD.CONF.SUFFIX.CONTENT" val="\n | "/>
  <p:tag name="FIELD.CONF.COMBOINDEX" val="0"/>
  <p:tag name="FIELD.REM_ABL.SUFFIX.CONTENT" val="&#10;\n"/>
  <p:tag name="FIELD.COPY.CONTENT" val="© Robert Bosch GmbH 2018. Alle Rechte vorbehalten, auch bzgl. jeder Verfügung, Verwertung, Reproduktion, Bearbeitung, Weitergabe sowie für den Fall von Schutzrechtsanmeldungen."/>
  <p:tag name="FIELD.COPY.VALUE" val="© Robert Bosch GmbH 2018. Alle Rechte vorbehalten, auch bzgl. jeder Verfügung, Verwertung, Reproduktion, Bearbeitung, Weitergabe sowie für den Fall von Schutzrechtsanmeldungen."/>
  <p:tag name="FIELD.COPY.COMBOINDEX" val="0"/>
  <p:tag name="FIELD.BGROUP.SUFFIX.CONTENT" val=" | "/>
  <p:tag name="FIELD.BGROUP.COMBOINDEX" val="0"/>
  <p:tag name="FIELD.CHAPTER.CONTENT" val="Titel des Kapitels"/>
  <p:tag name="FIELD.CHAPTER.VALUE" val="Titel des Kapitels"/>
  <p:tag name="FIELD.DPT.CONTENT" val="HOME/EPS"/>
  <p:tag name="FIELD.DPT.VALUE" val="HOME/EPS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PICTURE 8_SHAPECLASSPROTECTIONTYPE" val="15"/>
  <p:tag name="PICTURE 9_SHAPECLASSPROTECTIONTYPE" val="15"/>
  <p:tag name="TITLE 1_SHAPECLASSPROTECTIONTYPE" val="9"/>
  <p:tag name="SHAPESETCLASSNAME" val="Object"/>
  <p:tag name="CONTENT PLACEHOLDER 14_SHAPECLASSPROTECTIONTYPE" val="0"/>
  <p:tag name="CONTENT PLACEHOLDER 17_SHAPECLASSPROTECTIONTYPE" val="0"/>
  <p:tag name="PICTURE 16_SHAPECLASSPROTECTIONTYPE" val="15"/>
  <p:tag name="CONTENT PLACEHOLDER 20_SHAPECLASSPROTECTIONTYPE" val="0"/>
  <p:tag name="PICTURE 19_SHAPECLASSPROTECTIONTYPE" val="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-2;-2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COLORSETCLASSNAME" val="ColorSet2"/>
  <p:tag name="FONT" val="Reg28"/>
  <p:tag name="FONTCOLOR" val="Primary"/>
  <p:tag name="FONTCOLOR2" val="Primary"/>
  <p:tag name="COLORS" val="-2;-2;-2;-2;Primary;-2"/>
  <p:tag name="SHAPESETCLASSNAME" val="Object"/>
  <p:tag name="SHAPECLASSPROTECTIONTYPE" val=" 9"/>
  <p:tag name="RUNS.FON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EndSlide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HiddenSubtitle"/>
  <p:tag name="SHAPECLASSPROTECTIONTYPE" val="0"/>
  <p:tag name="ML_SENDTOBACK" val=" 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upergraphic-Light-Gray-16-9.png"/>
  <p:tag name="ML_SENDTOBACK" val=" 1"/>
  <p:tag name="MLI" val="1"/>
  <p:tag name="SHAPECLASSNAME" val="SupergraphicGray"/>
  <p:tag name="SHAPECLASSPROTECTIONTYPE" val="1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TextOnEndSlide"/>
  <p:tag name="SHAPECLASSPROTECTIONTYPE" val="3"/>
  <p:tag name="COLORS" val="-2;-2;-2;-2;-1;-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  <p:tag name="PICTURE 8_SHAPECLASSPROTECTIONTYPE" val="15"/>
  <p:tag name="PICTURE 9_SHAPECLASSPROTECTIONTYP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Attachment"/>
  <p:tag name="SHAPECLASSPROTECTIONTYPE" val="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Navbar"/>
  <p:tag name="SHAPECLASSPROTECTIONTYPE" val="3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itleOnAgenda"/>
  <p:tag name="SHAPECLASSPROTECTIONTYPE" val="9"/>
  <p:tag name="COLORS" val="-2;-2;-2;-2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-2;-2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BodyOnAgenda"/>
  <p:tag name="SHAPECLASSPROTECTIONTYP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1571</Words>
  <Application>Microsoft Office PowerPoint</Application>
  <PresentationFormat>Benutzerdefiniert</PresentationFormat>
  <Paragraphs>297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Bosch Office Sans</vt:lpstr>
      <vt:lpstr>Cambria Math</vt:lpstr>
      <vt:lpstr>Wingdings</vt:lpstr>
      <vt:lpstr>Wingdings 3</vt:lpstr>
      <vt:lpstr>Bosch</vt:lpstr>
      <vt:lpstr>Analyse von Videodaten eines Smart home sysTEMS  ZUR ERKENNUNG VON AUßERGEWÖHNLICHEN sITUATIONEN</vt:lpstr>
      <vt:lpstr>Inhaltsverzeichnis</vt:lpstr>
      <vt:lpstr>Einleitung</vt:lpstr>
      <vt:lpstr>Motivation</vt:lpstr>
      <vt:lpstr>Ziele</vt:lpstr>
      <vt:lpstr>Verwandte Arbeit</vt:lpstr>
      <vt:lpstr>Inhaltsverzeichnis</vt:lpstr>
      <vt:lpstr>Grundlagen</vt:lpstr>
      <vt:lpstr>Hintergrundsubtraktion</vt:lpstr>
      <vt:lpstr>Hintergrundsubtraktion</vt:lpstr>
      <vt:lpstr>Hintergrundsubtraktion</vt:lpstr>
      <vt:lpstr>Hintergrundsubtraktion</vt:lpstr>
      <vt:lpstr>Histogrammanalyse</vt:lpstr>
      <vt:lpstr>Fuzzylogik</vt:lpstr>
      <vt:lpstr>OpenCV Framework</vt:lpstr>
      <vt:lpstr>360° Kamera</vt:lpstr>
      <vt:lpstr>Inhaltsverzeichnis</vt:lpstr>
      <vt:lpstr>Eigenes Verfahren</vt:lpstr>
      <vt:lpstr>Hintergrundsubtraktion</vt:lpstr>
      <vt:lpstr>Schätzung der Körperhaltung mittels Histogrammanalyse</vt:lpstr>
      <vt:lpstr>Erkennung außergewöhnlicher Situationen</vt:lpstr>
      <vt:lpstr>Anpassung des Verfahrens auf nicht-statische Kameras</vt:lpstr>
      <vt:lpstr>Inhaltsverzeichnis</vt:lpstr>
      <vt:lpstr>Ergebnisse und Evaluation</vt:lpstr>
      <vt:lpstr>Inhaltsverzeichnis</vt:lpstr>
      <vt:lpstr>Zusammenfassung und Ausblick</vt:lpstr>
      <vt:lpstr>Vielen Dank</vt:lpstr>
      <vt:lpstr>Quelle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Videodaten eines Smart home sysTEMS  ZUR ERKENNUNG VON AUßERGEWÖHNLICHEN sITUATIONEN</dc:title>
  <dc:creator>FIXED-TERM Nguyen Anh Duc (HOME/EPS)</dc:creator>
  <cp:lastModifiedBy>FIXED-TERM Nguyen Anh Duc (HOME/EPS)</cp:lastModifiedBy>
  <cp:revision>76</cp:revision>
  <dcterms:created xsi:type="dcterms:W3CDTF">2018-04-11T13:18:26Z</dcterms:created>
  <dcterms:modified xsi:type="dcterms:W3CDTF">2018-04-13T10:56:16Z</dcterms:modified>
</cp:coreProperties>
</file>