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omments/comment1.xml" ContentType="application/vnd.openxmlformats-officedocument.presentationml.comment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3" r:id="rId5"/>
    <p:sldId id="274" r:id="rId6"/>
    <p:sldId id="275" r:id="rId7"/>
    <p:sldId id="264" r:id="rId8"/>
    <p:sldId id="268" r:id="rId9"/>
    <p:sldId id="276" r:id="rId10"/>
    <p:sldId id="286" r:id="rId11"/>
    <p:sldId id="287" r:id="rId12"/>
    <p:sldId id="288" r:id="rId13"/>
    <p:sldId id="289" r:id="rId14"/>
    <p:sldId id="277" r:id="rId15"/>
    <p:sldId id="278" r:id="rId16"/>
    <p:sldId id="290" r:id="rId17"/>
    <p:sldId id="279" r:id="rId18"/>
    <p:sldId id="265" r:id="rId19"/>
    <p:sldId id="291" r:id="rId20"/>
    <p:sldId id="281" r:id="rId21"/>
    <p:sldId id="292" r:id="rId22"/>
    <p:sldId id="282" r:id="rId23"/>
    <p:sldId id="283" r:id="rId24"/>
    <p:sldId id="284" r:id="rId25"/>
    <p:sldId id="266" r:id="rId26"/>
    <p:sldId id="269" r:id="rId27"/>
    <p:sldId id="267" r:id="rId28"/>
    <p:sldId id="271" r:id="rId29"/>
    <p:sldId id="272" r:id="rId30"/>
  </p:sldIdLst>
  <p:sldSz cx="10969625" cy="6170613"/>
  <p:notesSz cx="6858000" cy="9144000"/>
  <p:custDataLst>
    <p:tags r:id="rId31"/>
  </p:custDataLst>
  <p:defaultTextStyle>
    <a:defPPr>
      <a:defRPr lang="de-DE"/>
    </a:defPPr>
    <a:lvl1pPr marL="0" algn="l" defTabSz="914400" rtl="0" eaLnBrk="1" latinLnBrk="0" hangingPunct="1">
      <a:buFontTx/>
      <a:buNone/>
      <a:defRPr lang="de-DE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6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XED-TERM Nguyen Anh Duc (HOME/EPS)" initials="FNAD(" lastIdx="1" clrIdx="0">
    <p:extLst>
      <p:ext uri="{19B8F6BF-5375-455C-9EA6-DF929625EA0E}">
        <p15:presenceInfo xmlns:p15="http://schemas.microsoft.com/office/powerpoint/2012/main" userId="FIXED-TERM Nguyen Anh Duc (HOME/EPS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419"/>
    <a:srgbClr val="1E3880"/>
    <a:srgbClr val="288C3F"/>
    <a:srgbClr val="009D5D"/>
    <a:srgbClr val="6FC9CC"/>
    <a:srgbClr val="28A4CB"/>
    <a:srgbClr val="C5C5C5"/>
    <a:srgbClr val="2E7EB5"/>
    <a:srgbClr val="AF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318"/>
      </p:cViewPr>
      <p:guideLst>
        <p:guide orient="horz" pos="160"/>
        <p:guide orient="horz" pos="656"/>
        <p:guide orient="horz" pos="816"/>
        <p:guide orient="horz" pos="3440"/>
        <p:guide pos="160"/>
        <p:guide pos="6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1T15:22:17.74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270000" cy="1270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411358" indent="0" algn="ctr">
              <a:buNone/>
              <a:defRPr sz="1799"/>
            </a:lvl2pPr>
            <a:lvl3pPr marL="822716" indent="0" algn="ctr">
              <a:buNone/>
              <a:defRPr sz="1619"/>
            </a:lvl3pPr>
            <a:lvl4pPr marL="1234075" indent="0" algn="ctr">
              <a:buNone/>
              <a:defRPr sz="1440"/>
            </a:lvl4pPr>
            <a:lvl5pPr marL="1645433" indent="0" algn="ctr">
              <a:buNone/>
              <a:defRPr sz="1440"/>
            </a:lvl5pPr>
            <a:lvl6pPr marL="2056792" indent="0" algn="ctr">
              <a:buNone/>
              <a:defRPr sz="1440"/>
            </a:lvl6pPr>
            <a:lvl7pPr marL="2468150" indent="0" algn="ctr">
              <a:buNone/>
              <a:defRPr sz="1440"/>
            </a:lvl7pPr>
            <a:lvl8pPr marL="2879509" indent="0" algn="ctr">
              <a:buNone/>
              <a:defRPr sz="1440"/>
            </a:lvl8pPr>
            <a:lvl9pPr marL="3290867" indent="0" algn="ctr">
              <a:buNone/>
              <a:defRPr sz="144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4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4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075" y="328614"/>
            <a:ext cx="2364089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3463" y="328614"/>
            <a:ext cx="6895434" cy="5229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4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8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0" y="1538290"/>
            <a:ext cx="9460586" cy="2566987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30" y="4129088"/>
            <a:ext cx="9460586" cy="1350962"/>
          </a:xfrm>
        </p:spPr>
        <p:txBody>
          <a:bodyPr/>
          <a:lstStyle>
            <a:lvl1pPr marL="0" indent="0">
              <a:buNone/>
              <a:defRPr sz="2159">
                <a:solidFill>
                  <a:schemeClr val="tx1">
                    <a:tint val="75000"/>
                  </a:schemeClr>
                </a:solidFill>
              </a:defRPr>
            </a:lvl1pPr>
            <a:lvl2pPr marL="41135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822716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3pPr>
            <a:lvl4pPr marL="1234075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433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6792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15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79509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0867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1024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67" y="1296000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45" y="1295999"/>
            <a:ext cx="4861931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8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80" y="328613"/>
            <a:ext cx="9460586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80" y="1512888"/>
            <a:ext cx="4641401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80" y="2254251"/>
            <a:ext cx="4641401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598" y="1512888"/>
            <a:ext cx="4662567" cy="741362"/>
          </a:xfrm>
        </p:spPr>
        <p:txBody>
          <a:bodyPr anchor="b"/>
          <a:lstStyle>
            <a:lvl1pPr marL="0" indent="0">
              <a:buNone/>
              <a:defRPr sz="2159" b="1"/>
            </a:lvl1pPr>
            <a:lvl2pPr marL="411358" indent="0">
              <a:buNone/>
              <a:defRPr sz="1799" b="1"/>
            </a:lvl2pPr>
            <a:lvl3pPr marL="822716" indent="0">
              <a:buNone/>
              <a:defRPr sz="1619" b="1"/>
            </a:lvl3pPr>
            <a:lvl4pPr marL="1234075" indent="0">
              <a:buNone/>
              <a:defRPr sz="1440" b="1"/>
            </a:lvl4pPr>
            <a:lvl5pPr marL="1645433" indent="0">
              <a:buNone/>
              <a:defRPr sz="1440" b="1"/>
            </a:lvl5pPr>
            <a:lvl6pPr marL="2056792" indent="0">
              <a:buNone/>
              <a:defRPr sz="1440" b="1"/>
            </a:lvl6pPr>
            <a:lvl7pPr marL="2468150" indent="0">
              <a:buNone/>
              <a:defRPr sz="1440" b="1"/>
            </a:lvl7pPr>
            <a:lvl8pPr marL="2879509" indent="0">
              <a:buNone/>
              <a:defRPr sz="1440" b="1"/>
            </a:lvl8pPr>
            <a:lvl9pPr marL="3290867" indent="0">
              <a:buNone/>
              <a:defRPr sz="14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598" y="2254251"/>
            <a:ext cx="4662567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8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26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21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>
              <a:defRPr sz="2879"/>
            </a:lvl1pPr>
            <a:lvl2pPr>
              <a:defRPr sz="2519"/>
            </a:lvl2pPr>
            <a:lvl3pPr>
              <a:defRPr sz="215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311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9" y="411163"/>
            <a:ext cx="3538725" cy="1439862"/>
          </a:xfrm>
        </p:spPr>
        <p:txBody>
          <a:bodyPr anchor="b"/>
          <a:lstStyle>
            <a:lvl1pPr>
              <a:defRPr sz="2879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2566" y="889001"/>
            <a:ext cx="5553598" cy="4384675"/>
          </a:xfrm>
        </p:spPr>
        <p:txBody>
          <a:bodyPr/>
          <a:lstStyle>
            <a:lvl1pPr marL="0" indent="0">
              <a:buNone/>
              <a:defRPr sz="2879"/>
            </a:lvl1pPr>
            <a:lvl2pPr marL="411358" indent="0">
              <a:buNone/>
              <a:defRPr sz="2519"/>
            </a:lvl2pPr>
            <a:lvl3pPr marL="822716" indent="0">
              <a:buNone/>
              <a:defRPr sz="2159"/>
            </a:lvl3pPr>
            <a:lvl4pPr marL="1234075" indent="0">
              <a:buNone/>
              <a:defRPr sz="1799"/>
            </a:lvl4pPr>
            <a:lvl5pPr marL="1645433" indent="0">
              <a:buNone/>
              <a:defRPr sz="1799"/>
            </a:lvl5pPr>
            <a:lvl6pPr marL="2056792" indent="0">
              <a:buNone/>
              <a:defRPr sz="1799"/>
            </a:lvl6pPr>
            <a:lvl7pPr marL="2468150" indent="0">
              <a:buNone/>
              <a:defRPr sz="1799"/>
            </a:lvl7pPr>
            <a:lvl8pPr marL="2879509" indent="0">
              <a:buNone/>
              <a:defRPr sz="1799"/>
            </a:lvl8pPr>
            <a:lvl9pPr marL="3290867" indent="0">
              <a:buNone/>
              <a:defRPr sz="1799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579" y="1851025"/>
            <a:ext cx="3538725" cy="3429000"/>
          </a:xfrm>
        </p:spPr>
        <p:txBody>
          <a:bodyPr/>
          <a:lstStyle>
            <a:lvl1pPr marL="0" indent="0">
              <a:buNone/>
              <a:defRPr sz="1440"/>
            </a:lvl1pPr>
            <a:lvl2pPr marL="411358" indent="0">
              <a:buNone/>
              <a:defRPr sz="1260"/>
            </a:lvl2pPr>
            <a:lvl3pPr marL="822716" indent="0">
              <a:buNone/>
              <a:defRPr sz="1080"/>
            </a:lvl3pPr>
            <a:lvl4pPr marL="1234075" indent="0">
              <a:buNone/>
              <a:defRPr sz="900"/>
            </a:lvl4pPr>
            <a:lvl5pPr marL="1645433" indent="0">
              <a:buNone/>
              <a:defRPr sz="900"/>
            </a:lvl5pPr>
            <a:lvl6pPr marL="2056792" indent="0">
              <a:buNone/>
              <a:defRPr sz="900"/>
            </a:lvl6pPr>
            <a:lvl7pPr marL="2468150" indent="0">
              <a:buNone/>
              <a:defRPr sz="900"/>
            </a:lvl7pPr>
            <a:lvl8pPr marL="2879509" indent="0">
              <a:buNone/>
              <a:defRPr sz="900"/>
            </a:lvl8pPr>
            <a:lvl9pPr marL="3290867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06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67" y="648000"/>
            <a:ext cx="8221606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68" y="1296000"/>
            <a:ext cx="10275808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Grafik 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569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2716" rtl="0" eaLnBrk="1" latinLnBrk="0" hangingPunct="1">
        <a:lnSpc>
          <a:spcPct val="90000"/>
        </a:lnSpc>
        <a:spcBef>
          <a:spcPct val="0"/>
        </a:spcBef>
        <a:buFontTx/>
        <a:buNone/>
        <a:defRPr sz="1800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51460" indent="-251460" algn="l" defTabSz="822716" rtl="0" eaLnBrk="1" latinLnBrk="0" hangingPunct="1">
        <a:lnSpc>
          <a:spcPct val="107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8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508000" indent="-27432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 typeface="Wingdings 3" panose="05040102010807070707" pitchFamily="18" charset="2"/>
        <a:buChar char=""/>
        <a:defRPr sz="16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730250" indent="-204470" algn="l" defTabSz="822716" rtl="0" eaLnBrk="1" latinLnBrk="0" hangingPunct="1">
        <a:lnSpc>
          <a:spcPct val="102000"/>
        </a:lnSpc>
        <a:spcBef>
          <a:spcPts val="500"/>
        </a:spcBef>
        <a:buClrTx/>
        <a:buSzPct val="100000"/>
        <a:buFontTx/>
        <a:buChar char="‒"/>
        <a:defRPr sz="14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932180" indent="-184150" algn="l" defTabSz="822716" rtl="0" eaLnBrk="1" latinLnBrk="0" hangingPunct="1">
        <a:lnSpc>
          <a:spcPct val="103000"/>
        </a:lnSpc>
        <a:spcBef>
          <a:spcPts val="500"/>
        </a:spcBef>
        <a:buClrTx/>
        <a:buSzPct val="100000"/>
        <a:buFontTx/>
        <a:buChar char="‒"/>
        <a:defRPr sz="1300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8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2pPr>
      <a:lvl3pPr marL="822716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34075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4pPr>
      <a:lvl5pPr marL="1645433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5pPr>
      <a:lvl6pPr marL="2056792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6pPr>
      <a:lvl7pPr marL="2468150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7pPr>
      <a:lvl8pPr marL="2879509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8pPr>
      <a:lvl9pPr marL="3290867" algn="l" defTabSz="822716" rtl="0" eaLnBrk="1" latinLnBrk="0" hangingPunct="1">
        <a:defRPr sz="16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comments" Target="../comments/commen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1.emf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1.emf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image" Target="../media/image1.emf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6" Type="http://schemas.openxmlformats.org/officeDocument/2006/relationships/image" Target="../media/image11.pn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image" Target="../media/image1.emf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6" Type="http://schemas.openxmlformats.org/officeDocument/2006/relationships/image" Target="../media/image12.png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tags" Target="../tags/tag128.xml"/><Relationship Id="rId10" Type="http://schemas.openxmlformats.org/officeDocument/2006/relationships/tags" Target="../tags/tag133.xml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1.wmf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13.png"/><Relationship Id="rId2" Type="http://schemas.openxmlformats.org/officeDocument/2006/relationships/tags" Target="../tags/tag136.xml"/><Relationship Id="rId16" Type="http://schemas.openxmlformats.org/officeDocument/2006/relationships/tags" Target="../tags/tag139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../media/image2.png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image" Target="../media/image12.wmf"/><Relationship Id="rId2" Type="http://schemas.openxmlformats.org/officeDocument/2006/relationships/tags" Target="../tags/tag148.xml"/><Relationship Id="rId16" Type="http://schemas.openxmlformats.org/officeDocument/2006/relationships/image" Target="../media/image2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image" Target="../media/image1.emf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1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6" Type="http://schemas.openxmlformats.org/officeDocument/2006/relationships/image" Target="../media/image13.wmf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image" Target="../media/image2.png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image" Target="../media/image1.emf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9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2" Type="http://schemas.openxmlformats.org/officeDocument/2006/relationships/tags" Target="../tags/tag203.xml"/><Relationship Id="rId16" Type="http://schemas.openxmlformats.org/officeDocument/2006/relationships/image" Target="../media/image14.wmf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5" Type="http://schemas.openxmlformats.org/officeDocument/2006/relationships/image" Target="../media/image2.png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2" Type="http://schemas.openxmlformats.org/officeDocument/2006/relationships/tags" Target="../tags/tag215.xml"/><Relationship Id="rId16" Type="http://schemas.openxmlformats.org/officeDocument/2006/relationships/image" Target="../media/image15.png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5" Type="http://schemas.openxmlformats.org/officeDocument/2006/relationships/image" Target="../media/image2.png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2" Type="http://schemas.openxmlformats.org/officeDocument/2006/relationships/tags" Target="../tags/tag227.xml"/><Relationship Id="rId16" Type="http://schemas.openxmlformats.org/officeDocument/2006/relationships/image" Target="../media/image16.wmf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image" Target="../media/image2.png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13" Type="http://schemas.openxmlformats.org/officeDocument/2006/relationships/image" Target="../media/image2.png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12" Type="http://schemas.openxmlformats.org/officeDocument/2006/relationships/image" Target="../media/image1.emf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42.xml"/><Relationship Id="rId10" Type="http://schemas.openxmlformats.org/officeDocument/2006/relationships/tags" Target="../tags/tag247.xml"/><Relationship Id="rId4" Type="http://schemas.openxmlformats.org/officeDocument/2006/relationships/tags" Target="../tags/tag241.xml"/><Relationship Id="rId9" Type="http://schemas.openxmlformats.org/officeDocument/2006/relationships/tags" Target="../tags/tag2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13" Type="http://schemas.openxmlformats.org/officeDocument/2006/relationships/image" Target="../media/image2.png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12" Type="http://schemas.openxmlformats.org/officeDocument/2006/relationships/image" Target="../media/image1.emf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52.xml"/><Relationship Id="rId10" Type="http://schemas.openxmlformats.org/officeDocument/2006/relationships/tags" Target="../tags/tag257.xml"/><Relationship Id="rId4" Type="http://schemas.openxmlformats.org/officeDocument/2006/relationships/tags" Target="../tags/tag251.xml"/><Relationship Id="rId9" Type="http://schemas.openxmlformats.org/officeDocument/2006/relationships/tags" Target="../tags/tag25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image" Target="../media/image2.png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image" Target="../media/image1.emf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13" Type="http://schemas.openxmlformats.org/officeDocument/2006/relationships/image" Target="../media/image1.emf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5" Type="http://schemas.openxmlformats.org/officeDocument/2006/relationships/tags" Target="../tags/tag280.xml"/><Relationship Id="rId10" Type="http://schemas.openxmlformats.org/officeDocument/2006/relationships/tags" Target="../tags/tag285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9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13" Type="http://schemas.openxmlformats.org/officeDocument/2006/relationships/image" Target="../media/image1.emf"/><Relationship Id="rId3" Type="http://schemas.openxmlformats.org/officeDocument/2006/relationships/tags" Target="../tags/tag297.xml"/><Relationship Id="rId7" Type="http://schemas.openxmlformats.org/officeDocument/2006/relationships/tags" Target="../tags/tag30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11" Type="http://schemas.openxmlformats.org/officeDocument/2006/relationships/tags" Target="../tags/tag305.xml"/><Relationship Id="rId5" Type="http://schemas.openxmlformats.org/officeDocument/2006/relationships/tags" Target="../tags/tag299.xml"/><Relationship Id="rId10" Type="http://schemas.openxmlformats.org/officeDocument/2006/relationships/tags" Target="../tags/tag304.xml"/><Relationship Id="rId4" Type="http://schemas.openxmlformats.org/officeDocument/2006/relationships/tags" Target="../tags/tag298.xml"/><Relationship Id="rId9" Type="http://schemas.openxmlformats.org/officeDocument/2006/relationships/tags" Target="../tags/tag303.xml"/><Relationship Id="rId1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30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10" Type="http://schemas.openxmlformats.org/officeDocument/2006/relationships/image" Target="../media/image4.png"/><Relationship Id="rId4" Type="http://schemas.openxmlformats.org/officeDocument/2006/relationships/tags" Target="../tags/tag309.xml"/><Relationship Id="rId9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.e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image" Target="../media/image5.jpg"/><Relationship Id="rId2" Type="http://schemas.openxmlformats.org/officeDocument/2006/relationships/tags" Target="../tags/tag33.xml"/><Relationship Id="rId16" Type="http://schemas.openxmlformats.org/officeDocument/2006/relationships/image" Target="../media/image2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image" Target="../media/image1.emf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image" Target="../media/image2.png"/><Relationship Id="rId3" Type="http://schemas.openxmlformats.org/officeDocument/2006/relationships/tags" Target="../tags/tag58.xml"/><Relationship Id="rId21" Type="http://schemas.openxmlformats.org/officeDocument/2006/relationships/image" Target="../media/image8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7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6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1.emf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2" Type="http://schemas.openxmlformats.org/officeDocument/2006/relationships/tags" Target="../tags/tag91.xml"/><Relationship Id="rId16" Type="http://schemas.openxmlformats.org/officeDocument/2006/relationships/image" Target="../media/image10.wmf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image" Target="../media/image2.png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78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/>
            <a:r>
              <a:rPr lang="de-DE" sz="4000" dirty="0" smtClean="0"/>
              <a:t>Analyse von Videodaten eines Smart </a:t>
            </a:r>
            <a:r>
              <a:rPr lang="de-DE" sz="4000" dirty="0" err="1" smtClean="0"/>
              <a:t>home</a:t>
            </a:r>
            <a:r>
              <a:rPr lang="de-DE" sz="4000" dirty="0" smtClean="0"/>
              <a:t> </a:t>
            </a:r>
            <a:r>
              <a:rPr lang="de-DE" sz="4000" dirty="0" err="1" smtClean="0"/>
              <a:t>sysTEMS</a:t>
            </a:r>
            <a:r>
              <a:rPr lang="de-DE" sz="4000" dirty="0" smtClean="0"/>
              <a:t> </a:t>
            </a:r>
            <a:br>
              <a:rPr lang="de-DE" sz="4000" dirty="0" smtClean="0"/>
            </a:br>
            <a:r>
              <a:rPr lang="de-DE" sz="4000" dirty="0" smtClean="0"/>
              <a:t>ZUR ERKENNUNG VON </a:t>
            </a:r>
            <a:r>
              <a:rPr lang="de-DE" sz="4000" dirty="0" err="1" smtClean="0"/>
              <a:t>AUßERGEWÖHNLICHEN</a:t>
            </a:r>
            <a:r>
              <a:rPr lang="de-DE" sz="4000" dirty="0" smtClean="0"/>
              <a:t> </a:t>
            </a:r>
            <a:r>
              <a:rPr lang="de-DE" sz="4000" dirty="0" err="1" smtClean="0"/>
              <a:t>sITUATIONEN</a:t>
            </a:r>
            <a:endParaRPr lang="de-DE" sz="4000" dirty="0"/>
          </a:p>
        </p:txBody>
      </p:sp>
      <p:sp>
        <p:nvSpPr>
          <p:cNvPr id="7" name="Textfeld 6"/>
          <p:cNvSpPr txBox="1"/>
          <p:nvPr>
            <p:custDataLst>
              <p:tags r:id="rId7"/>
            </p:custDataLst>
          </p:nvPr>
        </p:nvSpPr>
        <p:spPr>
          <a:xfrm>
            <a:off x="362464" y="3938682"/>
            <a:ext cx="5585253" cy="21014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Von Anh Duc Nguyen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Betreuer: 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Prof. Dr. Thorsten 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Thormählen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smtClean="0">
                <a:solidFill>
                  <a:schemeClr val="bg1"/>
                </a:solidFill>
              </a:rPr>
              <a:t>Dr. Tobias </a:t>
            </a:r>
            <a:r>
              <a:rPr lang="de-DE" kern="0" dirty="0" err="1" smtClean="0">
                <a:solidFill>
                  <a:schemeClr val="bg1"/>
                </a:solidFill>
              </a:rPr>
              <a:t>Kühnl</a:t>
            </a:r>
            <a:endParaRPr lang="de-DE" kern="0" dirty="0" smtClean="0">
              <a:solidFill>
                <a:schemeClr val="bg1"/>
              </a:solidFill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Dr.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Marcel Schneider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1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Adaptive </a:t>
            </a:r>
            <a:r>
              <a:rPr lang="de-DE" dirty="0" err="1" smtClean="0"/>
              <a:t>Gaussian</a:t>
            </a:r>
            <a:r>
              <a:rPr lang="de-DE" dirty="0" smtClean="0"/>
              <a:t> </a:t>
            </a:r>
            <a:r>
              <a:rPr lang="de-DE" dirty="0" err="1" smtClean="0"/>
              <a:t>Mixture</a:t>
            </a:r>
            <a:r>
              <a:rPr lang="de-DE" dirty="0" smtClean="0"/>
              <a:t> Model (AGMM)</a:t>
            </a:r>
          </a:p>
          <a:p>
            <a:pPr lvl="1"/>
            <a:r>
              <a:rPr lang="de-DE" dirty="0" smtClean="0"/>
              <a:t>Eine Entwicklung eines Hintergrundmodells auf Grundlage der </a:t>
            </a:r>
            <a:r>
              <a:rPr lang="de-DE" dirty="0" err="1" smtClean="0"/>
              <a:t>Gaußchen</a:t>
            </a:r>
            <a:r>
              <a:rPr lang="de-DE" dirty="0" smtClean="0"/>
              <a:t> Mischung</a:t>
            </a:r>
          </a:p>
          <a:p>
            <a:pPr lvl="1"/>
            <a:r>
              <a:rPr lang="de-DE" dirty="0" smtClean="0"/>
              <a:t>Selektive Aktualisierungsmethode, um jedes Hintergrundpixel durch eine Mischung von K-</a:t>
            </a:r>
            <a:r>
              <a:rPr lang="de-DE" dirty="0" err="1" smtClean="0"/>
              <a:t>Gaußschen</a:t>
            </a:r>
            <a:r>
              <a:rPr lang="de-DE" dirty="0" smtClean="0"/>
              <a:t> Verteilung</a:t>
            </a:r>
          </a:p>
          <a:p>
            <a:pPr lvl="1"/>
            <a:r>
              <a:rPr lang="de-DE" dirty="0" smtClean="0"/>
              <a:t>Verschiedene Gauß-Mischung </a:t>
            </a:r>
            <a:r>
              <a:rPr lang="de-DE" dirty="0" smtClean="0">
                <a:sym typeface="Wingdings" panose="05000000000000000000" pitchFamily="2" charset="2"/>
              </a:rPr>
              <a:t> verschiedene Farbe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Gewicht der Gauß-Mischung  Zeitanteil einer Farbe in der Szene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Die Pixel, die länger unverändert bleiben  Hintergrundpixel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Neues Pixel: 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wird anhand der Bekannten Modellkomponenten überprüft</a:t>
            </a:r>
          </a:p>
          <a:p>
            <a:pPr lvl="2"/>
            <a:r>
              <a:rPr lang="de-DE" dirty="0" smtClean="0"/>
              <a:t>Die Erste passende K-</a:t>
            </a:r>
            <a:r>
              <a:rPr lang="de-DE" dirty="0" err="1" smtClean="0"/>
              <a:t>Gauße</a:t>
            </a:r>
            <a:r>
              <a:rPr lang="de-DE" dirty="0" smtClean="0"/>
              <a:t>-Komponente </a:t>
            </a:r>
            <a:r>
              <a:rPr lang="de-DE" dirty="0" smtClean="0">
                <a:sym typeface="Wingdings" panose="05000000000000000000" pitchFamily="2" charset="2"/>
              </a:rPr>
              <a:t> aktualisiert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Keine passende </a:t>
            </a:r>
            <a:r>
              <a:rPr lang="de-DE" dirty="0" err="1" smtClean="0">
                <a:sym typeface="Wingdings" panose="05000000000000000000" pitchFamily="2" charset="2"/>
              </a:rPr>
              <a:t>Komponete</a:t>
            </a:r>
            <a:r>
              <a:rPr lang="de-DE" dirty="0" smtClean="0">
                <a:sym typeface="Wingdings" panose="05000000000000000000" pitchFamily="2" charset="2"/>
              </a:rPr>
              <a:t>  Neue Komponente (Mittelwert: Pixelwert</a:t>
            </a:r>
            <a:r>
              <a:rPr lang="de-DE" smtClean="0">
                <a:sym typeface="Wingdings" panose="05000000000000000000" pitchFamily="2" charset="2"/>
              </a:rPr>
              <a:t>) hinzugefügt</a:t>
            </a:r>
          </a:p>
          <a:p>
            <a:pPr marL="525780" lvl="2" indent="0">
              <a:buNone/>
            </a:pPr>
            <a:endParaRPr lang="de-DE" dirty="0" smtClean="0"/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3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16"/>
              <p:cNvSpPr>
                <a:spLocks noGrp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042670"/>
                <a:ext cx="10452100" cy="4420870"/>
              </a:xfrm>
              <a:solidFill>
                <a:scrgbClr r="0" g="0" b="0">
                  <a:alpha val="0"/>
                </a:scrgbClr>
              </a:solidFill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wrap="square" lIns="0" tIns="0" rIns="0" bIns="0" anchor="t">
                <a:noAutofit/>
              </a:bodyPr>
              <a:lstStyle/>
              <a:p>
                <a:r>
                  <a:rPr lang="de-DE" sz="1400" dirty="0" smtClean="0"/>
                  <a:t>Kernel </a:t>
                </a:r>
                <a:r>
                  <a:rPr lang="de-DE" sz="1400" dirty="0" err="1" smtClean="0"/>
                  <a:t>Density</a:t>
                </a:r>
                <a:r>
                  <a:rPr lang="de-DE" sz="1400" dirty="0" smtClean="0"/>
                  <a:t> </a:t>
                </a:r>
                <a:r>
                  <a:rPr lang="de-DE" sz="1400" dirty="0" err="1" smtClean="0"/>
                  <a:t>Estimation</a:t>
                </a:r>
                <a:r>
                  <a:rPr lang="de-DE" sz="1400" dirty="0" smtClean="0"/>
                  <a:t> (KDE)</a:t>
                </a:r>
              </a:p>
              <a:p>
                <a:pPr lvl="1"/>
                <a:r>
                  <a:rPr lang="de-DE" sz="1200" dirty="0" smtClean="0"/>
                  <a:t>Kann empfindliche Detektion erreichen</a:t>
                </a:r>
              </a:p>
              <a:p>
                <a:pPr lvl="1"/>
                <a:r>
                  <a:rPr lang="de-DE" sz="1200" dirty="0" smtClean="0"/>
                  <a:t>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b="0" dirty="0" smtClean="0"/>
                  <a:t>,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1200" b="0" dirty="0" smtClean="0"/>
                  <a:t> Stichprobe von Intensitätswerten für ein Pixel</a:t>
                </a:r>
              </a:p>
              <a:p>
                <a:pPr lvl="1"/>
                <a:r>
                  <a:rPr lang="de-DE" sz="1200" dirty="0" smtClean="0"/>
                  <a:t>Dichtefunktion der Wahrscheinlichkeit, dass dieses Pixel einen Intensitätswert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200" dirty="0" smtClean="0"/>
                  <a:t> in Zeit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sz="1200" b="0" dirty="0" smtClean="0"/>
                  <a:t> hat:</a:t>
                </a:r>
              </a:p>
              <a:p>
                <a:pPr marL="2336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233680" lvl="1" indent="0" algn="ctr">
                  <a:buNone/>
                </a:pP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Sup>
                                <m:sSub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de-DE" sz="1200" b="0" dirty="0" smtClean="0"/>
                  <a:t> </a:t>
                </a:r>
              </a:p>
              <a:p>
                <a:pPr lvl="2"/>
                <a:r>
                  <a:rPr lang="de-DE" sz="1200" dirty="0" smtClean="0"/>
                  <a:t>Kernel-Schätzfunktion K als Normallfunktion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de-DE" sz="1200" b="0" i="1" dirty="0" smtClean="0">
                  <a:latin typeface="Cambria Math" panose="02040503050406030204" pitchFamily="18" charset="0"/>
                </a:endParaRPr>
              </a:p>
              <a:p>
                <a:pPr marL="52578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Sup>
                                        <m:sSub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200" b="0" dirty="0" smtClean="0"/>
              </a:p>
              <a:p>
                <a:pPr lvl="2"/>
                <a:r>
                  <a:rPr lang="de-DE" sz="1200" b="0" dirty="0" smtClean="0"/>
                  <a:t>Sei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sz="1200" b="0" dirty="0" smtClean="0"/>
                  <a:t> Median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sz="1200" b="0" dirty="0" smtClean="0"/>
                  <a:t> für  jedes Paar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b="0" dirty="0" smtClean="0"/>
                  <a:t> </a:t>
                </a:r>
              </a:p>
              <a:p>
                <a:pPr lvl="2"/>
                <a:r>
                  <a:rPr lang="de-DE" sz="1200" dirty="0" smtClean="0"/>
                  <a:t>Standardabweichung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0,68</m:t>
                        </m:r>
                        <m:rad>
                          <m:radPr>
                            <m:degHide m:val="on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de-DE" sz="1200" dirty="0" smtClean="0"/>
              </a:p>
              <a:p>
                <a:pPr lvl="1"/>
                <a:r>
                  <a:rPr lang="de-DE" sz="1200" dirty="0" smtClean="0"/>
                  <a:t>Aktualisierung des Hintergrundes: </a:t>
                </a:r>
                <a:r>
                  <a:rPr lang="de-DE" sz="1200" dirty="0" err="1" smtClean="0"/>
                  <a:t>Selective</a:t>
                </a:r>
                <a:r>
                  <a:rPr lang="de-DE" sz="1200" dirty="0" smtClean="0"/>
                  <a:t> Update, Blind Update</a:t>
                </a:r>
                <a:endParaRPr lang="de-DE" sz="1200" dirty="0"/>
              </a:p>
              <a:p>
                <a:pPr lvl="1"/>
                <a:endParaRPr lang="de-DE" sz="1200" dirty="0" smtClean="0"/>
              </a:p>
            </p:txBody>
          </p:sp>
        </mc:Choice>
        <mc:Fallback xmlns="">
          <p:sp>
            <p:nvSpPr>
              <p:cNvPr id="17" name="Inhaltsplatzhalt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5"/>
                </p:custDataLst>
              </p:nvPr>
            </p:nvSpPr>
            <p:spPr>
              <a:xfrm>
                <a:off x="259080" y="1042670"/>
                <a:ext cx="10452100" cy="4420870"/>
              </a:xfrm>
              <a:blipFill rotWithShape="0">
                <a:blip r:embed="rId16"/>
                <a:stretch>
                  <a:fillRect l="-992" t="-1241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33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16"/>
              <p:cNvSpPr>
                <a:spLocks noGrp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190624"/>
                <a:ext cx="10452100" cy="4272915"/>
              </a:xfrm>
              <a:solidFill>
                <a:scrgbClr r="0" g="0" b="0">
                  <a:alpha val="0"/>
                </a:scrgbClr>
              </a:solidFill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wrap="square" lIns="0" tIns="0" rIns="0" bIns="0" anchor="t">
                <a:noAutofit/>
              </a:bodyPr>
              <a:lstStyle/>
              <a:p>
                <a:r>
                  <a:rPr lang="de-DE" sz="2400" dirty="0" smtClean="0"/>
                  <a:t>K-nächster Nachbar (KNN)</a:t>
                </a:r>
              </a:p>
              <a:p>
                <a:pPr lvl="1"/>
                <a:r>
                  <a:rPr lang="de-DE" sz="2000" dirty="0" smtClean="0"/>
                  <a:t>Ist eine Verbesserung der KDE</a:t>
                </a:r>
              </a:p>
              <a:p>
                <a:pPr lvl="1"/>
                <a:r>
                  <a:rPr lang="de-DE" sz="2000" dirty="0" smtClean="0"/>
                  <a:t>Nachteil von KDE: feste Kerngröße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de-DE" sz="2000" b="0" dirty="0" smtClean="0"/>
              </a:p>
              <a:p>
                <a:pPr lvl="1"/>
                <a:r>
                  <a:rPr lang="de-DE" sz="2000" dirty="0" smtClean="0"/>
                  <a:t>Anstatt Optimierung der Kerngröße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sz="2000" dirty="0" smtClean="0"/>
                  <a:t> </a:t>
                </a:r>
                <a:r>
                  <a:rPr lang="de-DE" sz="2000" dirty="0" smtClean="0">
                    <a:sym typeface="Wingdings" panose="05000000000000000000" pitchFamily="2" charset="2"/>
                  </a:rPr>
                  <a:t> Erhöhen der Kerngröße, solang eine feste Menge von Daten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abgedeckt ist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=[0,1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gewählt (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ist die Zeit für die Anpassung des Modells)</a:t>
                </a:r>
              </a:p>
              <a:p>
                <a:pPr lvl="1"/>
                <a:r>
                  <a:rPr lang="de-DE" sz="2000" dirty="0" smtClean="0">
                    <a:sym typeface="Wingdings" panose="05000000000000000000" pitchFamily="2" charset="2"/>
                  </a:rPr>
                  <a:t>Neues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passt, wenn mehr als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Punkte innerhalb von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de-DE" sz="2000" dirty="0" smtClean="0">
                    <a:sym typeface="Wingdings" panose="05000000000000000000" pitchFamily="2" charset="2"/>
                  </a:rPr>
                  <a:t> Kernen vorhanden</a:t>
                </a:r>
              </a:p>
              <a:p>
                <a:pPr lvl="1"/>
                <a:endParaRPr lang="de-DE" sz="2000" dirty="0" smtClean="0"/>
              </a:p>
            </p:txBody>
          </p:sp>
        </mc:Choice>
        <mc:Fallback xmlns="">
          <p:sp>
            <p:nvSpPr>
              <p:cNvPr id="17" name="Inhaltsplatzhalt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5"/>
                </p:custDataLst>
              </p:nvPr>
            </p:nvSpPr>
            <p:spPr>
              <a:xfrm>
                <a:off x="259080" y="1190624"/>
                <a:ext cx="10452100" cy="4272915"/>
              </a:xfrm>
              <a:blipFill rotWithShape="0">
                <a:blip r:embed="rId16"/>
                <a:stretch>
                  <a:fillRect l="-1692" t="-2140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2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nhaltsplatzhalter 16"/>
              <p:cNvSpPr>
                <a:spLocks noGrp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59080" y="1190624"/>
                <a:ext cx="10452100" cy="4272915"/>
              </a:xfrm>
              <a:solidFill>
                <a:scrgbClr r="0" g="0" b="0">
                  <a:alpha val="0"/>
                </a:scrgbClr>
              </a:solidFill>
              <a:effectLst/>
              <a:extLst>
                <a:ext uri="{AF507438-7753-43E0-B8FC-AC1667EBCBE1}">
                  <a14:hiddenEffects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/>
                </a:ext>
              </a:extLst>
            </p:spPr>
            <p:txBody>
              <a:bodyPr wrap="square" lIns="0" tIns="0" rIns="0" bIns="0" anchor="t">
                <a:noAutofit/>
              </a:bodyPr>
              <a:lstStyle/>
              <a:p>
                <a:r>
                  <a:rPr lang="de-DE" dirty="0" smtClean="0"/>
                  <a:t>Vibe</a:t>
                </a:r>
              </a:p>
              <a:p>
                <a:pPr lvl="1"/>
                <a:r>
                  <a:rPr lang="de-DE" dirty="0" smtClean="0"/>
                  <a:t>Zufällige Aggregation</a:t>
                </a:r>
              </a:p>
              <a:p>
                <a:pPr lvl="1"/>
                <a:r>
                  <a:rPr lang="de-DE" dirty="0" smtClean="0"/>
                  <a:t>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ein Pixelwert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 smtClean="0"/>
                  <a:t> zur Zeit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b="0" dirty="0" smtClean="0"/>
              </a:p>
              <a:p>
                <a:pPr lvl="1"/>
                <a:r>
                  <a:rPr lang="de-DE" dirty="0" smtClean="0"/>
                  <a:t>Eine Menge von Stichprobenwerten als Pixelmodell verwendet</a:t>
                </a:r>
              </a:p>
              <a:p>
                <a:pPr lvl="1"/>
                <a:r>
                  <a:rPr lang="de-DE" dirty="0" smtClean="0"/>
                  <a:t>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zu klassifizieren:</a:t>
                </a:r>
                <a:endParaRPr lang="de-DE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 smtClean="0">
                    <a:sym typeface="Wingdings" panose="05000000000000000000" pitchFamily="2" charset="2"/>
                  </a:rPr>
                  <a:t>eine Kugel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r>
                  <a:rPr lang="de-DE" dirty="0" smtClean="0"/>
                  <a:t> mit Radius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dirty="0" smtClean="0"/>
                  <a:t> und Punkt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wird </a:t>
                </a:r>
                <a:r>
                  <a:rPr lang="de-DE" dirty="0" err="1" smtClean="0"/>
                  <a:t>defininiert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de-DE" dirty="0" smtClean="0"/>
                  <a:t> von der Kugel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</m:t>
                    </m:r>
                  </m:oMath>
                </a14:m>
                <a:r>
                  <a:rPr lang="de-DE" dirty="0" smtClean="0"/>
                  <a:t> und die Menge von Punkten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 smtClean="0"/>
                  <a:t> mehr 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17" name="Inhaltsplatzhalt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6"/>
                </p:custDataLst>
              </p:nvPr>
            </p:nvSpPr>
            <p:spPr>
              <a:xfrm>
                <a:off x="259080" y="1190624"/>
                <a:ext cx="10452100" cy="4272915"/>
              </a:xfrm>
              <a:blipFill rotWithShape="0">
                <a:blip r:embed="rId17"/>
                <a:stretch>
                  <a:fillRect l="-1284" t="-1854"/>
                </a:stretch>
              </a:blipFill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rotWithShape="0">
                        <a:scrgbClr r="0" g="0" b="0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69" y="3501225"/>
            <a:ext cx="3073211" cy="2161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08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0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Stellt die Tonwertverteilung graphisch dar </a:t>
            </a:r>
          </a:p>
          <a:p>
            <a:r>
              <a:rPr lang="de-DE" dirty="0" smtClean="0"/>
              <a:t>Ein nützliches Werkzeug für die Schwellwertbildung</a:t>
            </a:r>
          </a:p>
          <a:p>
            <a:r>
              <a:rPr lang="de-DE" dirty="0" smtClean="0"/>
              <a:t>Bildhistogramme lassen sich auf Hoch- und Tiefpunkte analysieren</a:t>
            </a:r>
          </a:p>
          <a:p>
            <a:r>
              <a:rPr lang="de-DE" dirty="0" err="1" smtClean="0"/>
              <a:t>Histogrammanalyse</a:t>
            </a:r>
            <a:r>
              <a:rPr lang="de-DE" dirty="0" smtClean="0"/>
              <a:t> zur Erkennung von Körperhaltungen</a:t>
            </a:r>
          </a:p>
          <a:p>
            <a:pPr lvl="1"/>
            <a:r>
              <a:rPr lang="de-DE" dirty="0" smtClean="0"/>
              <a:t>Jede Körperhaltung erzeugt ein unterschiedliches Muster von Histogrammen </a:t>
            </a:r>
            <a:r>
              <a:rPr lang="de-DE" dirty="0" smtClean="0">
                <a:sym typeface="Wingdings" panose="05000000000000000000" pitchFamily="2" charset="2"/>
              </a:rPr>
              <a:t> anwendbar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pPr lvl="1"/>
            <a:endParaRPr lang="de-DE" dirty="0"/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err="1" smtClean="0">
                <a:solidFill>
                  <a:srgbClr val="67B419"/>
                </a:solidFill>
              </a:rPr>
              <a:t>Histogrammanalyse</a:t>
            </a:r>
            <a:endParaRPr lang="de-DE" sz="2800" dirty="0">
              <a:solidFill>
                <a:srgbClr val="67B419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132966"/>
            <a:ext cx="5974397" cy="2330574"/>
          </a:xfrm>
          <a:prstGeom prst="rect">
            <a:avLst/>
          </a:prstGeom>
        </p:spPr>
      </p:pic>
      <p:sp>
        <p:nvSpPr>
          <p:cNvPr id="10" name="Textfeld 9"/>
          <p:cNvSpPr txBox="1"/>
          <p:nvPr>
            <p:custDataLst>
              <p:tags r:id="rId13"/>
            </p:custDataLst>
          </p:nvPr>
        </p:nvSpPr>
        <p:spPr>
          <a:xfrm>
            <a:off x="7697628" y="3448050"/>
            <a:ext cx="3013552" cy="1949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400" kern="0" dirty="0" smtClean="0">
                <a:solidFill>
                  <a:srgbClr val="000000"/>
                </a:solidFill>
              </a:rPr>
              <a:t>Auf 128 Pixel skaliert</a:t>
            </a:r>
          </a:p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400" kern="0" dirty="0" smtClean="0">
                <a:solidFill>
                  <a:srgbClr val="000000"/>
                </a:solidFill>
              </a:rPr>
              <a:t>Seitenverhältnis nicht geändert</a:t>
            </a:r>
          </a:p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Von 7 verschiedenen Personen</a:t>
            </a:r>
          </a:p>
          <a:p>
            <a:pPr marL="285750" marR="0" indent="-285750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400" kern="0" dirty="0" smtClean="0">
                <a:solidFill>
                  <a:srgbClr val="000000"/>
                </a:solidFill>
              </a:rPr>
              <a:t>Von 4500 Silhouetten</a:t>
            </a:r>
            <a:endParaRPr kumimoji="0" lang="de-DE" sz="14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3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Inhaltsplatzhalter 16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59434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sz="1600" dirty="0" smtClean="0"/>
              <a:t>Klassische Mengenlehre sind gewöhnlich zweiwertig: entweder Null oder Eins </a:t>
            </a:r>
            <a:r>
              <a:rPr lang="de-DE" sz="1600" dirty="0" smtClean="0">
                <a:sym typeface="Wingdings" panose="05000000000000000000" pitchFamily="2" charset="2"/>
              </a:rPr>
              <a:t> entspricht unter komplexe Situation wenig</a:t>
            </a:r>
          </a:p>
          <a:p>
            <a:r>
              <a:rPr lang="de-DE" sz="1600" dirty="0" smtClean="0">
                <a:sym typeface="Wingdings" panose="05000000000000000000" pitchFamily="2" charset="2"/>
              </a:rPr>
              <a:t>Unsicherheitsmodellierung: z.B. „heißer Tag“, „großer Mann“  sprachliche (lexikale) Unschärfe</a:t>
            </a:r>
          </a:p>
          <a:p>
            <a:r>
              <a:rPr lang="de-DE" sz="1600" dirty="0" err="1" smtClean="0">
                <a:sym typeface="Wingdings" panose="05000000000000000000" pitchFamily="2" charset="2"/>
              </a:rPr>
              <a:t>Fuzzymenge</a:t>
            </a:r>
            <a:r>
              <a:rPr lang="de-DE" sz="1600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sz="1400" dirty="0" smtClean="0">
                <a:sym typeface="Wingdings" panose="05000000000000000000" pitchFamily="2" charset="2"/>
              </a:rPr>
              <a:t>Wie klassische Menge aber mit Wahrscheinlichkeit (Mitgliedschaft-Grad): </a:t>
            </a:r>
          </a:p>
          <a:p>
            <a:pPr lvl="2"/>
            <a:r>
              <a:rPr lang="de-DE" sz="1200" dirty="0" smtClean="0">
                <a:sym typeface="Wingdings" panose="05000000000000000000" pitchFamily="2" charset="2"/>
              </a:rPr>
              <a:t>Anteil von [0,1] des neuen Werts in einer </a:t>
            </a:r>
            <a:r>
              <a:rPr lang="de-DE" sz="1200" dirty="0" err="1" smtClean="0">
                <a:sym typeface="Wingdings" panose="05000000000000000000" pitchFamily="2" charset="2"/>
              </a:rPr>
              <a:t>Fuzzymenge</a:t>
            </a:r>
            <a:endParaRPr lang="de-DE" sz="1200" dirty="0">
              <a:sym typeface="Wingdings" panose="05000000000000000000" pitchFamily="2" charset="2"/>
            </a:endParaRPr>
          </a:p>
          <a:p>
            <a:pPr lvl="1"/>
            <a:r>
              <a:rPr lang="de-DE" sz="1400" dirty="0" smtClean="0">
                <a:sym typeface="Wingdings" panose="05000000000000000000" pitchFamily="2" charset="2"/>
              </a:rPr>
              <a:t>Der Prozess der Fuzzylogik wird wie folgt definiert:</a:t>
            </a:r>
          </a:p>
          <a:p>
            <a:pPr lvl="2"/>
            <a:r>
              <a:rPr lang="de-DE" sz="1200" dirty="0" smtClean="0">
                <a:sym typeface="Wingdings" panose="05000000000000000000" pitchFamily="2" charset="2"/>
              </a:rPr>
              <a:t>Umwandlung der Eingabedaten in </a:t>
            </a:r>
            <a:r>
              <a:rPr lang="de-DE" sz="1200" dirty="0" err="1" smtClean="0">
                <a:sym typeface="Wingdings" panose="05000000000000000000" pitchFamily="2" charset="2"/>
              </a:rPr>
              <a:t>Fuzzymengen</a:t>
            </a:r>
            <a:r>
              <a:rPr lang="de-DE" sz="1200" dirty="0" smtClean="0">
                <a:sym typeface="Wingdings" panose="05000000000000000000" pitchFamily="2" charset="2"/>
              </a:rPr>
              <a:t> durch Zugehörigkeit-Funktion (Sinus-, Kosinus-, …, </a:t>
            </a:r>
            <a:r>
              <a:rPr lang="de-DE" sz="1200" dirty="0" err="1" smtClean="0">
                <a:sym typeface="Wingdings" panose="05000000000000000000" pitchFamily="2" charset="2"/>
              </a:rPr>
              <a:t>Gaußschen</a:t>
            </a:r>
            <a:r>
              <a:rPr lang="de-DE" sz="1200" dirty="0" smtClean="0">
                <a:sym typeface="Wingdings" panose="05000000000000000000" pitchFamily="2" charset="2"/>
              </a:rPr>
              <a:t>-Funktion)</a:t>
            </a:r>
          </a:p>
          <a:p>
            <a:pPr lvl="2"/>
            <a:r>
              <a:rPr lang="de-DE" sz="1200" dirty="0" smtClean="0">
                <a:sym typeface="Wingdings" panose="05000000000000000000" pitchFamily="2" charset="2"/>
              </a:rPr>
              <a:t>Anwendung der </a:t>
            </a:r>
            <a:r>
              <a:rPr lang="de-DE" sz="1200" dirty="0" smtClean="0">
                <a:sym typeface="Wingdings" panose="05000000000000000000" pitchFamily="2" charset="2"/>
              </a:rPr>
              <a:t>vordefiniert </a:t>
            </a:r>
            <a:r>
              <a:rPr lang="de-DE" sz="1200" dirty="0" smtClean="0">
                <a:sym typeface="Wingdings" panose="05000000000000000000" pitchFamily="2" charset="2"/>
              </a:rPr>
              <a:t>(IF-ELSE) </a:t>
            </a:r>
            <a:r>
              <a:rPr lang="de-DE" sz="1200" dirty="0" smtClean="0">
                <a:sym typeface="Wingdings" panose="05000000000000000000" pitchFamily="2" charset="2"/>
              </a:rPr>
              <a:t>Regeln</a:t>
            </a:r>
          </a:p>
          <a:p>
            <a:pPr lvl="2"/>
            <a:r>
              <a:rPr lang="de-DE" sz="1200" dirty="0" err="1" smtClean="0">
                <a:sym typeface="Wingdings" panose="05000000000000000000" pitchFamily="2" charset="2"/>
              </a:rPr>
              <a:t>Defuzzifizierungsmethode</a:t>
            </a:r>
            <a:r>
              <a:rPr lang="de-DE" sz="1200" dirty="0" smtClean="0">
                <a:sym typeface="Wingdings" panose="05000000000000000000" pitchFamily="2" charset="2"/>
              </a:rPr>
              <a:t>: Schwerpunkt, Zentrum der Region, </a:t>
            </a:r>
            <a:r>
              <a:rPr lang="de-DE" sz="1200" dirty="0" err="1">
                <a:sym typeface="Wingdings" panose="05000000000000000000" pitchFamily="2" charset="2"/>
              </a:rPr>
              <a:t>r</a:t>
            </a:r>
            <a:r>
              <a:rPr lang="de-DE" sz="1200" dirty="0" err="1" smtClean="0">
                <a:sym typeface="Wingdings" panose="05000000000000000000" pitchFamily="2" charset="2"/>
              </a:rPr>
              <a:t>ightmost</a:t>
            </a:r>
            <a:r>
              <a:rPr lang="de-DE" sz="1200" dirty="0" smtClean="0">
                <a:sym typeface="Wingdings" panose="05000000000000000000" pitchFamily="2" charset="2"/>
              </a:rPr>
              <a:t> Maximum, </a:t>
            </a:r>
            <a:r>
              <a:rPr lang="de-DE" sz="1200" dirty="0" err="1">
                <a:sym typeface="Wingdings" panose="05000000000000000000" pitchFamily="2" charset="2"/>
              </a:rPr>
              <a:t>l</a:t>
            </a:r>
            <a:r>
              <a:rPr lang="de-DE" sz="1200" dirty="0" err="1" smtClean="0">
                <a:sym typeface="Wingdings" panose="05000000000000000000" pitchFamily="2" charset="2"/>
              </a:rPr>
              <a:t>eftmost</a:t>
            </a:r>
            <a:r>
              <a:rPr lang="de-DE" sz="1200" dirty="0" smtClean="0">
                <a:sym typeface="Wingdings" panose="05000000000000000000" pitchFamily="2" charset="2"/>
              </a:rPr>
              <a:t> Maximum, durchschnittliches Maximum</a:t>
            </a:r>
            <a:endParaRPr lang="de-DE" sz="1200" dirty="0" smtClean="0">
              <a:sym typeface="Wingdings" panose="05000000000000000000" pitchFamily="2" charset="2"/>
            </a:endParaRPr>
          </a:p>
          <a:p>
            <a:pPr lvl="2"/>
            <a:endParaRPr lang="de-DE" sz="1200" dirty="0" smtClean="0">
              <a:sym typeface="Wingdings" panose="05000000000000000000" pitchFamily="2" charset="2"/>
            </a:endParaRPr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Fuzzylogik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9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Fuzzylogik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259080" y="1295400"/>
            <a:ext cx="1059434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lvl="1"/>
            <a:r>
              <a:rPr lang="de-DE" dirty="0" smtClean="0">
                <a:sym typeface="Wingdings" panose="05000000000000000000" pitchFamily="2" charset="2"/>
              </a:rPr>
              <a:t>Beispiel: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Raumtemperatur und Ventilöffnung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Zugehörigkeitsfunktion: einfach Dreieck</a:t>
            </a:r>
            <a:endParaRPr lang="de-DE" dirty="0" smtClean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(IF-ELSE) Regeln:</a:t>
            </a:r>
          </a:p>
          <a:p>
            <a:pPr lvl="3"/>
            <a:r>
              <a:rPr lang="de-DE" dirty="0" smtClean="0">
                <a:sym typeface="Wingdings" panose="05000000000000000000" pitchFamily="2" charset="2"/>
              </a:rPr>
              <a:t>IF </a:t>
            </a:r>
            <a:r>
              <a:rPr lang="de-DE" dirty="0" err="1" smtClean="0">
                <a:sym typeface="Wingdings" panose="05000000000000000000" pitchFamily="2" charset="2"/>
              </a:rPr>
              <a:t>temperatur</a:t>
            </a:r>
            <a:r>
              <a:rPr lang="de-DE" dirty="0" smtClean="0">
                <a:sym typeface="Wingdings" panose="05000000000000000000" pitchFamily="2" charset="2"/>
              </a:rPr>
              <a:t> IS </a:t>
            </a:r>
            <a:r>
              <a:rPr lang="de-DE" dirty="0" err="1" smtClean="0">
                <a:sym typeface="Wingdings" panose="05000000000000000000" pitchFamily="2" charset="2"/>
              </a:rPr>
              <a:t>low</a:t>
            </a:r>
            <a:r>
              <a:rPr lang="de-DE" dirty="0" smtClean="0">
                <a:sym typeface="Wingdings" panose="05000000000000000000" pitchFamily="2" charset="2"/>
              </a:rPr>
              <a:t> THEN</a:t>
            </a:r>
          </a:p>
          <a:p>
            <a:pPr marL="748030" lvl="8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        </a:t>
            </a:r>
            <a:r>
              <a:rPr lang="de-DE" dirty="0" err="1" smtClean="0">
                <a:sym typeface="Wingdings" panose="05000000000000000000" pitchFamily="2" charset="2"/>
              </a:rPr>
              <a:t>thermostat</a:t>
            </a:r>
            <a:r>
              <a:rPr lang="de-DE" dirty="0" smtClean="0">
                <a:sym typeface="Wingdings" panose="05000000000000000000" pitchFamily="2" charset="2"/>
              </a:rPr>
              <a:t> IS high</a:t>
            </a:r>
          </a:p>
          <a:p>
            <a:pPr lvl="3"/>
            <a:r>
              <a:rPr lang="de-DE" dirty="0">
                <a:sym typeface="Wingdings" panose="05000000000000000000" pitchFamily="2" charset="2"/>
              </a:rPr>
              <a:t>IF </a:t>
            </a:r>
            <a:r>
              <a:rPr lang="de-DE" dirty="0" err="1">
                <a:sym typeface="Wingdings" panose="05000000000000000000" pitchFamily="2" charset="2"/>
              </a:rPr>
              <a:t>temperatur</a:t>
            </a:r>
            <a:r>
              <a:rPr lang="de-DE" dirty="0">
                <a:sym typeface="Wingdings" panose="05000000000000000000" pitchFamily="2" charset="2"/>
              </a:rPr>
              <a:t> IS </a:t>
            </a:r>
            <a:r>
              <a:rPr lang="de-DE" dirty="0" err="1" smtClean="0">
                <a:sym typeface="Wingdings" panose="05000000000000000000" pitchFamily="2" charset="2"/>
              </a:rPr>
              <a:t>mediumTHEN</a:t>
            </a:r>
            <a:endParaRPr lang="de-DE" dirty="0">
              <a:sym typeface="Wingdings" panose="05000000000000000000" pitchFamily="2" charset="2"/>
            </a:endParaRPr>
          </a:p>
          <a:p>
            <a:pPr marL="748030" lvl="8" indent="0">
              <a:buNone/>
            </a:pPr>
            <a:r>
              <a:rPr lang="de-DE" dirty="0">
                <a:sym typeface="Wingdings" panose="05000000000000000000" pitchFamily="2" charset="2"/>
              </a:rPr>
              <a:t>         </a:t>
            </a:r>
            <a:r>
              <a:rPr lang="de-DE" dirty="0" err="1">
                <a:sym typeface="Wingdings" panose="05000000000000000000" pitchFamily="2" charset="2"/>
              </a:rPr>
              <a:t>thermostat</a:t>
            </a:r>
            <a:r>
              <a:rPr lang="de-DE" dirty="0">
                <a:sym typeface="Wingdings" panose="05000000000000000000" pitchFamily="2" charset="2"/>
              </a:rPr>
              <a:t> IS </a:t>
            </a:r>
            <a:r>
              <a:rPr lang="de-DE" dirty="0" smtClean="0">
                <a:sym typeface="Wingdings" panose="05000000000000000000" pitchFamily="2" charset="2"/>
              </a:rPr>
              <a:t>medium</a:t>
            </a:r>
            <a:endParaRPr lang="de-DE" dirty="0">
              <a:sym typeface="Wingdings" panose="05000000000000000000" pitchFamily="2" charset="2"/>
            </a:endParaRPr>
          </a:p>
          <a:p>
            <a:pPr lvl="3"/>
            <a:r>
              <a:rPr lang="de-DE" dirty="0">
                <a:sym typeface="Wingdings" panose="05000000000000000000" pitchFamily="2" charset="2"/>
              </a:rPr>
              <a:t>IF </a:t>
            </a:r>
            <a:r>
              <a:rPr lang="de-DE" dirty="0" err="1">
                <a:sym typeface="Wingdings" panose="05000000000000000000" pitchFamily="2" charset="2"/>
              </a:rPr>
              <a:t>temperatur</a:t>
            </a:r>
            <a:r>
              <a:rPr lang="de-DE" dirty="0">
                <a:sym typeface="Wingdings" panose="05000000000000000000" pitchFamily="2" charset="2"/>
              </a:rPr>
              <a:t> IS </a:t>
            </a:r>
            <a:r>
              <a:rPr lang="de-DE" dirty="0" smtClean="0">
                <a:sym typeface="Wingdings" panose="05000000000000000000" pitchFamily="2" charset="2"/>
              </a:rPr>
              <a:t>high </a:t>
            </a:r>
            <a:r>
              <a:rPr lang="de-DE" dirty="0">
                <a:sym typeface="Wingdings" panose="05000000000000000000" pitchFamily="2" charset="2"/>
              </a:rPr>
              <a:t>THEN</a:t>
            </a:r>
          </a:p>
          <a:p>
            <a:pPr marL="748030" lvl="8" indent="0">
              <a:buNone/>
            </a:pPr>
            <a:r>
              <a:rPr lang="de-DE" dirty="0">
                <a:sym typeface="Wingdings" panose="05000000000000000000" pitchFamily="2" charset="2"/>
              </a:rPr>
              <a:t>         </a:t>
            </a:r>
            <a:r>
              <a:rPr lang="de-DE" dirty="0" err="1">
                <a:sym typeface="Wingdings" panose="05000000000000000000" pitchFamily="2" charset="2"/>
              </a:rPr>
              <a:t>thermostat</a:t>
            </a:r>
            <a:r>
              <a:rPr lang="de-DE" dirty="0">
                <a:sym typeface="Wingdings" panose="05000000000000000000" pitchFamily="2" charset="2"/>
              </a:rPr>
              <a:t> IS </a:t>
            </a:r>
            <a:r>
              <a:rPr lang="de-DE" dirty="0" err="1" smtClean="0">
                <a:sym typeface="Wingdings" panose="05000000000000000000" pitchFamily="2" charset="2"/>
              </a:rPr>
              <a:t>low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 err="1" smtClean="0">
                <a:sym typeface="Wingdings" panose="05000000000000000000" pitchFamily="2" charset="2"/>
              </a:rPr>
              <a:t>Defuzzifizierungdmethode</a:t>
            </a:r>
            <a:r>
              <a:rPr lang="de-DE" dirty="0" smtClean="0">
                <a:sym typeface="Wingdings" panose="05000000000000000000" pitchFamily="2" charset="2"/>
              </a:rPr>
              <a:t>: Schwerpunkt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58" y="236899"/>
            <a:ext cx="3227468" cy="53102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3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Inhaltsplatzhalter 2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Open-</a:t>
            </a:r>
            <a:r>
              <a:rPr lang="de-DE" dirty="0" err="1" smtClean="0"/>
              <a:t>source</a:t>
            </a:r>
            <a:r>
              <a:rPr lang="de-DE" dirty="0" smtClean="0"/>
              <a:t> Bibliothek für Computer Vision</a:t>
            </a:r>
          </a:p>
          <a:p>
            <a:r>
              <a:rPr lang="de-DE" dirty="0" smtClean="0"/>
              <a:t>Ist in C und C++ programmiert</a:t>
            </a:r>
          </a:p>
          <a:p>
            <a:r>
              <a:rPr lang="de-DE" dirty="0" smtClean="0"/>
              <a:t>Kann mit Java, Python, Ruby, </a:t>
            </a:r>
            <a:r>
              <a:rPr lang="de-DE" dirty="0" err="1" smtClean="0"/>
              <a:t>Mathlab</a:t>
            </a:r>
            <a:r>
              <a:rPr lang="de-DE" dirty="0" smtClean="0"/>
              <a:t>… verwendet werden</a:t>
            </a:r>
          </a:p>
          <a:p>
            <a:r>
              <a:rPr lang="de-DE" dirty="0" smtClean="0"/>
              <a:t>Kann auf Windows, Linux … verwendet werden</a:t>
            </a:r>
          </a:p>
          <a:p>
            <a:r>
              <a:rPr lang="de-DE" dirty="0" smtClean="0"/>
              <a:t>Unterstützt auch maschinelles Lernen, neuronaler Netze…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err="1" smtClean="0">
                <a:solidFill>
                  <a:srgbClr val="67B419"/>
                </a:solidFill>
              </a:rPr>
              <a:t>OpenCV</a:t>
            </a:r>
            <a:r>
              <a:rPr lang="de-DE" sz="2800" dirty="0" smtClean="0">
                <a:solidFill>
                  <a:srgbClr val="67B419"/>
                </a:solidFill>
              </a:rPr>
              <a:t> Framework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Eigenes Verfahren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lvl="1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Vergleich verschiedener Methoden</a:t>
            </a:r>
          </a:p>
          <a:p>
            <a:pPr lvl="1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Erweiterung für die Hintergrundsubtraktion</a:t>
            </a:r>
          </a:p>
          <a:p>
            <a:pPr lvl="2"/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Aktualisierung der selektiven Begrenzungsboxen (ASB)</a:t>
            </a:r>
          </a:p>
          <a:p>
            <a:pPr lvl="2"/>
            <a:r>
              <a:rPr lang="de-DE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KNN-Plus-ASB</a:t>
            </a:r>
          </a:p>
          <a:p>
            <a:pPr lvl="1"/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Ergebnisse der Verbesserungen am Hintergrundsubtraktion-Verfahren</a:t>
            </a:r>
          </a:p>
          <a:p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r>
              <a:rPr lang="de-DE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99" y="1913859"/>
            <a:ext cx="3825501" cy="3517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96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9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20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259080" y="1295400"/>
            <a:ext cx="4096764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Vergleich verschiedener Methoden</a:t>
            </a:r>
          </a:p>
          <a:p>
            <a:pPr lvl="1"/>
            <a:r>
              <a:rPr lang="de-DE" dirty="0" smtClean="0"/>
              <a:t>Adaptive </a:t>
            </a:r>
            <a:r>
              <a:rPr lang="de-DE" dirty="0" err="1" smtClean="0"/>
              <a:t>Gaussian</a:t>
            </a:r>
            <a:r>
              <a:rPr lang="de-DE" dirty="0" smtClean="0"/>
              <a:t> </a:t>
            </a:r>
            <a:r>
              <a:rPr lang="de-DE" dirty="0" err="1" smtClean="0"/>
              <a:t>Mixture</a:t>
            </a:r>
            <a:r>
              <a:rPr lang="de-DE" dirty="0" smtClean="0"/>
              <a:t> Modell</a:t>
            </a:r>
          </a:p>
          <a:p>
            <a:pPr lvl="1"/>
            <a:r>
              <a:rPr lang="de-DE" dirty="0" smtClean="0"/>
              <a:t>Kernel </a:t>
            </a:r>
            <a:r>
              <a:rPr lang="de-DE" dirty="0" err="1" smtClean="0"/>
              <a:t>Density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endParaRPr lang="de-DE" dirty="0" smtClean="0"/>
          </a:p>
          <a:p>
            <a:pPr lvl="1"/>
            <a:r>
              <a:rPr lang="de-DE" dirty="0" smtClean="0"/>
              <a:t>K-nächste Nachbar</a:t>
            </a:r>
          </a:p>
          <a:p>
            <a:pPr lvl="1"/>
            <a:r>
              <a:rPr lang="de-DE" dirty="0" err="1" smtClean="0"/>
              <a:t>Vibe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sz="1400" dirty="0" smtClean="0"/>
              <a:t>KNN und </a:t>
            </a:r>
            <a:r>
              <a:rPr lang="de-DE" sz="1400" dirty="0" err="1" smtClean="0"/>
              <a:t>Vibe</a:t>
            </a:r>
            <a:r>
              <a:rPr lang="de-DE" sz="1400" dirty="0" smtClean="0"/>
              <a:t> liefern bessere Ergebnisse</a:t>
            </a:r>
          </a:p>
          <a:p>
            <a:r>
              <a:rPr lang="de-DE" sz="1400" dirty="0" smtClean="0"/>
              <a:t>Nun Laufzeit von KNN und </a:t>
            </a:r>
            <a:r>
              <a:rPr lang="de-DE" sz="1400" dirty="0" err="1" smtClean="0"/>
              <a:t>Vibe</a:t>
            </a:r>
            <a:r>
              <a:rPr lang="de-DE" sz="1400" dirty="0" smtClean="0"/>
              <a:t> vergleichen</a:t>
            </a:r>
            <a:endParaRPr lang="de-DE" sz="1400" dirty="0"/>
          </a:p>
        </p:txBody>
      </p:sp>
      <p:pic>
        <p:nvPicPr>
          <p:cNvPr id="14" name="Grafik 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45" y="1325881"/>
            <a:ext cx="6497576" cy="41440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32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21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259080" y="1295400"/>
            <a:ext cx="10399613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endParaRPr lang="de-DE" sz="1400" dirty="0"/>
          </a:p>
        </p:txBody>
      </p:sp>
      <p:pic>
        <p:nvPicPr>
          <p:cNvPr id="15" name="Grafik 1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29" y="3081020"/>
            <a:ext cx="5884164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57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22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Schätzung der Körperhaltung mittels </a:t>
            </a:r>
            <a:r>
              <a:rPr lang="de-DE" sz="2800" dirty="0" err="1" smtClean="0">
                <a:solidFill>
                  <a:srgbClr val="67B419"/>
                </a:solidFill>
              </a:rPr>
              <a:t>Histogrammanalyse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9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Erkennung außergewöhnlicher Situationen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2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Eigenes Verfahren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Anpassung des Verfahrens auf nicht-statische Kameras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73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Ergebnisse und Evaluation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0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7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Zusammenfassung und Ausblick</a:t>
            </a:r>
            <a:endParaRPr lang="de-DE" sz="1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54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28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Zusammenfassung und Ausblick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1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 hidden="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1270000" cy="1270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/>
          <a:p>
            <a:endParaRPr lang="de-DE"/>
          </a:p>
        </p:txBody>
      </p:sp>
      <p:pic>
        <p:nvPicPr>
          <p:cNvPr id="6" name="Grafik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026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259080" y="259080"/>
            <a:ext cx="9872980" cy="520446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Vielen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Dank</a:t>
            </a:r>
            <a:endParaRPr lang="de-D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3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Einleitung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1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4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37807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Entwicklung der Sicherheitssysteme (z.B. </a:t>
            </a:r>
            <a:r>
              <a:rPr lang="de-DE" dirty="0" err="1" smtClean="0"/>
              <a:t>eCall</a:t>
            </a:r>
            <a:r>
              <a:rPr lang="de-DE" dirty="0" smtClean="0"/>
              <a:t>)</a:t>
            </a:r>
          </a:p>
          <a:p>
            <a:r>
              <a:rPr lang="de-DE" dirty="0" smtClean="0"/>
              <a:t>Entwicklung der Smart-Home Systeme</a:t>
            </a:r>
          </a:p>
          <a:p>
            <a:r>
              <a:rPr lang="de-DE" dirty="0" smtClean="0"/>
              <a:t>Überwachungssystem zu Hause</a:t>
            </a:r>
          </a:p>
          <a:p>
            <a:r>
              <a:rPr lang="de-DE" dirty="0"/>
              <a:t>Immer mehr alte Menschen leben allein</a:t>
            </a:r>
          </a:p>
          <a:p>
            <a:pPr lvl="1"/>
            <a:r>
              <a:rPr lang="de-DE" dirty="0"/>
              <a:t> </a:t>
            </a:r>
            <a:r>
              <a:rPr lang="de-DE" dirty="0" smtClean="0"/>
              <a:t>In </a:t>
            </a:r>
            <a:r>
              <a:rPr lang="de-DE" dirty="0"/>
              <a:t>Berlin wohnt jede zweite Seniorin </a:t>
            </a:r>
            <a:r>
              <a:rPr lang="de-DE" dirty="0" smtClean="0"/>
              <a:t>allein </a:t>
            </a:r>
            <a:r>
              <a:rPr lang="de-DE" sz="1000" dirty="0" smtClean="0"/>
              <a:t>[1]</a:t>
            </a:r>
          </a:p>
          <a:p>
            <a:pPr lvl="1"/>
            <a:r>
              <a:rPr lang="de-DE" dirty="0" smtClean="0"/>
              <a:t>20 </a:t>
            </a:r>
            <a:r>
              <a:rPr lang="de-DE" dirty="0"/>
              <a:t>Prozent der Berliner Einwohner sind über 65 Jahre </a:t>
            </a:r>
            <a:r>
              <a:rPr lang="de-DE" dirty="0" smtClean="0"/>
              <a:t>alt </a:t>
            </a:r>
            <a:r>
              <a:rPr lang="de-DE" sz="1000" dirty="0" smtClean="0"/>
              <a:t>[1]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Motivation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6" name="Textfeld 15"/>
          <p:cNvSpPr txBox="1"/>
          <p:nvPr>
            <p:custDataLst>
              <p:tags r:id="rId12"/>
            </p:custDataLst>
          </p:nvPr>
        </p:nvSpPr>
        <p:spPr>
          <a:xfrm>
            <a:off x="593090" y="5503545"/>
            <a:ext cx="9829800" cy="1943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7000"/>
              </a:lnSpc>
              <a:spcBef>
                <a:spcPts val="500"/>
              </a:spcBef>
            </a:pPr>
            <a:r>
              <a:rPr lang="de-DE" sz="800" kern="0" dirty="0" smtClean="0">
                <a:solidFill>
                  <a:srgbClr val="000000"/>
                </a:solidFill>
              </a:rPr>
              <a:t>[1] https</a:t>
            </a:r>
            <a:r>
              <a:rPr lang="de-DE" sz="800" kern="0" dirty="0">
                <a:solidFill>
                  <a:srgbClr val="000000"/>
                </a:solidFill>
              </a:rPr>
              <a:t>://www.seniorenlebenshilfe.de/immer-mehr-alte-menschen-leben-allein/</a:t>
            </a:r>
            <a:endParaRPr kumimoji="0" lang="de-DE" sz="8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8" name="Grafik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006" y="3208020"/>
            <a:ext cx="1863884" cy="1863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91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5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259080" y="1295400"/>
            <a:ext cx="10452100" cy="416814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Entwicklung einer Echtzeitanwendung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Zielgruppe: ältere Menschen, die alleine leben</a:t>
            </a:r>
            <a:endParaRPr lang="de-DE" dirty="0"/>
          </a:p>
          <a:p>
            <a:pPr lvl="1"/>
            <a:r>
              <a:rPr lang="de-DE" dirty="0" smtClean="0"/>
              <a:t>Bewegung zu erkennen</a:t>
            </a:r>
          </a:p>
          <a:p>
            <a:pPr lvl="1"/>
            <a:r>
              <a:rPr lang="de-DE" dirty="0" smtClean="0"/>
              <a:t>Alltagssituationen </a:t>
            </a:r>
            <a:r>
              <a:rPr lang="de-DE" dirty="0"/>
              <a:t>über eine Kamera einzuschätzen </a:t>
            </a:r>
            <a:r>
              <a:rPr lang="de-DE" dirty="0">
                <a:sym typeface="Wingdings" panose="05000000000000000000" pitchFamily="2" charset="2"/>
              </a:rPr>
              <a:t> Unfälle automatisch zu </a:t>
            </a:r>
            <a:r>
              <a:rPr lang="de-DE" dirty="0" smtClean="0">
                <a:sym typeface="Wingdings" panose="05000000000000000000" pitchFamily="2" charset="2"/>
              </a:rPr>
              <a:t>erkennen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Reaktionszeit: unter einer Sekunde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Ziele</a:t>
            </a:r>
            <a:endParaRPr lang="de-DE" sz="2800" dirty="0">
              <a:solidFill>
                <a:srgbClr val="67B41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25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de-DE" sz="2800" b="0" i="0" u="none" strike="noStrike" kern="0" cap="none" normalizeH="0" baseline="0" noProof="0" dirty="0" smtClean="0">
                <a:ln>
                  <a:noFill/>
                </a:ln>
                <a:effectLst/>
                <a:uLnTx/>
                <a:uFillTx/>
              </a:rPr>
              <a:t>Einleitung</a:t>
            </a:r>
          </a:p>
        </p:txBody>
      </p:sp>
      <p:sp>
        <p:nvSpPr>
          <p:cNvPr id="8" name="Rechteck 7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6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Verwandte Arbeit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32387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sz="1400" dirty="0" smtClean="0"/>
              <a:t>A smart </a:t>
            </a:r>
            <a:r>
              <a:rPr lang="de-DE" sz="1400" dirty="0" err="1" smtClean="0"/>
              <a:t>and</a:t>
            </a:r>
            <a:r>
              <a:rPr lang="de-DE" sz="1400" dirty="0" smtClean="0"/>
              <a:t> passive </a:t>
            </a:r>
            <a:r>
              <a:rPr lang="de-DE" sz="1400" dirty="0" err="1" smtClean="0"/>
              <a:t>floor</a:t>
            </a:r>
            <a:r>
              <a:rPr lang="de-DE" sz="1400" dirty="0" smtClean="0"/>
              <a:t>-vibration </a:t>
            </a:r>
            <a:r>
              <a:rPr lang="de-DE" sz="1400" dirty="0" err="1" smtClean="0"/>
              <a:t>based</a:t>
            </a:r>
            <a:r>
              <a:rPr lang="de-DE" sz="1400" dirty="0" smtClean="0"/>
              <a:t> fall </a:t>
            </a:r>
            <a:r>
              <a:rPr lang="de-DE" sz="1400" dirty="0" err="1" smtClean="0"/>
              <a:t>detector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ederly</a:t>
            </a:r>
            <a:endParaRPr lang="de-DE" sz="1400" dirty="0" smtClean="0"/>
          </a:p>
          <a:p>
            <a:pPr lvl="1"/>
            <a:r>
              <a:rPr lang="de-DE" sz="1200" dirty="0" smtClean="0"/>
              <a:t>Erkennt Sturz einer Person </a:t>
            </a:r>
          </a:p>
          <a:p>
            <a:pPr lvl="1"/>
            <a:r>
              <a:rPr lang="de-DE" sz="1200" dirty="0" smtClean="0"/>
              <a:t>Unterscheidet von normalen Vibrationen der Alltagsbewegungen</a:t>
            </a:r>
          </a:p>
          <a:p>
            <a:endParaRPr lang="de-DE" sz="1400" dirty="0" smtClean="0"/>
          </a:p>
          <a:p>
            <a:r>
              <a:rPr lang="de-DE" sz="1400" dirty="0" smtClean="0"/>
              <a:t>Evaluation </a:t>
            </a:r>
            <a:r>
              <a:rPr lang="de-DE" sz="1400" dirty="0" err="1" smtClean="0"/>
              <a:t>of</a:t>
            </a:r>
            <a:r>
              <a:rPr lang="de-DE" sz="1400" dirty="0" smtClean="0"/>
              <a:t> a fall </a:t>
            </a:r>
            <a:r>
              <a:rPr lang="de-DE" sz="1400" dirty="0" err="1" smtClean="0"/>
              <a:t>detector</a:t>
            </a:r>
            <a:r>
              <a:rPr lang="de-DE" sz="1400" dirty="0" smtClean="0"/>
              <a:t> </a:t>
            </a:r>
            <a:r>
              <a:rPr lang="de-DE" sz="1400" dirty="0" err="1" smtClean="0"/>
              <a:t>based</a:t>
            </a:r>
            <a:r>
              <a:rPr lang="de-DE" sz="1400" dirty="0" smtClean="0"/>
              <a:t> on </a:t>
            </a:r>
            <a:r>
              <a:rPr lang="de-DE" sz="1400" dirty="0" err="1" smtClean="0"/>
              <a:t>accelerometers</a:t>
            </a:r>
            <a:endParaRPr lang="de-DE" sz="1400" dirty="0" smtClean="0"/>
          </a:p>
          <a:p>
            <a:pPr lvl="1"/>
            <a:r>
              <a:rPr lang="de-DE" sz="1200" dirty="0" smtClean="0"/>
              <a:t>Beschleunigungsmesser werden verwendet</a:t>
            </a:r>
          </a:p>
          <a:p>
            <a:pPr lvl="1"/>
            <a:r>
              <a:rPr lang="de-DE" sz="1200" dirty="0" smtClean="0"/>
              <a:t>Die Geräte sind klein </a:t>
            </a:r>
            <a:r>
              <a:rPr lang="de-DE" sz="1200" dirty="0" smtClean="0">
                <a:sym typeface="Wingdings" panose="05000000000000000000" pitchFamily="2" charset="2"/>
              </a:rPr>
              <a:t> in ein Hörgerätegehäuse integriert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Die Geräte messen </a:t>
            </a:r>
            <a:r>
              <a:rPr lang="de-DE" sz="1200" dirty="0">
                <a:sym typeface="Wingdings" panose="05000000000000000000" pitchFamily="2" charset="2"/>
              </a:rPr>
              <a:t>die räumliche </a:t>
            </a:r>
            <a:r>
              <a:rPr lang="de-DE" sz="1200" dirty="0" smtClean="0">
                <a:sym typeface="Wingdings" panose="05000000000000000000" pitchFamily="2" charset="2"/>
              </a:rPr>
              <a:t>Beschleunigung vor einem Stoß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Wenn räumliche Beschleunigung &gt; 6g bzw. Geschwindigkeit &gt; 0,7m/s  Alarm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An </a:t>
            </a:r>
            <a:r>
              <a:rPr lang="de-DE" sz="1400" dirty="0" err="1" smtClean="0">
                <a:sym typeface="Wingdings" panose="05000000000000000000" pitchFamily="2" charset="2"/>
              </a:rPr>
              <a:t>acoustic</a:t>
            </a:r>
            <a:r>
              <a:rPr lang="de-DE" sz="1400" dirty="0" smtClean="0">
                <a:sym typeface="Wingdings" panose="05000000000000000000" pitchFamily="2" charset="2"/>
              </a:rPr>
              <a:t> fall </a:t>
            </a:r>
            <a:r>
              <a:rPr lang="de-DE" sz="1400" dirty="0" err="1" smtClean="0">
                <a:sym typeface="Wingdings" panose="05000000000000000000" pitchFamily="2" charset="2"/>
              </a:rPr>
              <a:t>detector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sytstem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that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use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sound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height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information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to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reduce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the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false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alarm</a:t>
            </a:r>
            <a:r>
              <a:rPr lang="de-DE" sz="1400" dirty="0" smtClean="0">
                <a:sym typeface="Wingdings" panose="05000000000000000000" pitchFamily="2" charset="2"/>
              </a:rPr>
              <a:t> rate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Verwendet Mikrofone zur Erkennung der Geräusche bei einem Unfall</a:t>
            </a: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r>
              <a:rPr lang="de-DE" sz="1400" dirty="0" smtClean="0">
                <a:sym typeface="Wingdings" panose="05000000000000000000" pitchFamily="2" charset="2"/>
              </a:rPr>
              <a:t>A </a:t>
            </a:r>
            <a:r>
              <a:rPr lang="de-DE" sz="1400" dirty="0" err="1" smtClean="0">
                <a:sym typeface="Wingdings" panose="05000000000000000000" pitchFamily="2" charset="2"/>
              </a:rPr>
              <a:t>smartphone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based</a:t>
            </a:r>
            <a:r>
              <a:rPr lang="de-DE" sz="1400" dirty="0" smtClean="0">
                <a:sym typeface="Wingdings" panose="05000000000000000000" pitchFamily="2" charset="2"/>
              </a:rPr>
              <a:t> fall </a:t>
            </a:r>
            <a:r>
              <a:rPr lang="de-DE" sz="1400" dirty="0" err="1" smtClean="0">
                <a:sym typeface="Wingdings" panose="05000000000000000000" pitchFamily="2" charset="2"/>
              </a:rPr>
              <a:t>detector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with</a:t>
            </a:r>
            <a:r>
              <a:rPr lang="de-DE" sz="1400" dirty="0" smtClean="0">
                <a:sym typeface="Wingdings" panose="05000000000000000000" pitchFamily="2" charset="2"/>
              </a:rPr>
              <a:t> online </a:t>
            </a:r>
            <a:r>
              <a:rPr lang="de-DE" sz="1400" dirty="0" err="1" smtClean="0">
                <a:sym typeface="Wingdings" panose="05000000000000000000" pitchFamily="2" charset="2"/>
              </a:rPr>
              <a:t>location</a:t>
            </a:r>
            <a:r>
              <a:rPr lang="de-DE" sz="1400" dirty="0" smtClean="0"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ym typeface="Wingdings" panose="05000000000000000000" pitchFamily="2" charset="2"/>
              </a:rPr>
              <a:t>support</a:t>
            </a:r>
            <a:endParaRPr lang="de-DE" sz="1400" dirty="0" smtClean="0">
              <a:sym typeface="Wingdings" panose="05000000000000000000" pitchFamily="2" charset="2"/>
            </a:endParaRP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Nutzt Sensor eines Smartphone als Beschleunigungsmesser</a:t>
            </a:r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Nutzt GPS und Internetverbindung zur Lokalisierung der Person</a:t>
            </a:r>
          </a:p>
          <a:p>
            <a:pPr lvl="1"/>
            <a:endParaRPr lang="de-DE" sz="1200" dirty="0" smtClean="0">
              <a:sym typeface="Wingdings" panose="05000000000000000000" pitchFamily="2" charset="2"/>
            </a:endParaRPr>
          </a:p>
          <a:p>
            <a:pPr lvl="1"/>
            <a:endParaRPr lang="de-DE" sz="1200" dirty="0" smtClean="0"/>
          </a:p>
          <a:p>
            <a:pPr lvl="1"/>
            <a:endParaRPr lang="de-DE" sz="1200" dirty="0"/>
          </a:p>
          <a:p>
            <a:pPr marL="233680" lvl="1" indent="0">
              <a:buNone/>
            </a:pPr>
            <a:endParaRPr lang="de-DE" sz="1200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11" y="1021619"/>
            <a:ext cx="1329643" cy="9803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02" y="787455"/>
            <a:ext cx="2125073" cy="134197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32" y="2314900"/>
            <a:ext cx="1167108" cy="133187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68" y="3646776"/>
            <a:ext cx="2678014" cy="1962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53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7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 hidden="1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feld 3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59080" y="25908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kern="0" dirty="0">
                <a:solidFill>
                  <a:srgbClr val="1E3880"/>
                </a:solidFill>
              </a:rPr>
              <a:t>Inhaltsverzeichnis</a:t>
            </a:r>
            <a:endParaRPr lang="de-DE" sz="2800" dirty="0">
              <a:solidFill>
                <a:srgbClr val="1E388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259080" y="647700"/>
            <a:ext cx="10452100" cy="497459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Einleitung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Ziele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Verwandte Arbeiten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C00000"/>
                </a:solidFill>
              </a:rPr>
              <a:t>Grundlagen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pPr marL="633730" lvl="1" indent="-40005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</a:p>
          <a:p>
            <a:pPr marL="377190" indent="-40005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Eigenes Verfahren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Schätzung der Körperhaltung mittels </a:t>
            </a:r>
            <a:r>
              <a:rPr lang="de-D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Erkennung außergewöhnlicher Situationen</a:t>
            </a:r>
          </a:p>
          <a:p>
            <a:pPr marL="462280" lvl="1" indent="-228600">
              <a:buFont typeface="+mj-lt"/>
              <a:buAutoNum type="arabicPeriod"/>
            </a:pPr>
            <a:r>
              <a:rPr lang="de-DE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Anpassung des Verfahrens auf nicht-statische Kameras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Ergebnisse und Evaluation</a:t>
            </a:r>
          </a:p>
          <a:p>
            <a:pPr marL="205740" indent="-228600">
              <a:buFont typeface="+mj-lt"/>
              <a:buAutoNum type="romanUcPeriod"/>
            </a:pPr>
            <a:r>
              <a:rPr lang="de-DE" sz="1600" dirty="0" smtClean="0">
                <a:solidFill>
                  <a:srgbClr val="1E3880"/>
                </a:solidFill>
              </a:rPr>
              <a:t>Zusammenfassung und Ausblick</a:t>
            </a:r>
            <a:endParaRPr lang="de-DE" sz="1600" dirty="0">
              <a:solidFill>
                <a:srgbClr val="1E38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8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feld 20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0" name="Rechteck 19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hteck 17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8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 hidden="1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Textfeld 15" hidden="1"/>
          <p:cNvSpPr txBox="1"/>
          <p:nvPr>
            <p:custDataLst>
              <p:tags r:id="rId9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Grundlagen</a:t>
            </a:r>
            <a:endParaRPr lang="de-DE" sz="2800" dirty="0">
              <a:solidFill>
                <a:srgbClr val="67B419"/>
              </a:solidFill>
            </a:endParaRPr>
          </a:p>
        </p:txBody>
      </p:sp>
      <p:sp>
        <p:nvSpPr>
          <p:cNvPr id="27" name="Inhaltsplatzhalter 26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Hintergrundsubtraktion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Mixture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Model</a:t>
            </a: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Kernel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Density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Estimation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K-nächster Nachbar</a:t>
            </a:r>
          </a:p>
          <a:p>
            <a:pPr lvl="1"/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Vibe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Histogrammanalyse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Fuzzylogik</a:t>
            </a:r>
          </a:p>
          <a:p>
            <a:r>
              <a:rPr lang="de-D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OpenCV</a:t>
            </a:r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</a:t>
            </a:r>
          </a:p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360° Kamera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80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68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Inhaltsplatzhalter 16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259080" y="1295400"/>
            <a:ext cx="10452100" cy="4168140"/>
          </a:xfrm>
          <a:solidFill>
            <a:scrgbClr r="0" g="0" b="0">
              <a:alpha val="0"/>
            </a:scrgbClr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de-DE" dirty="0" smtClean="0"/>
              <a:t>Ist eine häufig verwendete Technik, um sich bewegenden Objekte vor einem Hintergrund zu extrahieren</a:t>
            </a:r>
          </a:p>
          <a:p>
            <a:r>
              <a:rPr lang="de-DE" dirty="0" smtClean="0"/>
              <a:t>Erzeugt ein Binärbild von dem Vordergrund und dem Hintergrund</a:t>
            </a:r>
          </a:p>
          <a:p>
            <a:r>
              <a:rPr lang="de-DE" dirty="0" smtClean="0"/>
              <a:t>Im Allgemein gilt das gleiche Prinzip:</a:t>
            </a:r>
          </a:p>
          <a:p>
            <a:pPr lvl="1"/>
            <a:r>
              <a:rPr lang="de-DE" dirty="0" smtClean="0"/>
              <a:t>Initialisierung des Hintergrundes </a:t>
            </a:r>
          </a:p>
          <a:p>
            <a:pPr lvl="1"/>
            <a:r>
              <a:rPr lang="de-DE" dirty="0" smtClean="0"/>
              <a:t>Erkennung des Vordergrundes</a:t>
            </a:r>
          </a:p>
          <a:p>
            <a:pPr lvl="1"/>
            <a:r>
              <a:rPr lang="de-DE" dirty="0" smtClean="0"/>
              <a:t>Aktualisierung des Hintergrundmodells</a:t>
            </a:r>
          </a:p>
        </p:txBody>
      </p:sp>
      <p:sp>
        <p:nvSpPr>
          <p:cNvPr id="8" name="Textfeld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lang="de-DE" sz="2800" kern="0" dirty="0" smtClean="0"/>
              <a:t>Grundlagen</a:t>
            </a:r>
            <a:endParaRPr kumimoji="0" lang="de-DE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HOME/EPS | 11.04.2018</a:t>
            </a:r>
            <a:endParaRPr kumimoji="0" lang="de-DE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2018. Alle Rechte vorbehalten, auch bzgl. jeder Verfügung, Verwertung, Reproduktion, Bearbeitung, Weitergabe sowie für den Fall von Schutzrechtsanmeldungen.</a:t>
            </a:r>
            <a:endParaRPr kumimoji="0" lang="de-DE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9</a:t>
            </a:r>
            <a:endParaRPr kumimoji="0" lang="de-DE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 hidden="1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de-DE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buClrTx/>
              <a:buSzTx/>
              <a:buFontTx/>
              <a:buNone/>
              <a:tabLst/>
            </a:pPr>
            <a:endParaRPr kumimoji="0" lang="de-DE" sz="1300" b="0" i="0" u="none" strike="noStrike" kern="0" cap="none" normalizeH="0" baseline="0" noProof="0" dirty="0" err="1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59080" y="647700"/>
            <a:ext cx="104521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de-DE" sz="2800" dirty="0" smtClean="0">
                <a:solidFill>
                  <a:srgbClr val="67B419"/>
                </a:solidFill>
              </a:rPr>
              <a:t>Hintergrundsubtraktion</a:t>
            </a:r>
            <a:endParaRPr lang="de-DE" sz="2800" dirty="0">
              <a:solidFill>
                <a:srgbClr val="67B419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30" y="2569386"/>
            <a:ext cx="6000750" cy="2961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99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1"/>
  <p:tag name="CFG.LAYOUT" val="BOSCH2"/>
  <p:tag name="CFG.CUSTOMERVERSION" val="9"/>
  <p:tag name="ML_1" val="rb_lol"/>
  <p:tag name="ML_2" val="Bosch2.mcr"/>
  <p:tag name="ML_LAYOUT_RESOURCE" val="BOSCH2_16_9.mcr"/>
  <p:tag name="FIELD.DATE.CONTENT" val="11.04.2018"/>
  <p:tag name="FIELD.DATE.VALUE" val="11.04.2018"/>
  <p:tag name="FIELD.CONF.SUFFIX.CONTENT" val="\n | "/>
  <p:tag name="FIELD.CONF.COMBOINDEX" val="0"/>
  <p:tag name="FIELD.REM_ABL.SUFFIX.CONTENT" val="&#10;\n"/>
  <p:tag name="FIELD.COPY.CONTENT" val="© Robert Bosch GmbH 2018. Alle Rechte vorbehalten, auch bzgl. jeder Verfügung, Verwertung, Reproduktion, Bearbeitung, Weitergabe sowie für den Fall von Schutzrechtsanmeldungen."/>
  <p:tag name="FIELD.COPY.VALUE" val="© Robert Bosch GmbH 2018. Alle Rechte vorbehalten, auch bzgl. jeder Verfügung, Verwertung, Reproduktion, Bearbeitung, Weitergabe sowie für den Fall von Schutzrechtsanmeldungen."/>
  <p:tag name="FIELD.COPY.COMBOINDEX" val="0"/>
  <p:tag name="FIELD.BGROUP.SUFFIX.CONTENT" val=" | "/>
  <p:tag name="FIELD.BGROUP.COMBOINDEX" val="0"/>
  <p:tag name="FIELD.CHAPTER.CONTENT" val="Titel des Kapitels"/>
  <p:tag name="FIELD.CHAPTER.VALUE" val="Titel des Kapitels"/>
  <p:tag name="FIELD.DPT.CONTENT" val="HOME/EPS"/>
  <p:tag name="FIELD.DPT.VALUE" val="HOME/EPS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TITLEMASTERMASTERNAME" val="TitleSlide"/>
  <p:tag name="TITLEMASTERSHAPESETGROUPCLASSNAME" val="ShapeSetGroup1"/>
  <p:tag name="TITLEMASTERCOLORSETGROUPCLASSNAME" val="ColorSetGroup1"/>
  <p:tag name="TITLEMASTERFONTSETGROUPCLASSNAME" val="FontSetGroup1"/>
  <p:tag name="TITLEMASTERSTYLESETGROUPCLASSNAME" val="StyleSetGroup1"/>
  <p:tag name="TITLEMASTERMODIFIED" val="1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TitleOnTitleSlides"/>
  <p:tag name="SHAPECLASSPROTECTIONTYPE" val="3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PICTURE 8_SHAPECLASSPROTECTIONTYPE" val="15"/>
  <p:tag name="PICTURE 9_SHAPECLASSPROTECTIONTYPE" val="15"/>
  <p:tag name="TITLE 1_SHAPECLASSPROTECTIONTYPE" val="9"/>
  <p:tag name="SHAPESETCLASSNAME" val="Object"/>
  <p:tag name="CONTENT PLACEHOLDER 14_SHAPECLASSPROTECTIONTYPE" val="0"/>
  <p:tag name="CONTENT PLACEHOLDER 17_SHAPECLASSPROTECTIONTYPE" val="0"/>
  <p:tag name="PICTURE 16_SHAPECLASSPROTECTIONTYPE" val="15"/>
  <p:tag name="CONTENT PLACEHOLDER 20_SHAPECLASSPROTECTIONTYPE" val="0"/>
  <p:tag name="PICTURE 19_SHAPECLASSPROTECTIONTYPE" val="1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COLORSETCLASSNAME" val="ColorSet2"/>
  <p:tag name="FONT" val="Reg28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PICTURE 8_SHAPECLASSPROTECTIONTYPE" val="15"/>
  <p:tag name="PICTURE 9_SHAPECLASSPROTECTIONTYPE" val="15"/>
  <p:tag name="TITLE 1_SHAPECLASSPROTECTIONTYPE" val="9"/>
  <p:tag name="PICTURE 14_SHAPECLASSPROTECTIONTYPE" val="15"/>
  <p:tag name="PICTURE 15_SHAPECLASSPROTECTIONTYPE" val="15"/>
  <p:tag name="SHAPESETCLASSNAME" val="Object"/>
  <p:tag name="CONTENT PLACEHOLDER 16_SHAPECLASSPROTECTIONTYPE" val="0"/>
  <p:tag name="CONTENT PLACEHOLDER 19_SHAPECLASSPROTECTIONTYPE" val="0"/>
  <p:tag name="PICTURE 18_SHAPECLASSPROTECTIONTYPE" val="15"/>
  <p:tag name="CONTENT PLACEHOLDER 22_SHAPECLASSPROTECTIONTYPE" val="0"/>
  <p:tag name="PICTURE 21_SHAPECLASSPROTECTIONTYPE" val="1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4"/>
  <p:tag name="FONTSETGROUPCLASSNAME" val="FontSetGroup1"/>
  <p:tag name="SHAPECLASSNAME" val="TitleOnSlides"/>
  <p:tag name="COLORSETCLASSNAME" val="ColorSet2"/>
  <p:tag name="FONT" val="Reg28"/>
  <p:tag name="FONTCOLOR" val="Primary"/>
  <p:tag name="FONTCOLOR2" val="Primary"/>
  <p:tag name="SHAPESETCLASSNAME" val="Object"/>
  <p:tag name="SHAPECLASSPROTECTIONTYPE" val=" 9"/>
  <p:tag name="RUNS.FONT" val="2"/>
  <p:tag name="COLORS" val="-2;-2;-2;-2;LightGreen;-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HiddenType2"/>
  <p:tag name="TEXT PLACEHOLDER 10_SHAPECLASSPROTECTIONTYPE" val="0"/>
  <p:tag name="PICTURE 11_SHAPECLASSPROTECTIONTYPE" val="15"/>
  <p:tag name="PICTURE 12_SHAPECLASSPROTECTIONTYPE" val="1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5"/>
  <p:tag name="FONTSETGROUPCLASSNAME" val="FontSetGroup1"/>
  <p:tag name="SHAPECLASSNAME" val="Chapterbox"/>
  <p:tag name="COLORS" val="-2;-2;-2;-2;-2;-2"/>
  <p:tag name="SHAPESETCLASSNAME" val="HiddenType2"/>
  <p:tag name="SHAPECLASSPROTECTIONTYPE" val=" 2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5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HiddenType2"/>
  <p:tag name="SHAPECLASSPROTECTIONTYPE" val=" 6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5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HiddenType2"/>
  <p:tag name="SHAPECLASSPROTECTIONTYPE" val=" 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5"/>
  <p:tag name="FONTSETGROUPCLASSNAME" val="FontSetGroup1"/>
  <p:tag name="SHAPECLASSNAME" val="PageNumberOnSlides"/>
  <p:tag name="SHAPESETCLASSNAME" val="HiddenType2"/>
  <p:tag name="SHAPECLASSPROTECTIONTYPE" val=" 6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5"/>
  <p:tag name="FONTSETGROUPCLASSNAME" val="FontSetGroup1"/>
  <p:tag name="SHAPECLASSNAME" val="Attachment"/>
  <p:tag name="SHAPESETCLASSNAME" val="HiddenType2"/>
  <p:tag name="SHAPECLASSPROTECTIONTYPE" val=" 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5"/>
  <p:tag name="FONTSETGROUPCLASSNAME" val="FontSetGroup1"/>
  <p:tag name="SHAPECLASSNAME" val="tNavbar"/>
  <p:tag name="SHAPESETCLASSNAME" val="HiddenType2"/>
  <p:tag name="SHAPECLASSPROTECTIONTYPE" val=" 3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5"/>
  <p:tag name="FONTSETGROUPCLASSNAME" val="FontSetGroup1"/>
  <p:tag name="SHAPECLASSNAME" val="TitleOnSlides"/>
  <p:tag name="FONTCOLOR" val="Primary"/>
  <p:tag name="FONTCOLOR2" val="Primary"/>
  <p:tag name="SHAPESETCLASSNAME" val="HiddenType2"/>
  <p:tag name="SHAPECLASSPROTECTIONTYPE" val=" 9"/>
  <p:tag name="RUNS.FONT" val="2"/>
  <p:tag name="COLORS" val="-2;-2;-2;-2;LightGreen;-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HiddenType2"/>
  <p:tag name="COLORSETGROUPCLASSNAME" val="ColorSetGroup5"/>
  <p:tag name="FONTSETGROUPCLASSNAME" val="FontSetGroup1"/>
  <p:tag name="SHAPECLASSNAME" val="FullTextPlaceholder"/>
  <p:tag name="SHAPECLASSPROTECTIONTYPE" val="0"/>
  <p:tag name="COLORS" val="Black;-1;-2;-2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HiddenType2"/>
  <p:tag name="TEXT PLACEHOLDER 10_SHAPECLASSPROTECTIONTYPE" val="0"/>
  <p:tag name="PICTURE 11_SHAPECLASSPROTECTIONTYPE" val="15"/>
  <p:tag name="PICTURE 12_SHAPECLASSPROTECTIONTYPE" val="1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5"/>
  <p:tag name="FONTSETGROUPCLASSNAME" val="FontSetGroup1"/>
  <p:tag name="SHAPECLASSNAME" val="Chapterbox"/>
  <p:tag name="SHAPESETCLASSNAME" val="HiddenType2"/>
  <p:tag name="SHAPECLASSPROTECTIONTYPE" val=" 25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5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HiddenType2"/>
  <p:tag name="SHAPECLASSPROTECTIONTYPE" val=" 6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5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HiddenType2"/>
  <p:tag name="SHAPECLASSPROTECTIONTYPE" val=" 6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5"/>
  <p:tag name="FONTSETGROUPCLASSNAME" val="FontSetGroup1"/>
  <p:tag name="SHAPECLASSNAME" val="PageNumberOnSlides"/>
  <p:tag name="SHAPESETCLASSNAME" val="HiddenType2"/>
  <p:tag name="SHAPECLASSPROTECTIONTYPE" val=" 6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5"/>
  <p:tag name="FONTSETGROUPCLASSNAME" val="FontSetGroup1"/>
  <p:tag name="SHAPECLASSNAME" val="Attachment"/>
  <p:tag name="SHAPESETCLASSNAME" val="HiddenType2"/>
  <p:tag name="SHAPECLASSPROTECTIONTYPE" val=" 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5"/>
  <p:tag name="FONTSETGROUPCLASSNAME" val="FontSetGroup1"/>
  <p:tag name="SHAPECLASSNAME" val="tNavbar"/>
  <p:tag name="SHAPESETCLASSNAME" val="HiddenType2"/>
  <p:tag name="SHAPECLASSPROTECTIONTYPE" val=" 3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2"/>
  <p:tag name="MLI" val="1"/>
  <p:tag name="SHAPESETGROUPCLASSNAME" val="ShapeSetGroup1"/>
  <p:tag name="COLORSETGROUPCLASSNAME" val="ColorSetGroup5"/>
  <p:tag name="FONTSETGROUPCLASSNAME" val="FontSetGroup1"/>
  <p:tag name="SHAPECLASSNAME" val="TitleOnSlides"/>
  <p:tag name="FONTCOLOR" val="Primary"/>
  <p:tag name="FONTCOLOR2" val="Primary"/>
  <p:tag name="SHAPESETCLASSNAME" val="HiddenType2"/>
  <p:tag name="SHAPECLASSPROTECTIONTYPE" val=" 9"/>
  <p:tag name="RUNS.FONT" val="2"/>
  <p:tag name="COLORS" val="-2;-2;-2;-2;LightGreen;-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HiddenType2"/>
  <p:tag name="COLORSETGROUPCLASSNAME" val="ColorSetGroup5"/>
  <p:tag name="FONTSETGROUPCLASSNAME" val="FontSetGroup1"/>
  <p:tag name="SHAPECLASSNAME" val="FullTextPlaceholder"/>
  <p:tag name="SHAPECLASSPROTECTIONTYPE" val="0"/>
  <p:tag name="COLORS" val="Black;-1;-2;-2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Only"/>
  <p:tag name="COLORSETGROUPCLASSNAME" val="ColorSetGroup5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5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Chapterbox"/>
  <p:tag name="SHAPECLASSPROTECTIONTYPE" val="25"/>
  <p:tag name="COLORS" val="-2;-2;-2;-2;-1;-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1OnSlides"/>
  <p:tag name="SHAPECLASSPROTECTIONTYPE" val="6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FooterLine2OnSlides"/>
  <p:tag name="SHAPECLASSPROTECTIONTYPE" val="6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Attachment"/>
  <p:tag name="SHAPECLASSPROTECTIONTYPE" val="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Navbar"/>
  <p:tag name="SHAPECLASSPROTECTIONTYPE" val="3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5"/>
  <p:tag name="FONTSETGROUPCLASSNAME" val="FontSetGroup1"/>
  <p:tag name="SHAPECLASSNAME" val="TitleOnSlides"/>
  <p:tag name="SHAPECLASSPROTECTIONTYPE" val="9"/>
  <p:tag name="COLORS" val="-2;-2;-2;-2;LightGreen;-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EndSlide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1_SHAPECLASSPROTECTIONTYPE" val="0"/>
  <p:tag name="TITLE 2_SHAPECLASSPROTECTIONTYPE" val="3"/>
  <p:tag name="PICTURE 5_SHAPECLASSPROTECTIONTYPE" val="1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EndSlide"/>
  <p:tag name="COLORSETGROUPCLASSNAME" val="ColorSetGroup3"/>
  <p:tag name="FONTSETGROUPCLASSNAME" val="FontSetGroup1"/>
  <p:tag name="SHAPECLASSNAME" val="HiddenSubtitle"/>
  <p:tag name="SHAPECLASSPROTECTIONTYPE" val="0"/>
  <p:tag name="ML_SENDTOBACK" val=" 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-Supergraphic-Light-Gray-16-9.png"/>
  <p:tag name="ML_SENDTOBACK" val=" 1"/>
  <p:tag name="MLI" val="1"/>
  <p:tag name="SHAPECLASSNAME" val="SupergraphicGray"/>
  <p:tag name="SHAPECLASSPROTECTIONTYPE" val="1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EndSlide"/>
  <p:tag name="COLORSETGROUPCLASSNAME" val="ColorSetGroup3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EndSlide"/>
  <p:tag name="COLORSETGROUPCLASSNAME" val="ColorSetGroup3"/>
  <p:tag name="FONTSETGROUPCLASSNAME" val="FontSetGroup1"/>
  <p:tag name="SHAPECLASSNAME" val="TextOnEndSlide"/>
  <p:tag name="SHAPECLASSPROTECTIONTYPE" val="3"/>
  <p:tag name="COLORS" val="-2;-2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LightGreen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Object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CONTENT PLACEHOLDER 11_SHAPECLASSPROTECTIONTYPE" val="0"/>
  <p:tag name="PICTURE 10_SHAPECLASSPROTECTIONTYPE" val="15"/>
  <p:tag name="CONTENT PLACEHOLDER 14_SHAPECLASSPROTECTIONTYPE" val="0"/>
  <p:tag name="PICTURE 13_SHAPECLASSPROTECTIONTYPE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TitleSupergraphic1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UBTITLE 2_SHAPECLASSPROTECTIONTYPE" val="0"/>
  <p:tag name="TITLE 1_SHAPECLASSPROTECTIONTYPE" val="3"/>
  <p:tag name="PICTURE 5_SHAPECLASSPROTECTIONTYP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3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itleOnSlides"/>
  <p:tag name="SHAPECLASSPROTECTIONTYPE" val="9"/>
  <p:tag name="COLORS" val="-2;-2;-2;-2;LightGreen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upergraphic1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SHAPESETCLASSNAME" val="StaticAgenda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TEXT PLACEHOLDER 2_SHAPECLASSPROTECTIONTYPE" val="0"/>
  <p:tag name="TITLE 1_SHAPECLASSPROTECTIONTYPE" val="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Attachment"/>
  <p:tag name="SHAPECLASSPROTECTIONTYPE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Navbar"/>
  <p:tag name="SHAPECLASSPROTECTIONTYPE" val="3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TitleOnAgenda"/>
  <p:tag name="SHAPECLASSPROTECTIONTYPE" val="9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StaticAgenda"/>
  <p:tag name="COLORSETGROUPCLASSNAME" val="ColorSetGroup1"/>
  <p:tag name="FONTSETGROUPCLASSNAME" val="FontSetGroup1"/>
  <p:tag name="SHAPECLASSNAME" val="BodyOnAgenda"/>
  <p:tag name="SHAPECLASSPROTECTIONTYPE" val="0"/>
  <p:tag name="COLORS" val="-2;-2;-2;-2;-3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SHAPESETCLASSNAME" val="Object"/>
  <p:tag name="TEXTBOX 15_SHAPECLASSPROTECTIONTYPE" val="31"/>
  <p:tag name="RECTANGLE 16_SHAPECLASSPROTECTIONTYPE" val="3"/>
  <p:tag name="RECTANGLE 17_SHAPECLASSPROTECTIONTYPE" val="63"/>
  <p:tag name="RECTANGLE 18_SHAPECLASSPROTECTIONTYPE" val="63"/>
  <p:tag name="RECTANGLE 19_SHAPECLASSPROTECTIONTYPE" val="63"/>
  <p:tag name="CONTENT PLACEHOLDER 14_SHAPECLASSPROTECTIONTYPE" val="0"/>
  <p:tag name="TEXTBOX 20_SHAPECLASSPROTECTIONTYPE" val="25"/>
  <p:tag name="TITLE 2_SHAPECLASSPROTECTIONTYPE" val="9"/>
  <p:tag name="CONTENT PLACEHOLDER 23_SHAPECLASSPROTECTIONTYPE" val="0"/>
  <p:tag name="PICTURE 22_SHAPECLASSPROTECTIONTYPE" val="15"/>
  <p:tag name="CONTENT PLACEHOLDER 26_SHAPECLASSPROTECTIONTYPE" val="0"/>
  <p:tag name="PICTURE 25_SHAPECLASSPROTECTIONTYP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upergraphic-P1-16-9.png"/>
  <p:tag name="ML_SENDTOBACK" val=" 1"/>
  <p:tag name="MLI" val="1"/>
  <p:tag name="SHAPECLASSNAME" val="Supergraphic1"/>
  <p:tag name="SHAPECLASSPROTECTIONTYPE" val="1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Chapterbox"/>
  <p:tag name="SHAPECLASSPROTECTIONTYPE" val=" 25"/>
  <p:tag name="COLORS" val="-2;-2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1OnSlides"/>
  <p:tag name="SHAPECLASSPROTECTIONTYPE" val=" 6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FooterLine2OnSlides"/>
  <p:tag name="SHAPECLASSPROTECTIONTYPE" val=" 6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PageNumberOnSlides"/>
  <p:tag name="SHAPECLASSPROTECTIONTYPE" val=" 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Attachment"/>
  <p:tag name="SHAPECLASSPROTECTIONTYPE" val=" 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tNavbar"/>
  <p:tag name="SHAPECLASSPROTECTIONTYPE" val=" 3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MLI" val="1"/>
  <p:tag name="SHAPESETGROUPCLASSNAME" val="ShapeSetGroup1"/>
  <p:tag name="COLORSETGROUPCLASSNAME" val="ColorSetGroup3"/>
  <p:tag name="FONTSETGROUPCLASSNAME" val="FontSetGroup1"/>
  <p:tag name="FONT" val="Reg28"/>
  <p:tag name="FONTCOLOR" val="Primary"/>
  <p:tag name="FONTCOLOR2" val="Primary"/>
  <p:tag name="COLORSETCLASSNAME" val="ColorSet2"/>
  <p:tag name="SHAPESETCLASSNAME" val="Object"/>
  <p:tag name="SHAPECLASSNAME" val="TitleOnSlides"/>
  <p:tag name="SHAPECLASSPROTECTIONTYPE" val=" 9"/>
  <p:tag name="RUNS.FONT" val="2"/>
  <p:tag name="COLORS" val="-2;-2;-2;-2;LightGreen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3"/>
  <p:tag name="FONTSETGROUPCLASSNAME" val="FontSetGroup1"/>
  <p:tag name="SHAPECLASSNAME" val="ObjectFull"/>
  <p:tag name="SHAPECLASSPROTECTIONTYPE" val="0"/>
  <p:tag name="COLORS" val="Black;-1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Titel des Kapitels"/>
  <p:tag name="FIELD.CHAPTER.VALUE" val="Titel des Kapitels"/>
  <p:tag name="FIELD.DPT.CONTENT" val="HOME/EPS"/>
  <p:tag name="FIELD.DPT.VALUE" val="HOME/EPS | "/>
  <p:tag name="FIELDS.INITIALIZED" val="1"/>
  <p:tag name="ML_1" val="rb_lol"/>
  <p:tag name="ML_2" val="Bosch2.mcr"/>
  <p:tag name="ML_LAYOUT_RESOURCE" val="BOSCH2_16_9.mcr"/>
  <p:tag name="SHAPESETGROUPCLASSNAME" val="ShapeSetGroup1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PICTURE 8_SHAPECLASSPROTECTIONTYPE" val="15"/>
  <p:tag name="PICTURE 9_SHAPECLASSPROTECTIONTYPE" val="15"/>
  <p:tag name="SHAPESETCLASSNAME" val="Object"/>
  <p:tag name="CONTENT PLACEHOLDER 10_SHAPECLASSPROTECTIONTYPE" val="0"/>
  <p:tag name="CONTENT PLACEHOLDER 13_SHAPECLASSPROTECTIONTYPE" val="0"/>
  <p:tag name="PICTURE 12_SHAPECLASSPROTECTIONTYPE" val="15"/>
  <p:tag name="CONTENT PLACEHOLDER 16_SHAPECLASSPROTECTIONTYPE" val="0"/>
  <p:tag name="PICTURE 15_SHAPECLASSPROTECTIONTYPE" val="1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4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ObjectFull"/>
  <p:tag name="SHAPECLASSPROTECTIONTYPE" val="0"/>
  <p:tag name="COLORS" val="Black;-1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COLORSETGROUPCLASSNAME" val="ColorSetGroup4"/>
  <p:tag name="FONTSETGROUPCLASSNAME" val="FontSetGroup1"/>
  <p:tag name="SHAPECLASSNAME" val="Chapterbox"/>
  <p:tag name="COLORS" val="-2;-2;-2;-2;-2;-2"/>
  <p:tag name="SHAPESETCLASSNAME" val="Object"/>
  <p:tag name="SHAPECLASSPROTECTIONTYPE" val=" 2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COLORSETGROUPCLASSNAME" val="ColorSetGroup4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SHAPESETCLASSNAME" val="Object"/>
  <p:tag name="SHAPECLASSPROTECTIONTYPE" val=" 6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COLORSETGROUPCLASSNAME" val="ColorSetGroup4"/>
  <p:tag name="FONTSETGROUPCLASSNAME" val="FontSetGroup1"/>
  <p:tag name="SHAPECLASSNAME" val="FooterLine2OnSlides"/>
  <p:tag name="FONTCOLOR" val="Black"/>
  <p:tag name="FONTCOLOR2" val="LightGray"/>
  <p:tag name="FONTCOLOR3" val="LightGray"/>
  <p:tag name="SHAPESETCLASSNAME" val="Object"/>
  <p:tag name="SHAPECLASSPROTECTIONTYPE" val=" 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COLORSETGROUPCLASSNAME" val="ColorSetGroup4"/>
  <p:tag name="FONTSETGROUPCLASSNAME" val="FontSetGroup1"/>
  <p:tag name="SHAPECLASSNAME" val="PageNumberOnSlides"/>
  <p:tag name="SHAPESETCLASSNAME" val="Object"/>
  <p:tag name="SHAPECLASSPROTECTIONTYPE" val=" 6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COLORSETGROUPCLASSNAME" val="ColorSetGroup4"/>
  <p:tag name="FONTSETGROUPCLASSNAME" val="FontSetGroup1"/>
  <p:tag name="SHAPECLASSNAME" val="Attachment"/>
  <p:tag name="SHAPESETCLASSNAME" val="Object"/>
  <p:tag name="SHAPECLASSPROTECTIONTYPE" val=" 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COLORSETGROUPCLASSNAME" val="ColorSetGroup4"/>
  <p:tag name="FONTSETGROUPCLASSNAME" val="FontSetGroup1"/>
  <p:tag name="SHAPECLASSNAME" val="tNavbar"/>
  <p:tag name="SHAPESETCLASSNAME" val="Object"/>
  <p:tag name="SHAPECLASSPROTECTIONTYPE" val=" 31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1871</Words>
  <Application>Microsoft Office PowerPoint</Application>
  <PresentationFormat>Benutzerdefiniert</PresentationFormat>
  <Paragraphs>352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Bosch Office Sans</vt:lpstr>
      <vt:lpstr>Cambria Math</vt:lpstr>
      <vt:lpstr>Wingdings</vt:lpstr>
      <vt:lpstr>Wingdings 3</vt:lpstr>
      <vt:lpstr>Bosch</vt:lpstr>
      <vt:lpstr>Analyse von Videodaten eines Smart home sysTEMS  ZUR ERKENNUNG VON AUßERGEWÖHNLICHEN sITUATIONEN</vt:lpstr>
      <vt:lpstr>Inhaltsverzeichnis</vt:lpstr>
      <vt:lpstr>Einleitung</vt:lpstr>
      <vt:lpstr>Motivation</vt:lpstr>
      <vt:lpstr>Ziele</vt:lpstr>
      <vt:lpstr>Verwandte Arbeit</vt:lpstr>
      <vt:lpstr>Inhaltsverzeichnis</vt:lpstr>
      <vt:lpstr>Grundlagen</vt:lpstr>
      <vt:lpstr>Hintergrundsubtraktion</vt:lpstr>
      <vt:lpstr>Hintergrundsubtraktion</vt:lpstr>
      <vt:lpstr>Hintergrundsubtraktion</vt:lpstr>
      <vt:lpstr>Hintergrundsubtraktion</vt:lpstr>
      <vt:lpstr>Hintergrundsubtraktion</vt:lpstr>
      <vt:lpstr>Histogrammanalyse</vt:lpstr>
      <vt:lpstr>Fuzzylogik</vt:lpstr>
      <vt:lpstr>Fuzzylogik</vt:lpstr>
      <vt:lpstr>OpenCV Framework</vt:lpstr>
      <vt:lpstr>Inhaltsverzeichnis</vt:lpstr>
      <vt:lpstr>Eigenes Verfahren</vt:lpstr>
      <vt:lpstr>Hintergrundsubtraktion</vt:lpstr>
      <vt:lpstr>Hintergrundsubtraktion</vt:lpstr>
      <vt:lpstr>Schätzung der Körperhaltung mittels Histogrammanalyse</vt:lpstr>
      <vt:lpstr>Erkennung außergewöhnlicher Situationen</vt:lpstr>
      <vt:lpstr>Anpassung des Verfahrens auf nicht-statische Kameras</vt:lpstr>
      <vt:lpstr>Inhaltsverzeichnis</vt:lpstr>
      <vt:lpstr>Ergebnisse und Evaluation</vt:lpstr>
      <vt:lpstr>Inhaltsverzeichnis</vt:lpstr>
      <vt:lpstr>Zusammenfassung und Ausblick</vt:lpstr>
      <vt:lpstr>Vielen Dank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Videodaten eines Smart home sysTEMS  ZUR ERKENNUNG VON AUßERGEWÖHNLICHEN sITUATIONEN</dc:title>
  <dc:creator>FIXED-TERM Nguyen Anh Duc (HOME/EPS)</dc:creator>
  <cp:lastModifiedBy>FIXED-TERM Nguyen Anh Duc (HOME/EPS)</cp:lastModifiedBy>
  <cp:revision>148</cp:revision>
  <dcterms:created xsi:type="dcterms:W3CDTF">2018-04-11T13:18:26Z</dcterms:created>
  <dcterms:modified xsi:type="dcterms:W3CDTF">2018-04-18T12:50:31Z</dcterms:modified>
</cp:coreProperties>
</file>