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6" r:id="rId10"/>
    <p:sldId id="267" r:id="rId11"/>
    <p:sldId id="264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126"/>
    <a:srgbClr val="003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>
        <p:scale>
          <a:sx n="98" d="100"/>
          <a:sy n="98" d="100"/>
        </p:scale>
        <p:origin x="1560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9B82-80EA-C942-B938-C37177E1830A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381AB-F330-A44F-9711-98CB3ABE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6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D75F-9427-8F16-5058-B3F2A4E2D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630AC-52F9-3D96-4A96-56D1E8E60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5BFFC-0C88-F65B-318A-98AB8B4C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F35F-187E-4240-B4FD-B5920E64E2AC}" type="datetime1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4074-A52E-D349-5485-517AC276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7F058-DDF5-12E4-3C0A-76179A63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8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B197-F6D5-2D4C-46BF-642C7E14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61C7-1C6B-E203-DF7C-BF040FDDB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CC3A3-7451-B72B-2E58-D2F17186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00C2-A5FD-B646-B78E-ED3689862E61}" type="datetime1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C6A6-B331-272D-B5F2-904993C2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5DFAD-1337-F281-ED47-79E936A9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3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2D0A1-E8FF-008C-1F80-162DCA2B5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82165-9A5A-65E6-FFAC-AC015A87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F6CF7-1426-94CD-F402-E5AF141F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EA6B-37B2-484C-A630-C006F6E033BA}" type="datetime1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F92F4-429F-B523-F12B-106FE23C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B63A0-6C44-0EB0-8D00-789BB635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2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27AD-5221-3815-7451-68EDB668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1C0E-53C0-B3FD-6CDB-7F3E6C04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05232-6A62-CFC5-476D-A3AB1597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1878-7D76-F846-9E58-DF2FD4326B6D}" type="datetime1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1542-98C8-A23F-15C6-CBF92631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1624E-75D6-CC27-B9F2-0D12E9FF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35FA-9CB7-78FE-07FD-217C47B1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48B12-CB38-C550-506B-8D6C567D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6E9F6-9857-A803-FAB9-338FEA4E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922-C384-D340-8C67-2A6182CE876B}" type="datetime1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5E96C-D166-B2A4-9C34-3AFD9DE5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6BC8-A32A-B93B-CF0D-0E1FCD16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1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23F4-BB59-1C8A-F784-E2DC5A72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426E2-CD79-1E02-CB28-7E9599544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ED014-4AC9-4490-D99D-8F62A7B1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2037B-F313-CDBE-CB87-F286B84E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F9BC-CC9A-A844-BEA2-DECD923932A9}" type="datetime1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205FF-6C6D-52EB-7611-F8298C20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45F64-6EAA-2C06-F714-1DB38DA9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5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2A81-F867-757C-5B2C-F2D14030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BDDE3-F0F1-89E3-574E-722B652DF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C6FC8-0041-875C-BB6E-8E35A7F95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47A92-39C1-D3C7-5A71-5F4C6052E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0BA6C-3F68-8F16-0B88-C8BF1D2B4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3DD28-9CFA-E9D0-B97F-185FD154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A4B7-DF90-FD47-BAA0-1A9723BE74C7}" type="datetime1">
              <a:rPr lang="en-US" smtClean="0"/>
              <a:t>10/13/25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21B60-A1C7-F6A5-AF3D-7AC74129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34B19-AFFC-C5D1-48C9-3EF36A9F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7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9F59-EA6F-8BB0-48BF-C44831D1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1C838-152C-E582-5FEA-BC2C24D8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2C8D-1BD8-F14D-877E-30E13FDCF019}" type="datetime1">
              <a:rPr lang="en-US" smtClean="0"/>
              <a:t>10/13/25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3E924-A46C-8C9C-3478-40D704B7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203D0-4573-34E3-EE89-1A68B808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2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5778F-BDC7-3D89-50F4-232D4641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161-12B1-C044-95FA-90EB08D5BDBE}" type="datetime1">
              <a:rPr lang="en-US" smtClean="0"/>
              <a:t>10/13/25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A3332-3954-308D-EC79-CAD71A05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518F6-9657-6B67-39B4-C23B7702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E974-79C5-DB09-94C7-A5554F1A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2D25-2619-A89F-F39D-F72B854A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6DE53-8A81-DA83-10C2-B9DAECC18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C39BD-2349-D01A-F180-45600736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30FD-7369-2A4E-8338-E737F73A86C7}" type="datetime1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46A3F-9AA6-50D0-EAAA-7834BA00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D170D-2BD5-3804-98B2-09461660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8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AE0C-56F9-8DCA-AE5F-52F5144C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68E13-D3CD-5929-E063-223868F35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7C358-2685-4052-8929-4FB8DAD24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F9790-134A-4160-3FD3-F9F260A7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D301-F1CE-534A-9543-8549665BD794}" type="datetime1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329F-BBD8-768F-03C6-9A8592AB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C48F7-A0F0-2695-3E78-507FACF6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9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1A85D-D111-C620-2068-793DDA78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88F99-87BD-BE83-DAC5-B25910422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A54BC-6ABF-53B0-FDB7-C194636A1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CE812-B951-1345-BC3B-F4D80F78CCAD}" type="datetime1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C0C7B-F79D-71DB-7E2D-6C221BC7B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3B9D0-DEA7-A330-A976-97504741E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8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19DD-3126-00C3-54F3-CB7A6E348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7505"/>
            <a:ext cx="9144000" cy="2248466"/>
          </a:xfrm>
        </p:spPr>
        <p:txBody>
          <a:bodyPr anchor="ctr">
            <a:normAutofit/>
          </a:bodyPr>
          <a:lstStyle/>
          <a:p>
            <a:r>
              <a:rPr lang="en-US" dirty="0"/>
              <a:t>Be A Scout</a:t>
            </a:r>
            <a:br>
              <a:rPr lang="en-US" dirty="0"/>
            </a:br>
            <a:r>
              <a:rPr lang="en-US" dirty="0"/>
              <a:t>Unit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36804-A08B-770B-E0DF-F5C5EA15F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3276"/>
            <a:ext cx="9144000" cy="1274523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Council-wide Round Table</a:t>
            </a:r>
          </a:p>
          <a:p>
            <a:r>
              <a:rPr lang="en-US" dirty="0"/>
              <a:t>October 13, 2025</a:t>
            </a:r>
          </a:p>
          <a:p>
            <a:r>
              <a:rPr lang="en-US" dirty="0"/>
              <a:t>Ira Wolf</a:t>
            </a:r>
          </a:p>
        </p:txBody>
      </p:sp>
      <p:pic>
        <p:nvPicPr>
          <p:cNvPr id="4" name="Google Shape;43;p11">
            <a:extLst>
              <a:ext uri="{FF2B5EF4-FFF2-40B4-BE49-F238E27FC236}">
                <a16:creationId xmlns:a16="http://schemas.microsoft.com/office/drawing/2014/main" id="{097F7B53-9E44-D87C-4E70-3100495E29B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6713" y="261199"/>
            <a:ext cx="5958574" cy="133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305393-676F-E521-F635-FB7D4D66F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4" y="5325104"/>
            <a:ext cx="12061452" cy="14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74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C256C-B0A6-81A8-3921-A3EDE295F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7AD7-4E86-00F1-F19B-D2101117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3F87"/>
                </a:solidFill>
              </a:rPr>
              <a:t>Example Descriptions</a:t>
            </a:r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49913708-670E-5620-A29D-B1B80F45508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9260" y="6043657"/>
            <a:ext cx="20345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BB641F-91F2-F43C-B71E-14C8F02B2661}"/>
              </a:ext>
            </a:extLst>
          </p:cNvPr>
          <p:cNvSpPr txBox="1"/>
          <p:nvPr/>
        </p:nvSpPr>
        <p:spPr>
          <a:xfrm>
            <a:off x="838200" y="6131525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7"/>
                </a:solidFill>
              </a:rPr>
              <a:t>Be A Scout </a:t>
            </a:r>
            <a:r>
              <a:rPr lang="en-US" dirty="0">
                <a:solidFill>
                  <a:srgbClr val="CE1126"/>
                </a:solidFill>
              </a:rPr>
              <a:t>Unit Quality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6C3BF7-F7AA-1AD4-E5F1-0A5B6F48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5732"/>
            <a:ext cx="4114800" cy="365125"/>
          </a:xfrm>
        </p:spPr>
        <p:txBody>
          <a:bodyPr/>
          <a:lstStyle/>
          <a:p>
            <a:fld id="{9B7E91F7-D127-994B-9B28-C2A00DFD30C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28D6E47-FCC7-290B-47AD-85E432E9B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Meeting Wednesday nights from 6pm - 7pm during the school year.</a:t>
            </a:r>
          </a:p>
          <a:p>
            <a:r>
              <a:rPr lang="en-US" dirty="0"/>
              <a:t>We are a welcoming and fun group of youth-led adventurers who enjoy the outdoors. Our Scouts learn valuable leadership skills and build resilience and self-confidence in a safe, supportive learning environment. We host weekly events and monthly trips throughout the year including canoeing, kayaking, whitewater rafting, hiking, camping, and urban exploration. Join us!</a:t>
            </a:r>
          </a:p>
        </p:txBody>
      </p:sp>
    </p:spTree>
    <p:extLst>
      <p:ext uri="{BB962C8B-B14F-4D97-AF65-F5344CB8AC3E}">
        <p14:creationId xmlns:p14="http://schemas.microsoft.com/office/powerpoint/2010/main" val="356486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571D8-2F81-617C-16AD-C9E5534D8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F989-4D65-D93C-0244-7C67AF6F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3F87"/>
                </a:solidFill>
              </a:rPr>
              <a:t>A </a:t>
            </a:r>
            <a:r>
              <a:rPr lang="en-US" b="1" dirty="0">
                <a:solidFill>
                  <a:srgbClr val="CE1126"/>
                </a:solidFill>
              </a:rPr>
              <a:t>Better</a:t>
            </a:r>
            <a:r>
              <a:rPr lang="en-US" b="1" dirty="0">
                <a:solidFill>
                  <a:srgbClr val="003F87"/>
                </a:solidFill>
              </a:rPr>
              <a:t> Example Description</a:t>
            </a:r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FDF5170D-6366-33AE-E250-70EE56AAC0C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9260" y="6043657"/>
            <a:ext cx="20345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46E52E-799E-924D-B144-EF80E680DD99}"/>
              </a:ext>
            </a:extLst>
          </p:cNvPr>
          <p:cNvSpPr txBox="1"/>
          <p:nvPr/>
        </p:nvSpPr>
        <p:spPr>
          <a:xfrm>
            <a:off x="838200" y="6131525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7"/>
                </a:solidFill>
              </a:rPr>
              <a:t>Be A Scout </a:t>
            </a:r>
            <a:r>
              <a:rPr lang="en-US" dirty="0">
                <a:solidFill>
                  <a:srgbClr val="CE1126"/>
                </a:solidFill>
              </a:rPr>
              <a:t>Unit Quality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1786A94-1E15-82B9-D14D-3343C2E5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5732"/>
            <a:ext cx="4114800" cy="365125"/>
          </a:xfrm>
        </p:spPr>
        <p:txBody>
          <a:bodyPr/>
          <a:lstStyle/>
          <a:p>
            <a:fld id="{9B7E91F7-D127-994B-9B28-C2A00DFD30C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152D37D-7D00-5A92-B1CC-C66A78ED5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a welcoming and fun group of youth-led adventurers who enjoy the outdoors. Our Scouts learn valuable leadership skills and build resilience and self-confidence in a safe, supportive learning environment. We </a:t>
            </a:r>
            <a:r>
              <a:rPr lang="en-US" dirty="0">
                <a:solidFill>
                  <a:srgbClr val="CE1126"/>
                </a:solidFill>
              </a:rPr>
              <a:t>meet Wednesdays 6pm-7pm during the school year and</a:t>
            </a:r>
            <a:r>
              <a:rPr lang="en-US" dirty="0"/>
              <a:t> host monthly trips throughout the year including canoeing, kayaking, whitewater rafting, hiking, camping, and urban exploration. Join us </a:t>
            </a:r>
            <a:r>
              <a:rPr lang="en-US" dirty="0">
                <a:solidFill>
                  <a:srgbClr val="CE1126"/>
                </a:solidFill>
              </a:rPr>
              <a:t>any time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6119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1A2DD-0CCB-8651-32B7-C5C65E325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E26E-131E-F022-FA5B-EE84394F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3F87"/>
                </a:solidFill>
              </a:rPr>
              <a:t>Next Steps</a:t>
            </a:r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ACFE08E1-5409-518C-BBAB-5B161AE874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9260" y="6043657"/>
            <a:ext cx="20345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39CA6A-3676-32E9-527E-AFEF7CF7986C}"/>
              </a:ext>
            </a:extLst>
          </p:cNvPr>
          <p:cNvSpPr txBox="1"/>
          <p:nvPr/>
        </p:nvSpPr>
        <p:spPr>
          <a:xfrm>
            <a:off x="838200" y="6131525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7"/>
                </a:solidFill>
              </a:rPr>
              <a:t>Be A Scout </a:t>
            </a:r>
            <a:r>
              <a:rPr lang="en-US" dirty="0">
                <a:solidFill>
                  <a:srgbClr val="CE1126"/>
                </a:solidFill>
              </a:rPr>
              <a:t>Unit Quality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94830F7-2A89-4740-6994-A5A33D49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5732"/>
            <a:ext cx="4114800" cy="365125"/>
          </a:xfrm>
        </p:spPr>
        <p:txBody>
          <a:bodyPr/>
          <a:lstStyle/>
          <a:p>
            <a:fld id="{9B7E91F7-D127-994B-9B28-C2A00DFD30C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68F2CDA-5588-FBE8-AD21-D281CBE07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1849"/>
          </a:xfrm>
        </p:spPr>
        <p:txBody>
          <a:bodyPr>
            <a:normAutofit/>
          </a:bodyPr>
          <a:lstStyle/>
          <a:p>
            <a:r>
              <a:rPr lang="en-US" sz="2400" dirty="0"/>
              <a:t>Spend 15 minutes updating your unit’s information in </a:t>
            </a:r>
            <a:r>
              <a:rPr lang="en-US" sz="2400" dirty="0">
                <a:solidFill>
                  <a:srgbClr val="CE1126"/>
                </a:solidFill>
              </a:rPr>
              <a:t>BeAScout.org</a:t>
            </a:r>
            <a:r>
              <a:rPr lang="en-US" sz="2400" dirty="0"/>
              <a:t>.</a:t>
            </a:r>
          </a:p>
          <a:p>
            <a:r>
              <a:rPr lang="en-US" sz="2400" dirty="0"/>
              <a:t>Only your unit’s Key Three and the District Executives can update this information.</a:t>
            </a:r>
          </a:p>
          <a:p>
            <a:r>
              <a:rPr lang="en-US" sz="2400" dirty="0"/>
              <a:t>Refer to your individual unit handout for guidance to improve your unit’s information in </a:t>
            </a:r>
            <a:r>
              <a:rPr lang="en-US" sz="2400" dirty="0">
                <a:solidFill>
                  <a:srgbClr val="CE1126"/>
                </a:solidFill>
              </a:rPr>
              <a:t>BeAScout.org</a:t>
            </a:r>
            <a:r>
              <a:rPr lang="en-US" sz="2400" dirty="0"/>
              <a:t>.</a:t>
            </a:r>
          </a:p>
          <a:p>
            <a:r>
              <a:rPr lang="en-US" sz="2400" dirty="0"/>
              <a:t>See </a:t>
            </a:r>
            <a:r>
              <a:rPr lang="en-US" sz="2400" dirty="0">
                <a:solidFill>
                  <a:srgbClr val="CE1126"/>
                </a:solidFill>
              </a:rPr>
              <a:t>BeAScout.org </a:t>
            </a:r>
            <a:r>
              <a:rPr lang="en-US" sz="2400" dirty="0"/>
              <a:t>update instructions at:</a:t>
            </a:r>
          </a:p>
          <a:p>
            <a:pPr marL="231775" indent="0">
              <a:buNone/>
            </a:pPr>
            <a:r>
              <a:rPr lang="en-US" sz="2400" i="1" dirty="0"/>
              <a:t>https://</a:t>
            </a:r>
            <a:r>
              <a:rPr lang="en-US" sz="2400" i="1" dirty="0" err="1"/>
              <a:t>www.scouting.org</a:t>
            </a:r>
            <a:r>
              <a:rPr lang="en-US" sz="2400" i="1" dirty="0"/>
              <a:t>/wp-content/uploads/2020/05/Be-A-Scout-Pin-Set-</a:t>
            </a:r>
            <a:r>
              <a:rPr lang="en-US" sz="2400" i="1" dirty="0" err="1"/>
              <a:t>up.pdf</a:t>
            </a:r>
            <a:endParaRPr lang="en-US" sz="2400" dirty="0"/>
          </a:p>
          <a:p>
            <a:r>
              <a:rPr lang="en-US" sz="2400" dirty="0"/>
              <a:t>Contact District Executives for technical assistance, if needed.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20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DFDAE-0626-794F-F482-2C2F9F039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FAEC-FC9F-729C-D6D5-ECCF3579F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7504"/>
            <a:ext cx="9144000" cy="3657599"/>
          </a:xfrm>
        </p:spPr>
        <p:txBody>
          <a:bodyPr anchor="ctr">
            <a:normAutofit/>
          </a:bodyPr>
          <a:lstStyle/>
          <a:p>
            <a:r>
              <a:rPr lang="en-US" dirty="0"/>
              <a:t>Thank you for all you do!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  <p:pic>
        <p:nvPicPr>
          <p:cNvPr id="4" name="Google Shape;43;p11">
            <a:extLst>
              <a:ext uri="{FF2B5EF4-FFF2-40B4-BE49-F238E27FC236}">
                <a16:creationId xmlns:a16="http://schemas.microsoft.com/office/drawing/2014/main" id="{709999E4-4B35-EFD5-B87B-A7F57170095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6713" y="261199"/>
            <a:ext cx="5958574" cy="133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6F4F99-13D9-03FC-B5F0-032B11ED7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4" y="5325104"/>
            <a:ext cx="12061452" cy="14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B6BA-422E-B49A-F46D-883337C9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3F87"/>
                </a:solidFill>
              </a:rPr>
              <a:t>How Families Find Your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7111-7D91-7AB5-481C-783999F59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319"/>
            <a:ext cx="10515600" cy="435133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b="1" dirty="0">
                <a:solidFill>
                  <a:srgbClr val="CE1126"/>
                </a:solidFill>
              </a:rPr>
              <a:t>BeAScout.org</a:t>
            </a:r>
            <a:r>
              <a:rPr lang="en-US" dirty="0"/>
              <a:t> is the destination for National and Council recruitment campaigns.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dirty="0"/>
              <a:t>When we advertise Scouting, we send families to </a:t>
            </a:r>
            <a:r>
              <a:rPr lang="en-US" b="1" dirty="0">
                <a:solidFill>
                  <a:srgbClr val="CE1126"/>
                </a:solidFill>
              </a:rPr>
              <a:t>BeAScout.org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dirty="0"/>
              <a:t>Your unit listing in </a:t>
            </a:r>
            <a:r>
              <a:rPr lang="en-US" b="1" dirty="0">
                <a:solidFill>
                  <a:srgbClr val="CE1126"/>
                </a:solidFill>
              </a:rPr>
              <a:t>BeAScout.org</a:t>
            </a:r>
            <a:r>
              <a:rPr lang="en-US" dirty="0"/>
              <a:t> is your recruitment tool.</a:t>
            </a:r>
          </a:p>
          <a:p>
            <a:endParaRPr lang="en-US" dirty="0"/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C67BDDD2-EA3C-11F3-CEF7-78D59855B99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9260" y="6043657"/>
            <a:ext cx="20345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BFA37F-5E90-EBE9-04FA-1847C5DDCE79}"/>
              </a:ext>
            </a:extLst>
          </p:cNvPr>
          <p:cNvSpPr txBox="1"/>
          <p:nvPr/>
        </p:nvSpPr>
        <p:spPr>
          <a:xfrm>
            <a:off x="838200" y="6131525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7"/>
                </a:solidFill>
              </a:rPr>
              <a:t>Be A Scout </a:t>
            </a:r>
            <a:r>
              <a:rPr lang="en-US" dirty="0">
                <a:solidFill>
                  <a:srgbClr val="CE1126"/>
                </a:solidFill>
              </a:rPr>
              <a:t>Unit Quality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FFD7F7B-9D1B-E97F-6A7A-960ABF5E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5732"/>
            <a:ext cx="4114800" cy="365125"/>
          </a:xfrm>
        </p:spPr>
        <p:txBody>
          <a:bodyPr/>
          <a:lstStyle/>
          <a:p>
            <a:fld id="{9B7E91F7-D127-994B-9B28-C2A00DFD30C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1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67A09-B75A-10BA-5B63-0D7147486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B215-DC5D-CDFF-016E-14A21A6F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3F87"/>
                </a:solidFill>
              </a:rPr>
              <a:t>Crucial Unit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6852-D0C8-D7A6-6EF3-09BF4D952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319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b="1" dirty="0">
                <a:solidFill>
                  <a:srgbClr val="CE1126"/>
                </a:solidFill>
              </a:rPr>
              <a:t>Meeting Day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b="1" dirty="0">
                <a:solidFill>
                  <a:srgbClr val="CE1126"/>
                </a:solidFill>
              </a:rPr>
              <a:t>Meeting Time</a:t>
            </a:r>
          </a:p>
          <a:p>
            <a:pPr marL="231775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i="1" dirty="0"/>
              <a:t>“Does this unit’s meeting schedule fit into my family’s schedule?”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b="1" dirty="0">
                <a:solidFill>
                  <a:srgbClr val="CE1126"/>
                </a:solidFill>
              </a:rPr>
              <a:t>Meeting Location</a:t>
            </a:r>
          </a:p>
          <a:p>
            <a:pPr marL="231775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i="1" dirty="0"/>
              <a:t>“Is the unit’s meeting location convenient to my family?”</a:t>
            </a:r>
            <a:endParaRPr lang="en-US" i="1" dirty="0">
              <a:solidFill>
                <a:srgbClr val="CE112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b="1" dirty="0">
                <a:solidFill>
                  <a:srgbClr val="CE1126"/>
                </a:solidFill>
              </a:rPr>
              <a:t>Contact Email</a:t>
            </a:r>
          </a:p>
          <a:p>
            <a:pPr marL="231775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i="1" dirty="0"/>
              <a:t>“Whom do I contact for more information?”</a:t>
            </a:r>
            <a:endParaRPr lang="en-US" i="1" dirty="0">
              <a:solidFill>
                <a:srgbClr val="CE112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endParaRPr lang="en-US" dirty="0">
              <a:solidFill>
                <a:srgbClr val="CE1126"/>
              </a:solidFill>
            </a:endParaRPr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539B5EF8-ADC5-F9F9-44DB-5DF2B75BF59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9260" y="6043657"/>
            <a:ext cx="20345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482E2-36F3-543F-8F46-E10F57997AB1}"/>
              </a:ext>
            </a:extLst>
          </p:cNvPr>
          <p:cNvSpPr txBox="1"/>
          <p:nvPr/>
        </p:nvSpPr>
        <p:spPr>
          <a:xfrm>
            <a:off x="838200" y="6131525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7"/>
                </a:solidFill>
              </a:rPr>
              <a:t>Be A Scout </a:t>
            </a:r>
            <a:r>
              <a:rPr lang="en-US" dirty="0">
                <a:solidFill>
                  <a:srgbClr val="CE1126"/>
                </a:solidFill>
              </a:rPr>
              <a:t>Unit Quality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9240BF-2D53-47B4-DD1D-D6A89B7F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5732"/>
            <a:ext cx="4114800" cy="365125"/>
          </a:xfrm>
        </p:spPr>
        <p:txBody>
          <a:bodyPr/>
          <a:lstStyle/>
          <a:p>
            <a:fld id="{9B7E91F7-D127-994B-9B28-C2A00DFD30C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2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2F3E6-32BF-0FF8-EE64-B69BA6E21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87F6-793F-CC5C-D247-51D0FBFB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3F87"/>
                </a:solidFill>
              </a:rPr>
              <a:t>Helpful Unit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0470-3551-E7C4-A8F7-A7897C983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319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b="1" dirty="0">
                <a:solidFill>
                  <a:srgbClr val="CE1126"/>
                </a:solidFill>
              </a:rPr>
              <a:t>Description</a:t>
            </a:r>
          </a:p>
          <a:p>
            <a:pPr marL="231775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dirty="0"/>
              <a:t>This is your marketing to prospective Scouting families.</a:t>
            </a:r>
          </a:p>
          <a:p>
            <a:pPr marL="231775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dirty="0"/>
              <a:t>It answers </a:t>
            </a:r>
            <a:r>
              <a:rPr lang="en-US" i="1" dirty="0"/>
              <a:t>“What makes your unit special, and why should we join it?”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b="1" dirty="0">
                <a:solidFill>
                  <a:srgbClr val="CE1126"/>
                </a:solidFill>
              </a:rPr>
              <a:t>Social Media / Website</a:t>
            </a:r>
          </a:p>
          <a:p>
            <a:pPr marL="231775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dirty="0"/>
              <a:t>Shows an active unit that make a family say: </a:t>
            </a:r>
            <a:r>
              <a:rPr lang="en-US" i="1" dirty="0"/>
              <a:t>“I want to be part of that unit!”</a:t>
            </a:r>
            <a:endParaRPr lang="en-US" i="1" dirty="0">
              <a:solidFill>
                <a:srgbClr val="CE112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b="1" dirty="0">
                <a:solidFill>
                  <a:srgbClr val="CE1126"/>
                </a:solidFill>
              </a:rPr>
              <a:t>Contact Person and Phone Number</a:t>
            </a:r>
          </a:p>
          <a:p>
            <a:pPr marL="231775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dirty="0"/>
              <a:t>An optional contact point for families.</a:t>
            </a:r>
            <a:endParaRPr lang="en-US" dirty="0">
              <a:solidFill>
                <a:srgbClr val="CE112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endParaRPr lang="en-US" dirty="0">
              <a:solidFill>
                <a:srgbClr val="CE1126"/>
              </a:solidFill>
            </a:endParaRPr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E7A694AB-BDA9-DEF0-A5C6-DBCC157396A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9260" y="6043657"/>
            <a:ext cx="20345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9FE33D-F8E9-8ECD-C7D0-6FBB7A6C6151}"/>
              </a:ext>
            </a:extLst>
          </p:cNvPr>
          <p:cNvSpPr txBox="1"/>
          <p:nvPr/>
        </p:nvSpPr>
        <p:spPr>
          <a:xfrm>
            <a:off x="838200" y="6131525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7"/>
                </a:solidFill>
              </a:rPr>
              <a:t>Be A Scout </a:t>
            </a:r>
            <a:r>
              <a:rPr lang="en-US" dirty="0">
                <a:solidFill>
                  <a:srgbClr val="CE1126"/>
                </a:solidFill>
              </a:rPr>
              <a:t>Unit Quality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9E2CE37-EC08-429E-CD00-E89B5355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5732"/>
            <a:ext cx="4114800" cy="365125"/>
          </a:xfrm>
        </p:spPr>
        <p:txBody>
          <a:bodyPr/>
          <a:lstStyle/>
          <a:p>
            <a:fld id="{9B7E91F7-D127-994B-9B28-C2A00DFD30C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4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70A5B-2F2D-521A-63DC-2DFA10A8E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7D83-32EC-59E1-D196-E13D5066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3F87"/>
                </a:solidFill>
              </a:rPr>
              <a:t>The “More Information” Button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E71D-0D90-FDFC-9DF1-933D89DDB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319"/>
            <a:ext cx="10515600" cy="4351338"/>
          </a:xfrm>
        </p:spPr>
        <p:txBody>
          <a:bodyPr>
            <a:normAutofit/>
          </a:bodyPr>
          <a:lstStyle/>
          <a:p>
            <a:pPr marL="355600" indent="-342900"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dirty="0"/>
              <a:t>The “More Information” button is present for every unit in BeAScout.org.</a:t>
            </a:r>
          </a:p>
          <a:p>
            <a:pPr marL="355600" indent="-342900"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dirty="0"/>
              <a:t>It does NOT provide immediate answers to basic unit information questions.</a:t>
            </a:r>
          </a:p>
          <a:p>
            <a:pPr marL="355600" indent="-342900"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dirty="0"/>
              <a:t>The input form requires user to enter personal information about the youth and parent/guardian.</a:t>
            </a:r>
          </a:p>
          <a:p>
            <a:pPr marL="355600" indent="-342900"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dirty="0"/>
              <a:t>This form can be viewed as an </a:t>
            </a:r>
            <a:r>
              <a:rPr lang="en-US" i="1" dirty="0"/>
              <a:t>unnecessary invasion of privacy </a:t>
            </a:r>
            <a:r>
              <a:rPr lang="en-US" dirty="0"/>
              <a:t>and turn families away from the unit.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endParaRPr lang="en-US" dirty="0">
              <a:solidFill>
                <a:srgbClr val="CE1126"/>
              </a:solidFill>
            </a:endParaRPr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97BB00F6-53FC-CB9E-8017-9F362D28812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9260" y="6043657"/>
            <a:ext cx="20345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8CEEC1-B4D7-F281-06E9-8285E4F5540E}"/>
              </a:ext>
            </a:extLst>
          </p:cNvPr>
          <p:cNvSpPr txBox="1"/>
          <p:nvPr/>
        </p:nvSpPr>
        <p:spPr>
          <a:xfrm>
            <a:off x="838200" y="6131525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7"/>
                </a:solidFill>
              </a:rPr>
              <a:t>Be A Scout </a:t>
            </a:r>
            <a:r>
              <a:rPr lang="en-US" dirty="0">
                <a:solidFill>
                  <a:srgbClr val="CE1126"/>
                </a:solidFill>
              </a:rPr>
              <a:t>Unit Quality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03B750E-7D0A-EB3C-A8DE-EC5A5275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5732"/>
            <a:ext cx="4114800" cy="365125"/>
          </a:xfrm>
        </p:spPr>
        <p:txBody>
          <a:bodyPr/>
          <a:lstStyle/>
          <a:p>
            <a:fld id="{9B7E91F7-D127-994B-9B28-C2A00DFD30C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4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49934-AD70-D166-7485-E3A8E95D5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1928-D17A-1285-5B68-ED0C15AF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3F87"/>
                </a:solidFill>
              </a:rPr>
              <a:t>Quality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78CB-1240-F6A5-3F9E-4B53723C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47611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sz="2400" dirty="0"/>
              <a:t>An application was created to analyze the quality for each HNE unit in </a:t>
            </a:r>
            <a:r>
              <a:rPr lang="en-US" sz="2400" dirty="0">
                <a:solidFill>
                  <a:srgbClr val="CE1126"/>
                </a:solidFill>
              </a:rPr>
              <a:t>BeAScout.org</a:t>
            </a:r>
            <a:r>
              <a:rPr lang="en-US" sz="2400" dirty="0"/>
              <a:t>. The following scoring system was applied: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681288" algn="l"/>
              </a:tabLst>
              <a:defRPr sz="2400"/>
            </a:pPr>
            <a:r>
              <a:rPr lang="en-US" sz="1800" b="1" dirty="0">
                <a:solidFill>
                  <a:srgbClr val="CE1126"/>
                </a:solidFill>
              </a:rPr>
              <a:t>Meeting Day	</a:t>
            </a:r>
            <a:r>
              <a:rPr lang="en-US" sz="1800" b="1" dirty="0"/>
              <a:t>25%</a:t>
            </a:r>
            <a:r>
              <a:rPr lang="en-US" sz="1800" dirty="0"/>
              <a:t> of score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681288" algn="l"/>
              </a:tabLst>
              <a:defRPr sz="2400"/>
            </a:pPr>
            <a:r>
              <a:rPr lang="en-US" sz="1800" b="1" dirty="0">
                <a:solidFill>
                  <a:srgbClr val="CE1126"/>
                </a:solidFill>
              </a:rPr>
              <a:t>Meeting Time	</a:t>
            </a:r>
            <a:r>
              <a:rPr lang="en-US" sz="1800" b="1" dirty="0"/>
              <a:t>25%</a:t>
            </a:r>
            <a:r>
              <a:rPr lang="en-US" sz="1800" dirty="0"/>
              <a:t> of score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681288" algn="l"/>
              </a:tabLst>
              <a:defRPr sz="2400"/>
            </a:pPr>
            <a:r>
              <a:rPr lang="en-US" sz="1800" b="1" dirty="0">
                <a:solidFill>
                  <a:srgbClr val="CE1126"/>
                </a:solidFill>
              </a:rPr>
              <a:t>Meeting Location	</a:t>
            </a:r>
            <a:r>
              <a:rPr lang="en-US" sz="1800" b="1" dirty="0"/>
              <a:t>25%</a:t>
            </a:r>
            <a:r>
              <a:rPr lang="en-US" sz="1800" dirty="0"/>
              <a:t> of score</a:t>
            </a:r>
          </a:p>
          <a:p>
            <a:pPr marL="3032125" indent="-65088">
              <a:spcBef>
                <a:spcPts val="600"/>
              </a:spcBef>
              <a:spcAft>
                <a:spcPts val="600"/>
              </a:spcAft>
              <a:buNone/>
              <a:tabLst>
                <a:tab pos="2681288" algn="l"/>
              </a:tabLst>
              <a:defRPr sz="2400"/>
            </a:pPr>
            <a:r>
              <a:rPr lang="en-US" sz="1800" b="1" dirty="0"/>
              <a:t>½ credit </a:t>
            </a:r>
            <a:r>
              <a:rPr lang="en-US" sz="1800" dirty="0"/>
              <a:t>if location in Description field instead of Address field</a:t>
            </a:r>
          </a:p>
          <a:p>
            <a:pPr marL="3032125" indent="-65088">
              <a:spcBef>
                <a:spcPts val="600"/>
              </a:spcBef>
              <a:spcAft>
                <a:spcPts val="600"/>
              </a:spcAft>
              <a:buNone/>
              <a:tabLst>
                <a:tab pos="2681288" algn="l"/>
              </a:tabLst>
              <a:defRPr sz="2400"/>
            </a:pPr>
            <a:r>
              <a:rPr lang="en-US" sz="1800" b="1" dirty="0"/>
              <a:t>½ credit </a:t>
            </a:r>
            <a:r>
              <a:rPr lang="en-US" sz="1800" dirty="0"/>
              <a:t>if location is only a PO Box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681288" algn="l"/>
              </a:tabLst>
              <a:defRPr sz="2400"/>
            </a:pPr>
            <a:r>
              <a:rPr lang="en-US" sz="1800" b="1" dirty="0">
                <a:solidFill>
                  <a:srgbClr val="CE1126"/>
                </a:solidFill>
              </a:rPr>
              <a:t>Contact Email	</a:t>
            </a:r>
            <a:r>
              <a:rPr lang="en-US" sz="1800" b="1" dirty="0"/>
              <a:t>25%</a:t>
            </a:r>
            <a:r>
              <a:rPr lang="en-US" sz="1800" dirty="0"/>
              <a:t> of score</a:t>
            </a:r>
          </a:p>
          <a:p>
            <a:pPr marL="2979738" indent="0">
              <a:spcBef>
                <a:spcPts val="600"/>
              </a:spcBef>
              <a:spcAft>
                <a:spcPts val="600"/>
              </a:spcAft>
              <a:buNone/>
              <a:tabLst>
                <a:tab pos="2681288" algn="l"/>
              </a:tabLst>
              <a:defRPr sz="2400"/>
            </a:pPr>
            <a:r>
              <a:rPr lang="en-US" sz="1800" b="1" dirty="0"/>
              <a:t>½ credit </a:t>
            </a:r>
            <a:r>
              <a:rPr lang="en-US" sz="1800" dirty="0"/>
              <a:t>if a personal email (e.g., irawolf81@gmail.com) instead of a unit-specific email (e.g., troop32-information@actonscouts.org) that multiple leaders can monitor as they rotate through unit.</a:t>
            </a:r>
            <a:endParaRPr lang="en-US" sz="1800" dirty="0">
              <a:solidFill>
                <a:srgbClr val="CE1126"/>
              </a:solidFill>
            </a:endParaRPr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C834D6F1-8CCC-3D4A-0BDD-AD280879DA6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9260" y="6043657"/>
            <a:ext cx="20345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4E6BFF-227F-4EF2-047E-9284B7E719AD}"/>
              </a:ext>
            </a:extLst>
          </p:cNvPr>
          <p:cNvSpPr txBox="1"/>
          <p:nvPr/>
        </p:nvSpPr>
        <p:spPr>
          <a:xfrm>
            <a:off x="838200" y="6131525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7"/>
                </a:solidFill>
              </a:rPr>
              <a:t>Be A Scout </a:t>
            </a:r>
            <a:r>
              <a:rPr lang="en-US" dirty="0">
                <a:solidFill>
                  <a:srgbClr val="CE1126"/>
                </a:solidFill>
              </a:rPr>
              <a:t>Unit Quality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5608B46-9CCF-5137-D2CF-CF244AD3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5732"/>
            <a:ext cx="4114800" cy="365125"/>
          </a:xfrm>
        </p:spPr>
        <p:txBody>
          <a:bodyPr/>
          <a:lstStyle/>
          <a:p>
            <a:fld id="{9B7E91F7-D127-994B-9B28-C2A00DFD30C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1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76132-FFD6-9A33-B0E0-8B8DD9FA8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9B3A-2C13-7650-2272-CB009799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3F87"/>
                </a:solidFill>
              </a:rPr>
              <a:t>Council-wide Quality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4F90-0324-1D18-2547-783B0BF33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319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b="1" dirty="0"/>
              <a:t>Total Units: </a:t>
            </a:r>
            <a:r>
              <a:rPr lang="en-US" b="1" dirty="0">
                <a:solidFill>
                  <a:srgbClr val="003F87"/>
                </a:solidFill>
              </a:rPr>
              <a:t>167 units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b="1" dirty="0"/>
              <a:t>Average Quality Score: </a:t>
            </a:r>
            <a:r>
              <a:rPr lang="en-US" b="1" dirty="0">
                <a:solidFill>
                  <a:srgbClr val="CE1126"/>
                </a:solidFill>
              </a:rPr>
              <a:t>57.1%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b="1" dirty="0"/>
              <a:t>Quality Grade Distribution: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b="1" dirty="0"/>
              <a:t>Grade A (90%+): 17 units (10% of units)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b="1" dirty="0"/>
              <a:t>Grade B (80-89%): 40 units (24% of units)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b="1" dirty="0"/>
              <a:t>Grade C (70-79%): 17 units (10% of units)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b="1" dirty="0"/>
              <a:t>Grade D (60-69%): 7 units (4% of units)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b="1" dirty="0">
                <a:solidFill>
                  <a:srgbClr val="CE1126"/>
                </a:solidFill>
              </a:rPr>
              <a:t>Grade F (&lt;60%): 84 units (50% units)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b="1" dirty="0">
                <a:solidFill>
                  <a:srgbClr val="CE1126"/>
                </a:solidFill>
              </a:rPr>
              <a:t>Grade N/A (Missing): 2 units (1% of units)</a:t>
            </a:r>
            <a:endParaRPr lang="en-US" dirty="0">
              <a:solidFill>
                <a:srgbClr val="CE1126"/>
              </a:solidFill>
            </a:endParaRPr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492776FC-0FB1-A33A-0765-EB4F843359A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9260" y="6043657"/>
            <a:ext cx="20345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5BB3C4-584E-25C0-B62D-97852CAE1307}"/>
              </a:ext>
            </a:extLst>
          </p:cNvPr>
          <p:cNvSpPr txBox="1"/>
          <p:nvPr/>
        </p:nvSpPr>
        <p:spPr>
          <a:xfrm>
            <a:off x="838200" y="6131525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7"/>
                </a:solidFill>
              </a:rPr>
              <a:t>Be A Scout </a:t>
            </a:r>
            <a:r>
              <a:rPr lang="en-US" dirty="0">
                <a:solidFill>
                  <a:srgbClr val="CE1126"/>
                </a:solidFill>
              </a:rPr>
              <a:t>Unit Quality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5E84323-19BF-2062-7A65-79255114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5732"/>
            <a:ext cx="4114800" cy="365125"/>
          </a:xfrm>
        </p:spPr>
        <p:txBody>
          <a:bodyPr/>
          <a:lstStyle/>
          <a:p>
            <a:fld id="{9B7E91F7-D127-994B-9B28-C2A00DFD30C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4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69990-4750-FA19-41A4-CCAF0A3D6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7626-2940-780C-0C5A-9E428B8E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3F87"/>
                </a:solidFill>
              </a:rPr>
              <a:t>A Great Example</a:t>
            </a:r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DA141922-E331-5E4C-9C7A-2491C0094F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9260" y="6043657"/>
            <a:ext cx="20345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B9524-31A6-BA28-43B1-E6834D98C1D5}"/>
              </a:ext>
            </a:extLst>
          </p:cNvPr>
          <p:cNvSpPr txBox="1"/>
          <p:nvPr/>
        </p:nvSpPr>
        <p:spPr>
          <a:xfrm>
            <a:off x="838200" y="6131525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7"/>
                </a:solidFill>
              </a:rPr>
              <a:t>Be A Scout </a:t>
            </a:r>
            <a:r>
              <a:rPr lang="en-US" dirty="0">
                <a:solidFill>
                  <a:srgbClr val="CE1126"/>
                </a:solidFill>
              </a:rPr>
              <a:t>Unit Quality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3C26E03-F28A-CCCF-F953-7ABACC0F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5732"/>
            <a:ext cx="4114800" cy="365125"/>
          </a:xfrm>
        </p:spPr>
        <p:txBody>
          <a:bodyPr/>
          <a:lstStyle/>
          <a:p>
            <a:fld id="{9B7E91F7-D127-994B-9B28-C2A00DFD30C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Content Placeholder 6" descr="A email with text and images&#10;&#10;AI-generated content may be incorrect.">
            <a:extLst>
              <a:ext uri="{FF2B5EF4-FFF2-40B4-BE49-F238E27FC236}">
                <a16:creationId xmlns:a16="http://schemas.microsoft.com/office/drawing/2014/main" id="{6D527D79-77B6-69E0-7E3E-A6813FBF6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2981" y="1329237"/>
            <a:ext cx="8746037" cy="4609917"/>
          </a:xfrm>
        </p:spPr>
      </p:pic>
    </p:spTree>
    <p:extLst>
      <p:ext uri="{BB962C8B-B14F-4D97-AF65-F5344CB8AC3E}">
        <p14:creationId xmlns:p14="http://schemas.microsoft.com/office/powerpoint/2010/main" val="132382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9977A-5485-B8CB-8501-C4D325D81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DB61-D005-7E02-804F-02D76261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3F87"/>
                </a:solidFill>
              </a:rPr>
              <a:t>Example Location and Contact Email</a:t>
            </a:r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B7C752C0-37AB-E089-B7DA-C12CD26D35F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9260" y="6043657"/>
            <a:ext cx="20345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DBFE53-DF70-011A-9A7F-AE7C615D4115}"/>
              </a:ext>
            </a:extLst>
          </p:cNvPr>
          <p:cNvSpPr txBox="1"/>
          <p:nvPr/>
        </p:nvSpPr>
        <p:spPr>
          <a:xfrm>
            <a:off x="838200" y="6131525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7"/>
                </a:solidFill>
              </a:rPr>
              <a:t>Be A Scout </a:t>
            </a:r>
            <a:r>
              <a:rPr lang="en-US" dirty="0">
                <a:solidFill>
                  <a:srgbClr val="CE1126"/>
                </a:solidFill>
              </a:rPr>
              <a:t>Unit Quality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816A518-B10C-8556-9926-EB48508E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5732"/>
            <a:ext cx="4114800" cy="365125"/>
          </a:xfrm>
        </p:spPr>
        <p:txBody>
          <a:bodyPr/>
          <a:lstStyle/>
          <a:p>
            <a:fld id="{9B7E91F7-D127-994B-9B28-C2A00DFD30C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906E57F-8D4D-4B73-1CA2-B37EED58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E1126"/>
                </a:solidFill>
              </a:rPr>
              <a:t>Meeting Location</a:t>
            </a:r>
          </a:p>
          <a:p>
            <a:pPr marL="231775" indent="0">
              <a:buNone/>
            </a:pPr>
            <a:r>
              <a:rPr lang="en-US" sz="2400" dirty="0"/>
              <a:t>Andrew’s Parish Hall</a:t>
            </a:r>
            <a:br>
              <a:rPr lang="en-US" sz="2400" dirty="0"/>
            </a:br>
            <a:r>
              <a:rPr lang="en-US" sz="2400" dirty="0"/>
              <a:t>7 Faulkner St.</a:t>
            </a:r>
            <a:br>
              <a:rPr lang="en-US" sz="2400" dirty="0"/>
            </a:br>
            <a:r>
              <a:rPr lang="en-US" sz="2400" dirty="0"/>
              <a:t>Ayer, MA 01432</a:t>
            </a:r>
          </a:p>
          <a:p>
            <a:pPr marL="574675" indent="-342900"/>
            <a:r>
              <a:rPr lang="en-US" sz="2400" dirty="0"/>
              <a:t>Correct address for Google Maps, Waze, etc.</a:t>
            </a:r>
          </a:p>
          <a:p>
            <a:r>
              <a:rPr lang="en-US" sz="2400" b="1" dirty="0">
                <a:solidFill>
                  <a:srgbClr val="CE1126"/>
                </a:solidFill>
              </a:rPr>
              <a:t>Contact Email</a:t>
            </a:r>
          </a:p>
          <a:p>
            <a:pPr marL="231775" indent="0">
              <a:buNone/>
            </a:pPr>
            <a:r>
              <a:rPr lang="en-US" sz="2400" dirty="0" err="1"/>
              <a:t>ayerscouts@gmail.com</a:t>
            </a:r>
            <a:endParaRPr lang="en-US" sz="2400" dirty="0"/>
          </a:p>
          <a:p>
            <a:pPr marL="582613" lvl="1" indent="-336550"/>
            <a:r>
              <a:rPr lang="en-US" dirty="0"/>
              <a:t>Three leaders should have access to the unit-specific email account.</a:t>
            </a:r>
          </a:p>
          <a:p>
            <a:pPr marL="582613" lvl="1" indent="-336550"/>
            <a:r>
              <a:rPr lang="en-US" dirty="0"/>
              <a:t>Helps ensure a quick response to inquiries.</a:t>
            </a:r>
          </a:p>
          <a:p>
            <a:pPr marL="582613" lvl="1" indent="-336550"/>
            <a:r>
              <a:rPr lang="en-US" dirty="0"/>
              <a:t>Maintains continuity as leaders and responsibilities transition over time.</a:t>
            </a:r>
          </a:p>
        </p:txBody>
      </p:sp>
    </p:spTree>
    <p:extLst>
      <p:ext uri="{BB962C8B-B14F-4D97-AF65-F5344CB8AC3E}">
        <p14:creationId xmlns:p14="http://schemas.microsoft.com/office/powerpoint/2010/main" val="336856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830</Words>
  <Application>Microsoft Macintosh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Be A Scout Unit Quality</vt:lpstr>
      <vt:lpstr>How Families Find Your Unit</vt:lpstr>
      <vt:lpstr>Crucial Unit Information</vt:lpstr>
      <vt:lpstr>Helpful Unit Information</vt:lpstr>
      <vt:lpstr>The “More Information” Button Problem</vt:lpstr>
      <vt:lpstr>Quality Scoring</vt:lpstr>
      <vt:lpstr>Council-wide Quality Scores</vt:lpstr>
      <vt:lpstr>A Great Example</vt:lpstr>
      <vt:lpstr>Example Location and Contact Email</vt:lpstr>
      <vt:lpstr>Example Descriptions</vt:lpstr>
      <vt:lpstr>A Better Example Description</vt:lpstr>
      <vt:lpstr>Next Steps</vt:lpstr>
      <vt:lpstr>Thank you for all you do!  Questions?</vt:lpstr>
    </vt:vector>
  </TitlesOfParts>
  <Manager/>
  <Company>Heart of New England, Scouting America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A Scout Unit Quality</dc:title>
  <dc:subject/>
  <dc:creator>Ira Wolf</dc:creator>
  <cp:keywords/>
  <dc:description/>
  <cp:lastModifiedBy>Ira Wolf</cp:lastModifiedBy>
  <cp:revision>13</cp:revision>
  <dcterms:created xsi:type="dcterms:W3CDTF">2025-10-13T14:28:55Z</dcterms:created>
  <dcterms:modified xsi:type="dcterms:W3CDTF">2025-10-13T19:08:11Z</dcterms:modified>
  <cp:category/>
</cp:coreProperties>
</file>