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5" r:id="rId2"/>
    <p:sldId id="269" r:id="rId3"/>
    <p:sldId id="327" r:id="rId4"/>
    <p:sldId id="342" r:id="rId5"/>
    <p:sldId id="321" r:id="rId6"/>
    <p:sldId id="337" r:id="rId7"/>
    <p:sldId id="320" r:id="rId8"/>
    <p:sldId id="328" r:id="rId9"/>
    <p:sldId id="332" r:id="rId10"/>
    <p:sldId id="264" r:id="rId11"/>
    <p:sldId id="338" r:id="rId12"/>
    <p:sldId id="330" r:id="rId13"/>
    <p:sldId id="333" r:id="rId14"/>
    <p:sldId id="339" r:id="rId15"/>
    <p:sldId id="340" r:id="rId16"/>
    <p:sldId id="341" r:id="rId17"/>
    <p:sldId id="329" r:id="rId18"/>
    <p:sldId id="336" r:id="rId19"/>
    <p:sldId id="335" r:id="rId20"/>
    <p:sldId id="331" r:id="rId21"/>
    <p:sldId id="325" r:id="rId22"/>
    <p:sldId id="326" r:id="rId23"/>
    <p:sldId id="312" r:id="rId24"/>
    <p:sldId id="334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9"/>
            <p14:sldId id="327"/>
            <p14:sldId id="342"/>
            <p14:sldId id="321"/>
            <p14:sldId id="337"/>
            <p14:sldId id="320"/>
            <p14:sldId id="328"/>
            <p14:sldId id="332"/>
            <p14:sldId id="264"/>
            <p14:sldId id="338"/>
            <p14:sldId id="330"/>
            <p14:sldId id="333"/>
            <p14:sldId id="339"/>
            <p14:sldId id="340"/>
            <p14:sldId id="341"/>
            <p14:sldId id="329"/>
            <p14:sldId id="336"/>
            <p14:sldId id="335"/>
            <p14:sldId id="331"/>
            <p14:sldId id="325"/>
            <p14:sldId id="326"/>
            <p14:sldId id="312"/>
            <p14:sldId id="334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West" initials="CW" lastIdx="1" clrIdx="0">
    <p:extLst>
      <p:ext uri="{19B8F6BF-5375-455C-9EA6-DF929625EA0E}">
        <p15:presenceInfo xmlns:p15="http://schemas.microsoft.com/office/powerpoint/2012/main" userId="8d53fe141fb0f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1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4T10:47:39.391" idx="1">
    <p:pos x="7134" y="818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pjs.co.uk/ndc" TargetMode="External"/><Relationship Id="rId2" Type="http://schemas.openxmlformats.org/officeDocument/2006/relationships/hyperlink" Target="https://github.com/iwswordpress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4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 with course files, accompanying  YouTube videos as well as these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6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https://wpjs.co.uk/ndc</a:t>
            </a:r>
            <a:endParaRPr lang="en-GB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HTML?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0" indent="0" algn="ctr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href=“#” target=“_blank&gt;CLICK EVENT&lt;/a&gt;</a:t>
            </a:r>
          </a:p>
          <a:p>
            <a:pPr marL="457200" lvl="1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props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        built-in click method 		slot api 											</a:t>
            </a:r>
          </a:p>
          <a:p>
            <a:pPr marL="457200" lvl="1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DCF59B-98C5-4D8D-9EDC-5F14C5E98A23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6BFA2-7BAB-4060-9F65-764DADE73518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7DA826-7495-45D1-81E3-7623EBC87E8D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DC87901-62DE-44E9-8A19-47F2D52A1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3" y="2847752"/>
            <a:ext cx="10644514" cy="2982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E4A3CE-9A3E-4898-94E0-8682165E64BE}"/>
              </a:ext>
            </a:extLst>
          </p:cNvPr>
          <p:cNvSpPr txBox="1"/>
          <p:nvPr/>
        </p:nvSpPr>
        <p:spPr>
          <a:xfrm>
            <a:off x="1234913" y="5712542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&lt;video&gt;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0" indent="0" algn="ctr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E719C-B606-497B-A3B8-4FF6CC371A1B}"/>
              </a:ext>
            </a:extLst>
          </p:cNvPr>
          <p:cNvSpPr txBox="1"/>
          <p:nvPr/>
        </p:nvSpPr>
        <p:spPr>
          <a:xfrm>
            <a:off x="838200" y="1325563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GB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GB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="320"</a:t>
            </a:r>
            <a:r>
              <a:rPr lang="en-GB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GB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="240"</a:t>
            </a:r>
            <a:r>
              <a:rPr lang="en-GB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controls </a:t>
            </a:r>
          </a:p>
          <a:p>
            <a:r>
              <a:rPr lang="en-GB" sz="3200" dirty="0">
                <a:solidFill>
                  <a:srgbClr val="FF0000"/>
                </a:solidFill>
                <a:latin typeface="Consolas" panose="020B0609020204030204" pitchFamily="49" charset="0"/>
              </a:rPr>
              <a:t>   loop</a:t>
            </a:r>
          </a:p>
          <a:p>
            <a:r>
              <a:rPr lang="en-GB" sz="3200" dirty="0">
                <a:solidFill>
                  <a:srgbClr val="FF0000"/>
                </a:solidFill>
                <a:latin typeface="Consolas" panose="020B0609020204030204" pitchFamily="49" charset="0"/>
              </a:rPr>
              <a:t>   muted</a:t>
            </a:r>
          </a:p>
          <a:p>
            <a:r>
              <a:rPr lang="en-GB" sz="32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GB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autoplay</a:t>
            </a:r>
            <a:endParaRPr lang="en-GB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GB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3200" dirty="0"/>
            </a:br>
            <a:r>
              <a:rPr lang="en-GB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GB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3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="movie.mp4"</a:t>
            </a:r>
            <a:r>
              <a:rPr lang="en-GB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GB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="video/mp4"&gt;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GB" sz="3200" dirty="0"/>
            </a:br>
            <a:r>
              <a:rPr lang="en-GB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Your browser does not support the video tag.</a:t>
            </a:r>
            <a:br>
              <a:rPr lang="en-GB" sz="3200" dirty="0"/>
            </a:br>
            <a:r>
              <a:rPr lang="en-GB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/video</a:t>
            </a:r>
            <a:r>
              <a:rPr lang="en-GB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3977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55000" lnSpcReduction="20000"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contain at least one hyphen.</a:t>
            </a:r>
          </a:p>
          <a:p>
            <a:pPr lvl="1">
              <a:lnSpc>
                <a:spcPts val="3600"/>
              </a:lnSpc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just like any HTML tag.</a:t>
            </a: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extend </a:t>
            </a:r>
            <a:r>
              <a:rPr lang="en-GB" sz="4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HTMLElement</a:t>
            </a: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class.</a:t>
            </a:r>
          </a:p>
          <a:p>
            <a:pPr lvl="1">
              <a:lnSpc>
                <a:spcPts val="3600"/>
              </a:lnSpc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Hybrids is a non-class based library - https://hybrids.js.org/</a:t>
            </a: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main reference site</a:t>
            </a:r>
          </a:p>
          <a:p>
            <a:pPr marL="457200" lvl="1" indent="0">
              <a:buNone/>
            </a:pP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buNone/>
            </a:pPr>
            <a:r>
              <a:rPr lang="en-GB" sz="37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https://webcomponents.dev/</a:t>
            </a:r>
            <a:r>
              <a:rPr lang="en-GB" sz="37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over 40 libraries and compilers.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&lt;div id=“app”&gt;&lt;/div&gt; - one element can contain a whole app.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5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uses Web Components?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418136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20,000+.</a:t>
            </a:r>
          </a:p>
          <a:p>
            <a:pPr lvl="1"/>
            <a:r>
              <a:rPr lang="en-GB" sz="3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Accelerated Mobile Pages.</a:t>
            </a:r>
          </a:p>
          <a:p>
            <a:pPr lvl="1"/>
            <a:r>
              <a:rPr lang="en-GB" sz="3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Ionic and Ionic/ReactJS/Angular </a:t>
            </a:r>
            <a:r>
              <a:rPr lang="en-GB" sz="2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(Ionic Apps with Capacitor can run on IOS, Android, Web and Electron). </a:t>
            </a:r>
            <a:r>
              <a:rPr lang="en-GB" sz="21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‘Write once, run anywhere…’</a:t>
            </a:r>
          </a:p>
          <a:p>
            <a:pPr lvl="1"/>
            <a:r>
              <a:rPr lang="en-GB" sz="3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Salesforce – Lightning Web Components</a:t>
            </a:r>
          </a:p>
          <a:p>
            <a:pPr lvl="1"/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70017-2E6F-4876-A78A-BFDDA24A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4" y="4627346"/>
            <a:ext cx="10580802" cy="10043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F14A04-EF28-484A-9268-43C968179B73}"/>
              </a:ext>
            </a:extLst>
          </p:cNvPr>
          <p:cNvCxnSpPr>
            <a:cxnSpLocks/>
          </p:cNvCxnSpPr>
          <p:nvPr/>
        </p:nvCxnSpPr>
        <p:spPr>
          <a:xfrm>
            <a:off x="6960910" y="5481293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5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Support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850ACA-F2EA-4FAE-9ECB-C4DF9431D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90" y="1325563"/>
            <a:ext cx="10459910" cy="5029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053AA-3DCC-4785-92F6-B29D03C21AE1}"/>
              </a:ext>
            </a:extLst>
          </p:cNvPr>
          <p:cNvSpPr txBox="1"/>
          <p:nvPr/>
        </p:nvSpPr>
        <p:spPr>
          <a:xfrm>
            <a:off x="4618653" y="6244688"/>
            <a:ext cx="2799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Polyfills available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1BA54-6117-4C9F-A552-AB365FB68237}"/>
              </a:ext>
            </a:extLst>
          </p:cNvPr>
          <p:cNvSpPr txBox="1"/>
          <p:nvPr/>
        </p:nvSpPr>
        <p:spPr>
          <a:xfrm>
            <a:off x="1099127" y="2382981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&lt;template&gt;&lt;/template&gt;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81A00-74D8-402F-8AEB-2598B735A59D}"/>
              </a:ext>
            </a:extLst>
          </p:cNvPr>
          <p:cNvSpPr txBox="1"/>
          <p:nvPr/>
        </p:nvSpPr>
        <p:spPr>
          <a:xfrm>
            <a:off x="1099127" y="3336637"/>
            <a:ext cx="53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customElements.define('my-component', MyClass);</a:t>
            </a:r>
          </a:p>
        </p:txBody>
      </p:sp>
    </p:spTree>
    <p:extLst>
      <p:ext uri="{BB962C8B-B14F-4D97-AF65-F5344CB8AC3E}">
        <p14:creationId xmlns:p14="http://schemas.microsoft.com/office/powerpoint/2010/main" val="114604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D6898-D288-4191-A4D4-DCBE00D9C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60" y="1525797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A710D0-256B-48AF-9860-7EFC8EF6A675}"/>
              </a:ext>
            </a:extLst>
          </p:cNvPr>
          <p:cNvSpPr txBox="1"/>
          <p:nvPr/>
        </p:nvSpPr>
        <p:spPr>
          <a:xfrm>
            <a:off x="3414971" y="6075590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</p:spTree>
    <p:extLst>
      <p:ext uri="{BB962C8B-B14F-4D97-AF65-F5344CB8AC3E}">
        <p14:creationId xmlns:p14="http://schemas.microsoft.com/office/powerpoint/2010/main" val="266172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5459B68-FF2F-4FF7-8451-013BD4DB1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38724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B1B0B5E-7AE3-4301-B742-5E94477A5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287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896C20-7381-4CEC-8809-9D6DB52B0651}"/>
              </a:ext>
            </a:extLst>
          </p:cNvPr>
          <p:cNvSpPr txBox="1"/>
          <p:nvPr/>
        </p:nvSpPr>
        <p:spPr>
          <a:xfrm>
            <a:off x="4059972" y="6212965"/>
            <a:ext cx="394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94353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u="sng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PROPS DOWN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: 06-library/01-ndc-show-post 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u="sng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Demo: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05-events/15-child-to-parent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NB Methods and properties on components can be directly accessed. 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4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648386DE-C86B-45FF-B156-A682B5728856}"/>
              </a:ext>
            </a:extLst>
          </p:cNvPr>
          <p:cNvSpPr/>
          <p:nvPr/>
        </p:nvSpPr>
        <p:spPr>
          <a:xfrm>
            <a:off x="4602759" y="1944606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527BFFAF-C535-46E3-B571-CB04A2784690}"/>
              </a:ext>
            </a:extLst>
          </p:cNvPr>
          <p:cNvSpPr/>
          <p:nvPr/>
        </p:nvSpPr>
        <p:spPr>
          <a:xfrm rot="10800000">
            <a:off x="5861308" y="123934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19CFA-6FBE-4904-8075-F9C7BD9717DA}"/>
              </a:ext>
            </a:extLst>
          </p:cNvPr>
          <p:cNvSpPr txBox="1"/>
          <p:nvPr/>
        </p:nvSpPr>
        <p:spPr>
          <a:xfrm>
            <a:off x="431143" y="4332263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F413AB3D-AE50-4C6E-A513-4BDA392D0504}"/>
              </a:ext>
            </a:extLst>
          </p:cNvPr>
          <p:cNvSpPr/>
          <p:nvPr/>
        </p:nvSpPr>
        <p:spPr>
          <a:xfrm rot="18516420">
            <a:off x="4297717" y="2009126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4870566-EC1C-4AD8-B67E-6864C36D8B56}"/>
              </a:ext>
            </a:extLst>
          </p:cNvPr>
          <p:cNvSpPr/>
          <p:nvPr/>
        </p:nvSpPr>
        <p:spPr>
          <a:xfrm>
            <a:off x="5971462" y="4775699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44067-7694-4F19-9D75-483E8B414168}"/>
              </a:ext>
            </a:extLst>
          </p:cNvPr>
          <p:cNvSpPr txBox="1"/>
          <p:nvPr/>
        </p:nvSpPr>
        <p:spPr>
          <a:xfrm>
            <a:off x="4579445" y="622273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00AE7F-C9BE-4142-81B6-7D95D8B4F7F4}"/>
              </a:ext>
            </a:extLst>
          </p:cNvPr>
          <p:cNvSpPr txBox="1"/>
          <p:nvPr/>
        </p:nvSpPr>
        <p:spPr>
          <a:xfrm>
            <a:off x="7875647" y="1931512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F7335F6F-1AEE-4CCE-B372-9D6E81A5CC0E}"/>
              </a:ext>
            </a:extLst>
          </p:cNvPr>
          <p:cNvSpPr/>
          <p:nvPr/>
        </p:nvSpPr>
        <p:spPr>
          <a:xfrm rot="14383931">
            <a:off x="7388805" y="205340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27602-94AD-4BA4-AA83-DAB3BE636371}"/>
              </a:ext>
            </a:extLst>
          </p:cNvPr>
          <p:cNvSpPr txBox="1"/>
          <p:nvPr/>
        </p:nvSpPr>
        <p:spPr>
          <a:xfrm>
            <a:off x="5212009" y="5433990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22F9DDF3-3F83-4116-9B7F-9E3FE96B6648}"/>
              </a:ext>
            </a:extLst>
          </p:cNvPr>
          <p:cNvSpPr/>
          <p:nvPr/>
        </p:nvSpPr>
        <p:spPr>
          <a:xfrm rot="17691383">
            <a:off x="7526695" y="3796492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05073E-0CCE-4F4A-808F-789DE82A67AC}"/>
              </a:ext>
            </a:extLst>
          </p:cNvPr>
          <p:cNvSpPr txBox="1"/>
          <p:nvPr/>
        </p:nvSpPr>
        <p:spPr>
          <a:xfrm>
            <a:off x="8036714" y="4056551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67467B9B-97DD-4703-BB68-2B4D55849FD9}"/>
              </a:ext>
            </a:extLst>
          </p:cNvPr>
          <p:cNvSpPr/>
          <p:nvPr/>
        </p:nvSpPr>
        <p:spPr>
          <a:xfrm rot="14383931">
            <a:off x="4154283" y="3774478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C292B-FECC-4452-AFA5-8553BF083BC7}"/>
              </a:ext>
            </a:extLst>
          </p:cNvPr>
          <p:cNvSpPr txBox="1"/>
          <p:nvPr/>
        </p:nvSpPr>
        <p:spPr>
          <a:xfrm>
            <a:off x="896506" y="1931512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38CF02-1291-4CB8-AEFC-BD4EB02A6C56}"/>
              </a:ext>
            </a:extLst>
          </p:cNvPr>
          <p:cNvSpPr/>
          <p:nvPr/>
        </p:nvSpPr>
        <p:spPr>
          <a:xfrm>
            <a:off x="5606240" y="2964231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3FDAB7-8716-4B49-9B05-D278EAB37BCF}"/>
              </a:ext>
            </a:extLst>
          </p:cNvPr>
          <p:cNvSpPr txBox="1"/>
          <p:nvPr/>
        </p:nvSpPr>
        <p:spPr>
          <a:xfrm>
            <a:off x="466331" y="156659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6451BA-18C6-4EEE-A5B2-1713A12005C6}"/>
              </a:ext>
            </a:extLst>
          </p:cNvPr>
          <p:cNvSpPr txBox="1"/>
          <p:nvPr/>
        </p:nvSpPr>
        <p:spPr>
          <a:xfrm>
            <a:off x="4514408" y="156659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8F79C-5D1C-4423-B32C-180738A63628}"/>
              </a:ext>
            </a:extLst>
          </p:cNvPr>
          <p:cNvSpPr txBox="1"/>
          <p:nvPr/>
        </p:nvSpPr>
        <p:spPr>
          <a:xfrm>
            <a:off x="7589240" y="618579"/>
            <a:ext cx="441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C9F75D-1B4B-4164-8264-450E9672101F}"/>
              </a:ext>
            </a:extLst>
          </p:cNvPr>
          <p:cNvCxnSpPr>
            <a:cxnSpLocks/>
          </p:cNvCxnSpPr>
          <p:nvPr/>
        </p:nvCxnSpPr>
        <p:spPr>
          <a:xfrm flipV="1">
            <a:off x="8788153" y="468135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74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Blockchain with solid fill">
            <a:extLst>
              <a:ext uri="{FF2B5EF4-FFF2-40B4-BE49-F238E27FC236}">
                <a16:creationId xmlns:a16="http://schemas.microsoft.com/office/drawing/2014/main" id="{3B3B5D83-B3D7-4594-95E3-726442DA6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017" y="158632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4D7190-66FF-450C-8EF3-FF73D2692AAF}"/>
              </a:ext>
            </a:extLst>
          </p:cNvPr>
          <p:cNvSpPr txBox="1"/>
          <p:nvPr/>
        </p:nvSpPr>
        <p:spPr>
          <a:xfrm>
            <a:off x="543917" y="1244596"/>
            <a:ext cx="264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ndc</a:t>
            </a:r>
            <a:r>
              <a:rPr lang="en-GB" dirty="0"/>
              <a:t>-stencil Github repo</a:t>
            </a:r>
          </a:p>
        </p:txBody>
      </p:sp>
      <p:pic>
        <p:nvPicPr>
          <p:cNvPr id="9" name="Graphic 8" descr="Cloud Computing with solid fill">
            <a:extLst>
              <a:ext uri="{FF2B5EF4-FFF2-40B4-BE49-F238E27FC236}">
                <a16:creationId xmlns:a16="http://schemas.microsoft.com/office/drawing/2014/main" id="{55335462-71E3-4E3D-AD47-9B3748E2C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9317" y="153334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7ACB7C-175A-40BC-B291-1823ADBE703B}"/>
              </a:ext>
            </a:extLst>
          </p:cNvPr>
          <p:cNvSpPr txBox="1"/>
          <p:nvPr/>
        </p:nvSpPr>
        <p:spPr>
          <a:xfrm>
            <a:off x="5557049" y="1747103"/>
            <a:ext cx="638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Vercel template to </a:t>
            </a:r>
            <a:r>
              <a:rPr lang="en-GB" sz="2400" b="1" dirty="0">
                <a:solidFill>
                  <a:srgbClr val="0070C0"/>
                </a:solidFill>
              </a:rPr>
              <a:t>ndc-stencil.vercel.app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DB3F6-0E9F-4ED3-A029-9E8A27E651F4}"/>
              </a:ext>
            </a:extLst>
          </p:cNvPr>
          <p:cNvSpPr txBox="1"/>
          <p:nvPr/>
        </p:nvSpPr>
        <p:spPr>
          <a:xfrm>
            <a:off x="5557050" y="2491797"/>
            <a:ext cx="5747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WWW folder manual drop to 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netlify ndc-stencil.netlify.app</a:t>
            </a:r>
          </a:p>
          <a:p>
            <a:endParaRPr lang="en-GB" sz="2400" dirty="0"/>
          </a:p>
        </p:txBody>
      </p:sp>
      <p:pic>
        <p:nvPicPr>
          <p:cNvPr id="12" name="Graphic 11" descr="Cloud Computing with solid fill">
            <a:extLst>
              <a:ext uri="{FF2B5EF4-FFF2-40B4-BE49-F238E27FC236}">
                <a16:creationId xmlns:a16="http://schemas.microsoft.com/office/drawing/2014/main" id="{0E220539-395D-4EB9-89AF-E0CF5A165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8401" y="2514600"/>
            <a:ext cx="914400" cy="914400"/>
          </a:xfrm>
          <a:prstGeom prst="rect">
            <a:avLst/>
          </a:prstGeom>
        </p:spPr>
      </p:pic>
      <p:pic>
        <p:nvPicPr>
          <p:cNvPr id="13" name="Graphic 12" descr="Cloud Computing with solid fill">
            <a:extLst>
              <a:ext uri="{FF2B5EF4-FFF2-40B4-BE49-F238E27FC236}">
                <a16:creationId xmlns:a16="http://schemas.microsoft.com/office/drawing/2014/main" id="{BF040F30-7F9E-45BE-AAAB-0D3099815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5454" y="349586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75D80B-593B-4023-83F6-912297543528}"/>
              </a:ext>
            </a:extLst>
          </p:cNvPr>
          <p:cNvSpPr txBox="1"/>
          <p:nvPr/>
        </p:nvSpPr>
        <p:spPr>
          <a:xfrm>
            <a:off x="5557049" y="3503669"/>
            <a:ext cx="6164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components in </a:t>
            </a:r>
          </a:p>
          <a:p>
            <a:r>
              <a:rPr lang="en-GB" sz="2400" dirty="0"/>
              <a:t>iwswordpress-ionic UNPKG CDN</a:t>
            </a:r>
          </a:p>
          <a:p>
            <a:r>
              <a:rPr lang="en-GB" sz="2400" dirty="0"/>
              <a:t>Also use a vanilla JS coimponent of login.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unpkg-ndc-stencil.netlify.app</a:t>
            </a:r>
          </a:p>
          <a:p>
            <a:endParaRPr lang="en-GB" sz="2400" dirty="0"/>
          </a:p>
        </p:txBody>
      </p:sp>
      <p:pic>
        <p:nvPicPr>
          <p:cNvPr id="16" name="Graphic 15" descr="Server with solid fill">
            <a:extLst>
              <a:ext uri="{FF2B5EF4-FFF2-40B4-BE49-F238E27FC236}">
                <a16:creationId xmlns:a16="http://schemas.microsoft.com/office/drawing/2014/main" id="{78FC0620-8D0D-4CA5-B525-A4B70818B8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992" y="3473057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9F65F-12A7-4425-A6EE-4D2065D5113D}"/>
              </a:ext>
            </a:extLst>
          </p:cNvPr>
          <p:cNvCxnSpPr>
            <a:cxnSpLocks/>
          </p:cNvCxnSpPr>
          <p:nvPr/>
        </p:nvCxnSpPr>
        <p:spPr>
          <a:xfrm flipV="1">
            <a:off x="1621417" y="4116458"/>
            <a:ext cx="2614037" cy="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076238-75BB-47C4-8B32-E0B438B758F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83730" y="2500727"/>
            <a:ext cx="2851724" cy="14523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DB2167-B107-4B4B-9907-7E955EFFC3B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784517" y="1972722"/>
            <a:ext cx="2414800" cy="17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601C9-231C-49B3-B0EF-8C5449492F6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794754" y="2212236"/>
            <a:ext cx="2383647" cy="7595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4B702F-9429-44EF-B93E-592E1AFD14EC}"/>
              </a:ext>
            </a:extLst>
          </p:cNvPr>
          <p:cNvSpPr txBox="1"/>
          <p:nvPr/>
        </p:nvSpPr>
        <p:spPr>
          <a:xfrm>
            <a:off x="749038" y="4663159"/>
            <a:ext cx="464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Red NPM package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Blue UNPKG CDN</a:t>
            </a:r>
          </a:p>
          <a:p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Green vanilla JS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925BDB-8E2A-4C84-B6A6-B2EFCF3299A2}"/>
              </a:ext>
            </a:extLst>
          </p:cNvPr>
          <p:cNvSpPr txBox="1"/>
          <p:nvPr/>
        </p:nvSpPr>
        <p:spPr>
          <a:xfrm>
            <a:off x="470235" y="3197355"/>
            <a:ext cx="264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 storage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C46550-78C7-43C9-BCDF-6A2FCFB59C79}"/>
              </a:ext>
            </a:extLst>
          </p:cNvPr>
          <p:cNvSpPr txBox="1"/>
          <p:nvPr/>
        </p:nvSpPr>
        <p:spPr>
          <a:xfrm>
            <a:off x="2817845" y="503853"/>
            <a:ext cx="7688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Deployment of Web Components</a:t>
            </a:r>
          </a:p>
        </p:txBody>
      </p:sp>
    </p:spTree>
    <p:extLst>
      <p:ext uri="{BB962C8B-B14F-4D97-AF65-F5344CB8AC3E}">
        <p14:creationId xmlns:p14="http://schemas.microsoft.com/office/powerpoint/2010/main" val="391970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17" y="1170339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b="1" i="1" dirty="0">
                <a:solidFill>
                  <a:srgbClr val="FF0000"/>
                </a:solidFill>
              </a:rPr>
              <a:t>Still find tech hard</a:t>
            </a:r>
            <a:r>
              <a:rPr lang="en-GB" sz="4000" dirty="0">
                <a:solidFill>
                  <a:srgbClr val="FF0000"/>
                </a:solidFill>
              </a:rPr>
              <a:t>!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6520" y="250095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56350" y="371347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www.JSconf.demo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92500"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an app that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finds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all conferences, enables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 place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booking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flight and hotel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along with a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travel blog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that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city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Finally, does some very heavy calculations on which attendees one will have things in common: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&lt;show-all-conferences /&gt; ‘Angular’</a:t>
            </a: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&lt;select-book-place /&gt; ‘Vue’</a:t>
            </a: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&lt;book-flight-hotel /&gt; ‘React’</a:t>
            </a: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&lt;show-blog-for-city /&gt; ‘WordPress’</a:t>
            </a: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&lt;show-people-connections /&gt; ‘Web Assembly’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    Business has some web dev skills to configure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and connect them.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58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925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couple of UI components and many more highly functional components that have built in: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requests.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 loading and dynamic loading (scripts/components).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Storing JSON in IndexedDB and rendering it via templates.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and storage of JSON Web Tokens.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see an example: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https://49plus.co.uk/udemy-webcomponents/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(Vanilla JS)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 compilers (not frameworks):</a:t>
            </a:r>
          </a:p>
          <a:p>
            <a:pPr marL="457200" lvl="1" indent="0">
              <a:buNone/>
            </a:pP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Stencil JS (Part of Ionic)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 Element/Lit HTML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WC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Wrappers: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Vue, Angular, React etc have builds that add a web component wrapper.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5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deploy Web Components as a third party:</a:t>
            </a:r>
          </a:p>
          <a:p>
            <a:pPr marL="0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HTML pages as we have seen.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Angular, Vue, React etc. There are well documented procedures. </a:t>
            </a: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(https://stenciljs.com/docs/framework-bindings)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1851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thoughts…</a:t>
            </a: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integration…</a:t>
            </a:r>
          </a:p>
        </p:txBody>
      </p:sp>
    </p:spTree>
    <p:extLst>
      <p:ext uri="{BB962C8B-B14F-4D97-AF65-F5344CB8AC3E}">
        <p14:creationId xmlns:p14="http://schemas.microsoft.com/office/powerpoint/2010/main" val="887881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talk…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we use them?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we make them: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- Vanilla JS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- with build tools (not frameworks).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- using frameworks.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Web Components as interconnected MicroApps/MicroServices.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as business widgets for not-tech users. 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5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Business Applications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2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One: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Disassemble a very monolithic PHP/MySQL into a set of HTML/JS/CSS Web Components that can be used in the app or as a Microapp in any HTML site.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will be WordPress as it is very monolithic, PHP and very popular.</a:t>
            </a:r>
          </a:p>
          <a:p>
            <a:pPr marL="457200" lvl="1" indent="0">
              <a:buNone/>
            </a:pP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Two: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Entrepreneur wants to create a ONE-STOP tech conference site that uses a number of other businesses to provide information on events, booking, flights, hotels and tour guides.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MicroApp is a separate concern and all needed to be orchestrated together with minimal coding.</a:t>
            </a: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9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00140" y="451028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3986650" y="4511139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19041" y="453515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01632" y="831312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3986650" y="4797669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686081" y="4796811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865758" y="4796811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476597" y="451028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42215" y="4796811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33474" y="3067119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783134" y="3067119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6960502" y="3056834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298246" y="3072934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480006" y="6081982"/>
            <a:ext cx="2837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MicroApps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42262" y="5565227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453507" y="558060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657374" y="5555547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8995118" y="5535321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93" y="1093664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00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Apps/Services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App: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 microapp is an interactive software module designed to perform like a full coded application or website. (Wikipedia)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Service: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Apps/Services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E16C6833-4337-4749-A61C-1BAE4E255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7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08594F-9984-44EA-9571-BDA236DC2F32}"/>
              </a:ext>
            </a:extLst>
          </p:cNvPr>
          <p:cNvSpPr txBox="1"/>
          <p:nvPr/>
        </p:nvSpPr>
        <p:spPr>
          <a:xfrm>
            <a:off x="4811085" y="2873082"/>
            <a:ext cx="307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FFFF00"/>
                </a:highlight>
              </a:rPr>
              <a:t>Single 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A1792-5D4E-425D-B940-136572290B4C}"/>
              </a:ext>
            </a:extLst>
          </p:cNvPr>
          <p:cNvSpPr txBox="1"/>
          <p:nvPr/>
        </p:nvSpPr>
        <p:spPr>
          <a:xfrm>
            <a:off x="4811085" y="3554294"/>
            <a:ext cx="376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highlight>
                  <a:srgbClr val="FFFF00"/>
                </a:highlight>
              </a:rPr>
              <a:t>Connect</a:t>
            </a:r>
            <a:r>
              <a:rPr lang="en-GB" sz="2400" b="1" dirty="0">
                <a:highlight>
                  <a:srgbClr val="FFFF00"/>
                </a:highlight>
              </a:rPr>
              <a:t> only through APIs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2F14E-799B-424B-80F9-2F8F2907C9EB}"/>
              </a:ext>
            </a:extLst>
          </p:cNvPr>
          <p:cNvSpPr txBox="1"/>
          <p:nvPr/>
        </p:nvSpPr>
        <p:spPr>
          <a:xfrm>
            <a:off x="4825068" y="4175840"/>
            <a:ext cx="349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highlight>
                  <a:srgbClr val="FFFF00"/>
                </a:highlight>
              </a:rPr>
              <a:t>Connect over HTTPS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F7F11-50E9-43AF-AA6A-5BBB87CAFC93}"/>
              </a:ext>
            </a:extLst>
          </p:cNvPr>
          <p:cNvSpPr txBox="1"/>
          <p:nvPr/>
        </p:nvSpPr>
        <p:spPr>
          <a:xfrm>
            <a:off x="4844642" y="4756746"/>
            <a:ext cx="382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= “</a:t>
            </a:r>
            <a:r>
              <a:rPr lang="en-GB" sz="3600" b="1" dirty="0">
                <a:highlight>
                  <a:srgbClr val="FFFF00"/>
                </a:highlight>
              </a:rPr>
              <a:t>MICROSERVICES</a:t>
            </a:r>
            <a:r>
              <a:rPr lang="en-GB" sz="2800" dirty="0">
                <a:highlight>
                  <a:srgbClr val="FFFF00"/>
                </a:highlight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E74FC-4DCD-46D6-8B87-40786E23899A}"/>
              </a:ext>
            </a:extLst>
          </p:cNvPr>
          <p:cNvSpPr txBox="1"/>
          <p:nvPr/>
        </p:nvSpPr>
        <p:spPr>
          <a:xfrm>
            <a:off x="454403" y="1808547"/>
            <a:ext cx="432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</a:rPr>
              <a:t>Docs for all their Microservices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4F5E00-D11E-4C46-B178-5034EF5E1CBF}"/>
              </a:ext>
            </a:extLst>
          </p:cNvPr>
          <p:cNvCxnSpPr/>
          <p:nvPr/>
        </p:nvCxnSpPr>
        <p:spPr>
          <a:xfrm>
            <a:off x="1333850" y="2189527"/>
            <a:ext cx="310392" cy="4362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9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1242</Words>
  <Application>Microsoft Office PowerPoint</Application>
  <PresentationFormat>Widescreen</PresentationFormat>
  <Paragraphs>257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Segoe UI</vt:lpstr>
      <vt:lpstr>Office Theme</vt:lpstr>
      <vt:lpstr>Web Components</vt:lpstr>
      <vt:lpstr>My start in computing at school in 1979 Still find tech hard!    </vt:lpstr>
      <vt:lpstr>In this talk…</vt:lpstr>
      <vt:lpstr>Two Business Applications</vt:lpstr>
      <vt:lpstr>PowerPoint Presentation</vt:lpstr>
      <vt:lpstr>PowerPoint Presentation</vt:lpstr>
      <vt:lpstr>PowerPoint Presentation</vt:lpstr>
      <vt:lpstr>Micro Apps/Services</vt:lpstr>
      <vt:lpstr>Micro Apps/Services</vt:lpstr>
      <vt:lpstr>What is HTML? </vt:lpstr>
      <vt:lpstr>&lt;video&gt;</vt:lpstr>
      <vt:lpstr>What is a Web Component? </vt:lpstr>
      <vt:lpstr>Who uses Web Components?</vt:lpstr>
      <vt:lpstr>Browser Support</vt:lpstr>
      <vt:lpstr>How to use</vt:lpstr>
      <vt:lpstr>How to use</vt:lpstr>
      <vt:lpstr>COMMUNICATION </vt:lpstr>
      <vt:lpstr>PowerPoint Presentation</vt:lpstr>
      <vt:lpstr>PowerPoint Presentation</vt:lpstr>
      <vt:lpstr>www.JSconf.demo</vt:lpstr>
      <vt:lpstr>Types of components</vt:lpstr>
      <vt:lpstr>Build tools</vt:lpstr>
      <vt:lpstr>Deployment</vt:lpstr>
      <vt:lpstr>Framework integration…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169</cp:revision>
  <dcterms:created xsi:type="dcterms:W3CDTF">2020-01-09T09:30:38Z</dcterms:created>
  <dcterms:modified xsi:type="dcterms:W3CDTF">2021-01-04T11:40:36Z</dcterms:modified>
</cp:coreProperties>
</file>