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49" r:id="rId4"/>
    <p:sldId id="256" r:id="rId5"/>
    <p:sldId id="257" r:id="rId6"/>
    <p:sldId id="258" r:id="rId7"/>
    <p:sldId id="259" r:id="rId8"/>
    <p:sldId id="260" r:id="rId9"/>
    <p:sldId id="261" r:id="rId10"/>
    <p:sldId id="353" r:id="rId11"/>
    <p:sldId id="263" r:id="rId12"/>
    <p:sldId id="354" r:id="rId13"/>
    <p:sldId id="264" r:id="rId14"/>
    <p:sldId id="362" r:id="rId15"/>
    <p:sldId id="350" r:id="rId16"/>
    <p:sldId id="351" r:id="rId17"/>
    <p:sldId id="361" r:id="rId18"/>
    <p:sldId id="373" r:id="rId19"/>
    <p:sldId id="363" r:id="rId20"/>
    <p:sldId id="372" r:id="rId21"/>
    <p:sldId id="267" r:id="rId22"/>
    <p:sldId id="352" r:id="rId23"/>
    <p:sldId id="355" r:id="rId24"/>
    <p:sldId id="356" r:id="rId25"/>
    <p:sldId id="364" r:id="rId26"/>
    <p:sldId id="370" r:id="rId27"/>
    <p:sldId id="365" r:id="rId28"/>
    <p:sldId id="371" r:id="rId29"/>
    <p:sldId id="357" r:id="rId30"/>
    <p:sldId id="358" r:id="rId31"/>
    <p:sldId id="366" r:id="rId32"/>
    <p:sldId id="359" r:id="rId33"/>
    <p:sldId id="360" r:id="rId34"/>
    <p:sldId id="367" r:id="rId35"/>
    <p:sldId id="368" r:id="rId36"/>
    <p:sldId id="268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F0B8C19-2579-4083-971D-F8016956F3BB}">
          <p14:sldIdLst>
            <p14:sldId id="265"/>
            <p14:sldId id="266"/>
            <p14:sldId id="349"/>
          </p14:sldIdLst>
        </p14:section>
        <p14:section name="Learning how to learn" id="{F84B2954-205C-4265-8299-B0BC0E9A02E8}">
          <p14:sldIdLst>
            <p14:sldId id="256"/>
            <p14:sldId id="257"/>
            <p14:sldId id="258"/>
            <p14:sldId id="259"/>
            <p14:sldId id="260"/>
            <p14:sldId id="261"/>
            <p14:sldId id="353"/>
            <p14:sldId id="263"/>
            <p14:sldId id="354"/>
            <p14:sldId id="264"/>
          </p14:sldIdLst>
        </p14:section>
        <p14:section name="About me" id="{CBF62517-5A3B-423F-947D-6AFDC664DB00}">
          <p14:sldIdLst/>
        </p14:section>
        <p14:section name="Agenda" id="{E784198F-A1E0-4D52-A116-D085B24050CF}">
          <p14:sldIdLst/>
        </p14:section>
        <p14:section name="Interactivty" id="{9536BDC5-8271-43B7-A0DD-C1A13D751F75}">
          <p14:sldIdLst>
            <p14:sldId id="362"/>
          </p14:sldIdLst>
        </p14:section>
        <p14:section name="Workshop methodology" id="{19D8C0DB-45FE-49C1-9D06-5A79C14504A3}">
          <p14:sldIdLst>
            <p14:sldId id="350"/>
            <p14:sldId id="351"/>
            <p14:sldId id="361"/>
            <p14:sldId id="373"/>
            <p14:sldId id="363"/>
            <p14:sldId id="372"/>
          </p14:sldIdLst>
        </p14:section>
        <p14:section name="Demo" id="{83E88379-86A4-4E9F-B927-7CCB64C136A4}">
          <p14:sldIdLst>
            <p14:sldId id="267"/>
          </p14:sldIdLst>
        </p14:section>
        <p14:section name="Set up" id="{28B24A5F-A1D6-4900-BEA0-F1822490297B}">
          <p14:sldIdLst>
            <p14:sldId id="352"/>
          </p14:sldIdLst>
        </p14:section>
        <p14:section name="Lessons Summary" id="{9A2897BE-70CB-4455-B892-80EE7AF88E2D}">
          <p14:sldIdLst>
            <p14:sldId id="355"/>
            <p14:sldId id="356"/>
          </p14:sldIdLst>
        </p14:section>
        <p14:section name="Service Workers" id="{D078DA19-F285-4A6A-81E6-1616DADD7BEE}">
          <p14:sldIdLst>
            <p14:sldId id="364"/>
            <p14:sldId id="370"/>
            <p14:sldId id="365"/>
            <p14:sldId id="371"/>
          </p14:sldIdLst>
        </p14:section>
        <p14:section name="10 Installable" id="{ABA2F10D-047B-473B-8A2E-FD7898364AEF}">
          <p14:sldIdLst>
            <p14:sldId id="357"/>
          </p14:sldIdLst>
        </p14:section>
        <p14:section name="20 SW and Cache API" id="{A1D8B0D6-7DFF-44A3-9066-7150A14B66D6}">
          <p14:sldIdLst>
            <p14:sldId id="358"/>
            <p14:sldId id="366"/>
          </p14:sldIdLst>
        </p14:section>
        <p14:section name="30 IndexedDB" id="{28FCDB99-98EF-432C-B8FD-6DCC65DE7A02}">
          <p14:sldIdLst>
            <p14:sldId id="359"/>
            <p14:sldId id="360"/>
          </p14:sldIdLst>
        </p14:section>
        <p14:section name="40 BackgroundSync &amp; Messaging" id="{7D20CD00-9AC4-4EAC-9D02-3B97A8F12353}">
          <p14:sldIdLst>
            <p14:sldId id="367"/>
            <p14:sldId id="368"/>
            <p14:sldId id="268"/>
            <p14:sldId id="269"/>
          </p14:sldIdLst>
        </p14:section>
        <p14:section name="Wrap Up" id="{B18C7846-3BA0-4C9A-BCCB-B0C95BABC3E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342"/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wpjs.co.uk/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nd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nd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ch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shkaufman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26" y="435430"/>
            <a:ext cx="11191874" cy="1367245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500063" y="1201784"/>
            <a:ext cx="11191874" cy="3927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 -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progressively enhanced</a:t>
            </a:r>
          </a:p>
          <a:p>
            <a:pPr>
              <a:lnSpc>
                <a:spcPts val="672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ACCF-BD78-4A7E-A449-34408976B87C}"/>
              </a:ext>
            </a:extLst>
          </p:cNvPr>
          <p:cNvSpPr txBox="1"/>
          <p:nvPr/>
        </p:nvSpPr>
        <p:spPr>
          <a:xfrm>
            <a:off x="2885464" y="3587932"/>
            <a:ext cx="65497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 - NDC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365C1-8AE1-423D-9BC6-AFFEE7DFA1E6}"/>
              </a:ext>
            </a:extLst>
          </p:cNvPr>
          <p:cNvSpPr txBox="1"/>
          <p:nvPr/>
        </p:nvSpPr>
        <p:spPr>
          <a:xfrm>
            <a:off x="1186407" y="4453509"/>
            <a:ext cx="98191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you are waiting here is a playlist of videos about the workshop</a:t>
            </a:r>
          </a:p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wpjs.co.uk/intro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major barrier to Learning?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major barrier to skill acquisition is not intellectual but </a:t>
            </a:r>
            <a:r>
              <a:rPr lang="en-GB" b="1" i="1" dirty="0"/>
              <a:t>emotional</a:t>
            </a:r>
            <a:r>
              <a:rPr lang="en-GB" dirty="0"/>
              <a:t>.</a:t>
            </a:r>
          </a:p>
          <a:p>
            <a:r>
              <a:rPr lang="en-GB" dirty="0"/>
              <a:t>Fear, self-condemnation, disbelief…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9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Avenir Next LT Pro" panose="020B0504020202020204" pitchFamily="34" charset="0"/>
              </a:rPr>
              <a:t>“</a:t>
            </a:r>
            <a:r>
              <a:rPr lang="en-GB" sz="2800" b="0" i="0" dirty="0">
                <a:effectLst/>
                <a:latin typeface="Avenir Next LT Pro" panose="020B0504020202020204" pitchFamily="34" charset="0"/>
              </a:rPr>
              <a:t>The Magic number 7 (plus or minus two) provides evidence for the capacity of short term memory. Most adults can store between 5 and 9 items in their short-term memory.  This idea was put forward by Miller (1956) and he called it the magic number 7. He though that short term memory could hold 7 (plus or minus 2 items) because it only had a certain number of “slots” in which items could be stored.”</a:t>
            </a:r>
            <a:endParaRPr lang="en-GB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42" y="1298225"/>
            <a:ext cx="10515600" cy="5180952"/>
          </a:xfrm>
        </p:spPr>
        <p:txBody>
          <a:bodyPr>
            <a:noAutofit/>
          </a:bodyPr>
          <a:lstStyle/>
          <a:p>
            <a:r>
              <a:rPr lang="en-GB" dirty="0"/>
              <a:t>Where possible, we will try to abstract or box up concepts and code, so that we can create more short term memory space.</a:t>
            </a:r>
          </a:p>
          <a:p>
            <a:r>
              <a:rPr lang="en-GB" dirty="0"/>
              <a:t>By carry out drills mechanically, we will be able to learn without having to use so much brain power.</a:t>
            </a:r>
          </a:p>
          <a:p>
            <a:r>
              <a:rPr lang="en-GB" dirty="0"/>
              <a:t>We have a number of ‘labs’ without different apps that we will work on during the day.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</a:t>
            </a:r>
            <a:r>
              <a:rPr lang="en-GB" b="1" i="1" dirty="0">
                <a:solidFill>
                  <a:srgbClr val="FF0000"/>
                </a:solidFill>
              </a:rPr>
              <a:t>I</a:t>
            </a:r>
            <a:r>
              <a:rPr lang="en-GB" dirty="0"/>
              <a:t> find tech so hard at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shapes…</a:t>
            </a:r>
          </a:p>
          <a:p>
            <a:r>
              <a:rPr lang="en-GB" dirty="0"/>
              <a:t>It is a if I have to change the shape of parts of my brain from one shape to another and that can create a lot of </a:t>
            </a:r>
            <a:r>
              <a:rPr lang="en-GB" b="1" i="1" dirty="0">
                <a:blipFill>
                  <a:blip r:embed="rId2"/>
                  <a:tile tx="0" ty="0" sx="100000" sy="100000" flip="none" algn="tl"/>
                </a:blip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friction</a:t>
            </a:r>
            <a:r>
              <a:rPr lang="en-GB" dirty="0"/>
              <a:t> (discomfort).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EDAA-38C1-4FF4-BB67-194F2E4642C5}"/>
              </a:ext>
            </a:extLst>
          </p:cNvPr>
          <p:cNvSpPr/>
          <p:nvPr/>
        </p:nvSpPr>
        <p:spPr>
          <a:xfrm>
            <a:off x="1412421" y="5164932"/>
            <a:ext cx="1541418" cy="705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89AB4D-A2D7-4C01-B166-9B0CF14208DD}"/>
              </a:ext>
            </a:extLst>
          </p:cNvPr>
          <p:cNvSpPr/>
          <p:nvPr/>
        </p:nvSpPr>
        <p:spPr>
          <a:xfrm>
            <a:off x="3209925" y="5317127"/>
            <a:ext cx="3686175" cy="400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B2721F-F167-47B9-AB47-6BCAF0CC8448}"/>
              </a:ext>
            </a:extLst>
          </p:cNvPr>
          <p:cNvSpPr/>
          <p:nvPr/>
        </p:nvSpPr>
        <p:spPr>
          <a:xfrm>
            <a:off x="7025640" y="4772297"/>
            <a:ext cx="1637211" cy="1496786"/>
          </a:xfrm>
          <a:prstGeom prst="hexagon">
            <a:avLst>
              <a:gd name="adj" fmla="val 39636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66795"/>
            <a:ext cx="10515600" cy="5773935"/>
          </a:xfrm>
        </p:spPr>
        <p:txBody>
          <a:bodyPr/>
          <a:lstStyle/>
          <a:p>
            <a:r>
              <a:rPr lang="en-GB" dirty="0"/>
              <a:t>How can we make this workshop more connected and real?</a:t>
            </a:r>
          </a:p>
          <a:p>
            <a:r>
              <a:rPr lang="en-GB" dirty="0"/>
              <a:t>Message me in chat. You can do this privately if you need help with something but feel you should know it.</a:t>
            </a:r>
          </a:p>
          <a:p>
            <a:r>
              <a:rPr lang="en-GB" dirty="0"/>
              <a:t>I will pause every few minutes for ‘Comments/Questions?’ Your thoughts help make the workshop more connected.</a:t>
            </a:r>
          </a:p>
        </p:txBody>
      </p:sp>
    </p:spTree>
    <p:extLst>
      <p:ext uri="{BB962C8B-B14F-4D97-AF65-F5344CB8AC3E}">
        <p14:creationId xmlns:p14="http://schemas.microsoft.com/office/powerpoint/2010/main" val="428107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59700"/>
            <a:ext cx="10515600" cy="5154014"/>
          </a:xfrm>
        </p:spPr>
        <p:txBody>
          <a:bodyPr/>
          <a:lstStyle/>
          <a:p>
            <a:r>
              <a:rPr lang="en-GB" dirty="0"/>
              <a:t>I do many workshops so I know what it is like to be an attendee learning new technologies.</a:t>
            </a:r>
          </a:p>
          <a:p>
            <a:r>
              <a:rPr lang="en-GB" dirty="0"/>
              <a:t>We will focus on patterns. The day will be non-linear. If you don’t ‘get’ something it does not matter as we will be returning to it again…and again. SPACED REPETITION.</a:t>
            </a:r>
          </a:p>
          <a:p>
            <a:r>
              <a:rPr lang="en-GB" dirty="0"/>
              <a:t>This will enable us to focus on understanding rather than getting code right.</a:t>
            </a:r>
          </a:p>
        </p:txBody>
      </p:sp>
    </p:spTree>
    <p:extLst>
      <p:ext uri="{BB962C8B-B14F-4D97-AF65-F5344CB8AC3E}">
        <p14:creationId xmlns:p14="http://schemas.microsoft.com/office/powerpoint/2010/main" val="320340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235074"/>
            <a:ext cx="10515600" cy="5043806"/>
          </a:xfrm>
        </p:spPr>
        <p:txBody>
          <a:bodyPr/>
          <a:lstStyle/>
          <a:p>
            <a:r>
              <a:rPr lang="en-GB" dirty="0"/>
              <a:t>To conserve ‘brain power’ we will used spaced learning and have a variety of sessions – lectures, code analysis, animations, drills and conversations.</a:t>
            </a:r>
          </a:p>
          <a:p>
            <a:r>
              <a:rPr lang="en-GB" dirty="0"/>
              <a:t>All the slides, my manual and code are included.</a:t>
            </a:r>
          </a:p>
          <a:p>
            <a:r>
              <a:rPr lang="en-GB" dirty="0"/>
              <a:t>Low gear and high gear – I will let you know what needs to be processed and what can just ‘wash over you’.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2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235074"/>
            <a:ext cx="10515600" cy="5043806"/>
          </a:xfrm>
        </p:spPr>
        <p:txBody>
          <a:bodyPr/>
          <a:lstStyle/>
          <a:p>
            <a:r>
              <a:rPr lang="en-GB" strike="sngStrike" dirty="0"/>
              <a:t>Exercises</a:t>
            </a:r>
            <a:r>
              <a:rPr lang="en-GB" dirty="0"/>
              <a:t> – exploration…</a:t>
            </a:r>
          </a:p>
          <a:p>
            <a:r>
              <a:rPr lang="en-GB" dirty="0"/>
              <a:t>Rather than having ‘tests’, which is what exercises can feel like in workshops, we will have </a:t>
            </a:r>
            <a:r>
              <a:rPr lang="en-GB" i="1" dirty="0"/>
              <a:t>explorations</a:t>
            </a: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35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235074"/>
            <a:ext cx="10515600" cy="5043806"/>
          </a:xfrm>
        </p:spPr>
        <p:txBody>
          <a:bodyPr/>
          <a:lstStyle/>
          <a:p>
            <a:r>
              <a:rPr lang="en-GB" dirty="0"/>
              <a:t>Taking code, breaking it, putting it back together…getting broken code and fixing it…</a:t>
            </a:r>
          </a:p>
          <a:p>
            <a:r>
              <a:rPr lang="en-GB" dirty="0"/>
              <a:t>We are building a PWA factory that takes in a regular website and gives it a range of super features.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6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235074"/>
            <a:ext cx="10515600" cy="5043806"/>
          </a:xfrm>
        </p:spPr>
        <p:txBody>
          <a:bodyPr/>
          <a:lstStyle/>
          <a:p>
            <a:r>
              <a:rPr lang="en-GB" dirty="0"/>
              <a:t>Do 45 mins lessons and then a 15 min break.</a:t>
            </a:r>
          </a:p>
          <a:p>
            <a:r>
              <a:rPr lang="en-GB" dirty="0"/>
              <a:t>Allows time to let information settle and you can check emails etc.</a:t>
            </a:r>
          </a:p>
          <a:p>
            <a:r>
              <a:rPr lang="en-GB" dirty="0"/>
              <a:t>Lunch after around 3 hrs…depending on how we progress we can decide 30, 45 or 60 mins. I will be present for most of it so you can discuss matters with me then.</a:t>
            </a:r>
          </a:p>
        </p:txBody>
      </p:sp>
    </p:spTree>
    <p:extLst>
      <p:ext uri="{BB962C8B-B14F-4D97-AF65-F5344CB8AC3E}">
        <p14:creationId xmlns:p14="http://schemas.microsoft.com/office/powerpoint/2010/main" val="285177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66796"/>
            <a:ext cx="10515600" cy="5067470"/>
          </a:xfrm>
        </p:spPr>
        <p:txBody>
          <a:bodyPr/>
          <a:lstStyle/>
          <a:p>
            <a:r>
              <a:rPr lang="en-GB" dirty="0"/>
              <a:t>Interactivity and breaks</a:t>
            </a:r>
          </a:p>
          <a:p>
            <a:r>
              <a:rPr lang="en-GB" dirty="0"/>
              <a:t>Work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sh</a:t>
            </a:r>
            <a:r>
              <a:rPr lang="en-GB" dirty="0"/>
              <a:t>op methodology - About me</a:t>
            </a:r>
          </a:p>
          <a:p>
            <a:r>
              <a:rPr lang="en-GB" dirty="0"/>
              <a:t>Demo of app and templates</a:t>
            </a:r>
          </a:p>
          <a:p>
            <a:r>
              <a:rPr lang="en-GB" dirty="0"/>
              <a:t>Set up</a:t>
            </a:r>
          </a:p>
          <a:p>
            <a:r>
              <a:rPr lang="en-GB" dirty="0"/>
              <a:t>Lessons</a:t>
            </a:r>
          </a:p>
          <a:p>
            <a:r>
              <a:rPr lang="en-GB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235074"/>
            <a:ext cx="10515600" cy="5043806"/>
          </a:xfrm>
        </p:spPr>
        <p:txBody>
          <a:bodyPr/>
          <a:lstStyle/>
          <a:p>
            <a:r>
              <a:rPr lang="en-GB" i="1" dirty="0"/>
              <a:t>Leave judgement of whether you understand PWAs till end of day. We will be going over all the modules many times in a circular rather than linear fashion.</a:t>
            </a:r>
          </a:p>
          <a:p>
            <a:r>
              <a:rPr lang="en-GB" dirty="0"/>
              <a:t>We will be doing a lot of drills and spaced repetition so understanding will crystallize over the course of the day.</a:t>
            </a:r>
          </a:p>
          <a:p>
            <a:r>
              <a:rPr lang="en-GB" dirty="0"/>
              <a:t>We will loop back over the course, each time having a deeper understanding of the topics.</a:t>
            </a:r>
          </a:p>
        </p:txBody>
      </p:sp>
    </p:spTree>
    <p:extLst>
      <p:ext uri="{BB962C8B-B14F-4D97-AF65-F5344CB8AC3E}">
        <p14:creationId xmlns:p14="http://schemas.microsoft.com/office/powerpoint/2010/main" val="23009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33" y="1062038"/>
            <a:ext cx="10515600" cy="4351338"/>
          </a:xfrm>
        </p:spPr>
        <p:txBody>
          <a:bodyPr/>
          <a:lstStyle/>
          <a:p>
            <a:r>
              <a:rPr lang="en-GB" dirty="0"/>
              <a:t>Let’s see what we will build and also look at our list of unit skills we want to develop.</a:t>
            </a:r>
          </a:p>
          <a:p>
            <a:r>
              <a:rPr lang="en-GB" dirty="0"/>
              <a:t>Internet quick link: </a:t>
            </a:r>
            <a:r>
              <a:rPr lang="en-GB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https://wpjs.co.uk/ndc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In your folders you will have factory.xlsx or factory.pdf file which I will show now before we get into set up.</a:t>
            </a:r>
          </a:p>
        </p:txBody>
      </p:sp>
    </p:spTree>
    <p:extLst>
      <p:ext uri="{BB962C8B-B14F-4D97-AF65-F5344CB8AC3E}">
        <p14:creationId xmlns:p14="http://schemas.microsoft.com/office/powerpoint/2010/main" val="112903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33" y="1128713"/>
            <a:ext cx="10515600" cy="4775698"/>
          </a:xfrm>
        </p:spPr>
        <p:txBody>
          <a:bodyPr/>
          <a:lstStyle/>
          <a:p>
            <a:r>
              <a:rPr lang="en-GB" dirty="0"/>
              <a:t>Course Website: </a:t>
            </a:r>
            <a:r>
              <a:rPr lang="en-GB" sz="4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https://wpjs.co.uk/ndc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I use VSCode with the theme and extensions as listed in VS-SetUp.txt in root of repo.</a:t>
            </a:r>
          </a:p>
          <a:p>
            <a:r>
              <a:rPr lang="en-GB" dirty="0"/>
              <a:t>I will download repos and go through contents of both repos…</a:t>
            </a:r>
          </a:p>
        </p:txBody>
      </p:sp>
    </p:spTree>
    <p:extLst>
      <p:ext uri="{BB962C8B-B14F-4D97-AF65-F5344CB8AC3E}">
        <p14:creationId xmlns:p14="http://schemas.microsoft.com/office/powerpoint/2010/main" val="296582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1100137"/>
            <a:ext cx="10515600" cy="5614171"/>
          </a:xfrm>
        </p:spPr>
        <p:txBody>
          <a:bodyPr/>
          <a:lstStyle/>
          <a:p>
            <a:r>
              <a:rPr lang="en-GB" dirty="0"/>
              <a:t>On the next slide, we will see the overall architecture of PWAs and what we will be learning: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Installability – ‘add to Homescreen’.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Service Worker and Caching – offline pages.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IndexedDB – use of browser’s DB.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BackgroundSync and Messaging page &lt;-&gt; SW.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App flow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4958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55043" y="1766876"/>
            <a:ext cx="2974321" cy="291861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502B76-D73E-4247-9F30-8826BB74B477}"/>
              </a:ext>
            </a:extLst>
          </p:cNvPr>
          <p:cNvCxnSpPr>
            <a:cxnSpLocks/>
          </p:cNvCxnSpPr>
          <p:nvPr/>
        </p:nvCxnSpPr>
        <p:spPr>
          <a:xfrm>
            <a:off x="2590866" y="1632841"/>
            <a:ext cx="0" cy="304197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3896735" y="2748411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DE0D513-E4B8-4CF2-A750-B5F2FD2E547D}"/>
              </a:ext>
            </a:extLst>
          </p:cNvPr>
          <p:cNvSpPr/>
          <p:nvPr/>
        </p:nvSpPr>
        <p:spPr>
          <a:xfrm>
            <a:off x="5230364" y="3066713"/>
            <a:ext cx="1246822" cy="7245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4077-FE75-488C-86B8-77C7B5682993}"/>
              </a:ext>
            </a:extLst>
          </p:cNvPr>
          <p:cNvSpPr txBox="1"/>
          <p:nvPr/>
        </p:nvSpPr>
        <p:spPr>
          <a:xfrm>
            <a:off x="5568041" y="3261274"/>
            <a:ext cx="7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0F763-01B4-4184-9771-3591AF866D77}"/>
              </a:ext>
            </a:extLst>
          </p:cNvPr>
          <p:cNvCxnSpPr>
            <a:cxnSpLocks/>
          </p:cNvCxnSpPr>
          <p:nvPr/>
        </p:nvCxnSpPr>
        <p:spPr>
          <a:xfrm>
            <a:off x="6221100" y="1725199"/>
            <a:ext cx="14052" cy="1326759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904875"/>
            <a:ext cx="10515600" cy="495599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Service Workers are the powerhouse of PWAs.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JavaScript files but a wrapper to OS. 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Runs in own thread so does not block JS. Async APIs only.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operate even if the browser or tab is closed.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Must use https unless localhost.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Cannot access DOM.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795463"/>
            <a:ext cx="10515600" cy="42338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NB: AJAX/Axios etc do NOT trigger ‘fetch’ event. Only the Fetch API 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</p:txBody>
      </p:sp>
    </p:spTree>
    <p:extLst>
      <p:ext uri="{BB962C8B-B14F-4D97-AF65-F5344CB8AC3E}">
        <p14:creationId xmlns:p14="http://schemas.microsoft.com/office/powerpoint/2010/main" val="347244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2059782"/>
            <a:ext cx="10515600" cy="28717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They may go to sleep but are awoken by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SW Lifecycle, Push notifications, Notifications and BackgroundSync are other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Require HTTPS but localhost OK for development.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082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2895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Has a SCOPE over which it has dominion – based on where it is located or its SCOPE option (later).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It has a specific lifecycle and we will see an animation of this during 20s.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3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 - Installability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3" y="1100138"/>
            <a:ext cx="10515600" cy="4351338"/>
          </a:xfrm>
        </p:spPr>
        <p:txBody>
          <a:bodyPr/>
          <a:lstStyle/>
          <a:p>
            <a:r>
              <a:rPr lang="en-GB" dirty="0"/>
              <a:t>The ability to add an icon to the Homescreen or save link on mobile device.</a:t>
            </a:r>
          </a:p>
          <a:p>
            <a:r>
              <a:rPr lang="en-GB" dirty="0"/>
              <a:t>Each browser has its own implementation – Chrome offers the ability to offer a custom install.</a:t>
            </a:r>
          </a:p>
          <a:p>
            <a:r>
              <a:rPr lang="en-GB" dirty="0"/>
              <a:t>We will now work through the 10s and there is more information in NDC-PWA document.</a:t>
            </a:r>
          </a:p>
          <a:p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E6DA84-9392-497A-83A0-282E94C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1308255"/>
            <a:ext cx="142721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Trainer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20s – 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/>
              <a:t>The CACHE API is an HTML API not a SW feature.</a:t>
            </a:r>
          </a:p>
          <a:p>
            <a:r>
              <a:rPr lang="en-GB" dirty="0"/>
              <a:t>Essentially, folders that stores a dictionary of REQUEST: RESPONSE key value pairs. Cached pages.</a:t>
            </a:r>
          </a:p>
          <a:p>
            <a:r>
              <a:rPr lang="en-GB" dirty="0"/>
              <a:t>Regular web pages can add pages to CACHE and we will see how this can be used for fast, intelligent web pages.</a:t>
            </a:r>
          </a:p>
          <a:p>
            <a:r>
              <a:rPr lang="en-GB" dirty="0"/>
              <a:t>20-PWA-SW-LIFECYCLE.pptx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50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20s – 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Cache API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See manual for more detailed information on browser cache, what is an origin etc.</a:t>
            </a:r>
          </a:p>
          <a:p>
            <a:r>
              <a:rPr lang="en-GB" dirty="0"/>
              <a:t>02-BROWSER-CACHE.pptx will show how the Cache API and the browsers own cache work together.</a:t>
            </a:r>
          </a:p>
          <a:p>
            <a:r>
              <a:rPr lang="en-GB" dirty="0"/>
              <a:t>20-PWA-CACHING.pptx for caching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99339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IndexedDB is asynchronous, transactional and a JS object key/value pair that can store JSON, files, images, videos.</a:t>
            </a:r>
          </a:p>
          <a:p>
            <a:r>
              <a:rPr lang="en-GB" dirty="0"/>
              <a:t>We will see how versioning enables schema changes.</a:t>
            </a:r>
          </a:p>
          <a:p>
            <a:r>
              <a:rPr lang="en-GB" dirty="0"/>
              <a:t>We can create Primary Keys and indexes.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1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It is quite a clunky implementation based on events and callbacks but there are a variety of libraries that provide ease of use.</a:t>
            </a:r>
          </a:p>
          <a:p>
            <a:r>
              <a:rPr lang="en-GB" dirty="0"/>
              <a:t>Please refer to the manual where we will have more information and we will then see IndexedDB in action via code </a:t>
            </a:r>
            <a:r>
              <a:rPr lang="en-GB"/>
              <a:t>and drills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2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MESSAGING</a:t>
            </a:r>
          </a:p>
          <a:p>
            <a:r>
              <a:rPr lang="en-GB" dirty="0"/>
              <a:t>These are regular HTML5 APIs which we can use.</a:t>
            </a:r>
          </a:p>
          <a:p>
            <a:r>
              <a:rPr lang="en-GB" dirty="0"/>
              <a:t>The postMessage API enables messaging between pages, web workers, service workers.</a:t>
            </a:r>
          </a:p>
          <a:p>
            <a:r>
              <a:rPr lang="en-GB" dirty="0"/>
              <a:t>In the SW we can send messages to a particular client or a range of clients.</a:t>
            </a:r>
          </a:p>
        </p:txBody>
      </p:sp>
    </p:spTree>
    <p:extLst>
      <p:ext uri="{BB962C8B-B14F-4D97-AF65-F5344CB8AC3E}">
        <p14:creationId xmlns:p14="http://schemas.microsoft.com/office/powerpoint/2010/main" val="295646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NOTIFICATIONS</a:t>
            </a:r>
          </a:p>
          <a:p>
            <a:r>
              <a:rPr lang="en-GB" dirty="0"/>
              <a:t>An HTML5 API but it will use the underlying OS.</a:t>
            </a:r>
          </a:p>
          <a:p>
            <a:r>
              <a:rPr lang="en-GB" dirty="0"/>
              <a:t>We must have user permission so the first thing we do is ask for permission as we saw in the demo.</a:t>
            </a:r>
          </a:p>
          <a:p>
            <a:r>
              <a:rPr lang="en-GB" dirty="0"/>
              <a:t>Some browsers are starting to block apps from making requests and have an icon in URL bar indicating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94033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SW and Sync Manager in Browser.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Save data to IndexedDB as we cannot send a payload just event TAG.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could code our data into tag if simple like a ‘LIKE’ of a blog post.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e.g TAG = post-like-101 means we can extract the action of ‘post-like’ and payload of 101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Register (send) a BackgroundSync event.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Listen for SYNC event in SW 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i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40-PWA-BACKGROUND</a:t>
            </a:r>
            <a:r>
              <a:rPr lang="en-GB" sz="3000" i="1" dirty="0">
                <a:ea typeface="+mj-ea"/>
              </a:rPr>
              <a:t>.pptx will show animation of this.</a:t>
            </a:r>
            <a:endParaRPr lang="en-GB" sz="3000" i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6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i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40-PWA-BACKGROUND</a:t>
            </a:r>
            <a:r>
              <a:rPr lang="en-GB" sz="3000" i="1" dirty="0">
                <a:ea typeface="+mj-ea"/>
              </a:rPr>
              <a:t>.pptx will show animation of this.</a:t>
            </a:r>
            <a:endParaRPr lang="en-GB" sz="3000" i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09601"/>
            <a:ext cx="11191874" cy="3200400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HOW to learn</a:t>
            </a:r>
            <a:r>
              <a: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90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5247-742B-4E0F-B97A-60372986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Segoe UI" panose="020B0502040204020203" pitchFamily="34" charset="0"/>
                <a:cs typeface="Segoe UI" panose="020B0502040204020203" pitchFamily="34" charset="0"/>
              </a:rPr>
              <a:t>Learning HOW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3A96-52F0-4477-90FA-56FE0D81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0674"/>
            <a:ext cx="9905998" cy="4676776"/>
          </a:xfrm>
        </p:spPr>
        <p:txBody>
          <a:bodyPr/>
          <a:lstStyle/>
          <a:p>
            <a:r>
              <a:rPr lang="en-GB" dirty="0"/>
              <a:t>Based on Josh Kaufman </a:t>
            </a:r>
          </a:p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https://joshkaufman.net/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Author of ‘The first 20 hours’</a:t>
            </a:r>
          </a:p>
          <a:p>
            <a:r>
              <a:rPr lang="en-GB" dirty="0"/>
              <a:t>Studies have shown that 20 hours of quality study produces over 80% of the competence.</a:t>
            </a:r>
          </a:p>
          <a:p>
            <a:r>
              <a:rPr lang="en-GB" dirty="0"/>
              <a:t>There are 4 principles…</a:t>
            </a:r>
          </a:p>
        </p:txBody>
      </p:sp>
    </p:spTree>
    <p:extLst>
      <p:ext uri="{BB962C8B-B14F-4D97-AF65-F5344CB8AC3E}">
        <p14:creationId xmlns:p14="http://schemas.microsoft.com/office/powerpoint/2010/main" val="18040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1287-F163-4D9D-8DB9-2C5B2852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Deconstruct the skill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EA09-A7EE-4D32-8DA9-7B58AFEF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what you want to be able to do.</a:t>
            </a:r>
          </a:p>
          <a:p>
            <a:r>
              <a:rPr lang="en-GB" dirty="0"/>
              <a:t>Break it down into smallest possible units.</a:t>
            </a:r>
          </a:p>
          <a:p>
            <a:r>
              <a:rPr lang="en-GB" dirty="0"/>
              <a:t>(This is done in the Target spreadsheet).</a:t>
            </a:r>
          </a:p>
          <a:p>
            <a:r>
              <a:rPr lang="en-GB" dirty="0"/>
              <a:t>Practice the basic skills first.</a:t>
            </a:r>
          </a:p>
        </p:txBody>
      </p:sp>
    </p:spTree>
    <p:extLst>
      <p:ext uri="{BB962C8B-B14F-4D97-AF65-F5344CB8AC3E}">
        <p14:creationId xmlns:p14="http://schemas.microsoft.com/office/powerpoint/2010/main" val="388531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3953-1727-4A71-82ED-69F29DBE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Learn enough to self 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4F03-90F3-4A45-A5FF-7D56D89B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5 or so resources so that you have sufficient material to know what you need to do and to be able to self correct</a:t>
            </a:r>
          </a:p>
          <a:p>
            <a:r>
              <a:rPr lang="en-GB" dirty="0"/>
              <a:t>This course is based on over 8 online courses, 3 books and countless video tutorials/articles.</a:t>
            </a:r>
          </a:p>
        </p:txBody>
      </p:sp>
    </p:spTree>
    <p:extLst>
      <p:ext uri="{BB962C8B-B14F-4D97-AF65-F5344CB8AC3E}">
        <p14:creationId xmlns:p14="http://schemas.microsoft.com/office/powerpoint/2010/main" val="275820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0683-6555-4D8F-8AFC-0631F462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Remove practice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E217-A5A8-4DB3-B682-D936E68A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learning something new there will always be periods of frustration, despair, irritation etc.</a:t>
            </a:r>
          </a:p>
          <a:p>
            <a:r>
              <a:rPr lang="en-GB" dirty="0"/>
              <a:t>Leave judgements about your skill level to the end of the workshop day.</a:t>
            </a:r>
          </a:p>
        </p:txBody>
      </p:sp>
    </p:spTree>
    <p:extLst>
      <p:ext uri="{BB962C8B-B14F-4D97-AF65-F5344CB8AC3E}">
        <p14:creationId xmlns:p14="http://schemas.microsoft.com/office/powerpoint/2010/main" val="404401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Practice 20 hours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Spaced repetition is deemed to be the most efficient and effective learning strategy.</a:t>
            </a:r>
          </a:p>
          <a:p>
            <a:r>
              <a:rPr lang="en-GB" dirty="0"/>
              <a:t>Little and often.</a:t>
            </a:r>
          </a:p>
          <a:p>
            <a:r>
              <a:rPr lang="en-GB" dirty="0"/>
              <a:t>45 minutes a day for a month will be 20 hours and your skill level will astound you.</a:t>
            </a:r>
          </a:p>
          <a:p>
            <a:r>
              <a:rPr lang="en-GB" dirty="0"/>
              <a:t>Today is 7 hours of very focused and efficient learning!</a:t>
            </a:r>
          </a:p>
        </p:txBody>
      </p:sp>
    </p:spTree>
    <p:extLst>
      <p:ext uri="{BB962C8B-B14F-4D97-AF65-F5344CB8AC3E}">
        <p14:creationId xmlns:p14="http://schemas.microsoft.com/office/powerpoint/2010/main" val="81290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1898</Words>
  <Application>Microsoft Office PowerPoint</Application>
  <PresentationFormat>Widescreen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Calibri</vt:lpstr>
      <vt:lpstr>Calibri Light</vt:lpstr>
      <vt:lpstr>Segoe UI</vt:lpstr>
      <vt:lpstr>Office Theme</vt:lpstr>
      <vt:lpstr>Progressive Web Apps</vt:lpstr>
      <vt:lpstr>Agenda  </vt:lpstr>
      <vt:lpstr>PowerPoint Presentation</vt:lpstr>
      <vt:lpstr>Learning HOW to learn </vt:lpstr>
      <vt:lpstr>Learning HOW to learn</vt:lpstr>
      <vt:lpstr>1. Deconstruct the skill  </vt:lpstr>
      <vt:lpstr>2. Learn enough to self CORRECT</vt:lpstr>
      <vt:lpstr>3. Remove practice barriers</vt:lpstr>
      <vt:lpstr>4. Practice 20 hours  </vt:lpstr>
      <vt:lpstr>The major barrier to Learning?  </vt:lpstr>
      <vt:lpstr>7 plus or minus 2</vt:lpstr>
      <vt:lpstr>7 plus or minus 2</vt:lpstr>
      <vt:lpstr>Why do I find tech so hard at times?</vt:lpstr>
      <vt:lpstr>Interactivity</vt:lpstr>
      <vt:lpstr>Workshop Methodology  </vt:lpstr>
      <vt:lpstr>Workshop Methodology  </vt:lpstr>
      <vt:lpstr>Workshop Methodology  </vt:lpstr>
      <vt:lpstr>Workshop Methodology  </vt:lpstr>
      <vt:lpstr>Workshop Methodology  </vt:lpstr>
      <vt:lpstr>Workshop Methodology  </vt:lpstr>
      <vt:lpstr>Demo  </vt:lpstr>
      <vt:lpstr>Set up</vt:lpstr>
      <vt:lpstr>Course Summary</vt:lpstr>
      <vt:lpstr>PowerPoint Presentation</vt:lpstr>
      <vt:lpstr>Service Workers</vt:lpstr>
      <vt:lpstr>Service Workers</vt:lpstr>
      <vt:lpstr>Service Workers</vt:lpstr>
      <vt:lpstr>Service Workers</vt:lpstr>
      <vt:lpstr>10s - Installability</vt:lpstr>
      <vt:lpstr>20s – SW and Cache API</vt:lpstr>
      <vt:lpstr>20s – SW and Cache API</vt:lpstr>
      <vt:lpstr>30s IndexedDB</vt:lpstr>
      <vt:lpstr>30s IndexedDB</vt:lpstr>
      <vt:lpstr>40s Messaging and Notifications</vt:lpstr>
      <vt:lpstr>40s Messaging and Notifications</vt:lpstr>
      <vt:lpstr>Offline Form Submission</vt:lpstr>
      <vt:lpstr>Offline Form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111</cp:revision>
  <dcterms:created xsi:type="dcterms:W3CDTF">2021-03-14T08:54:17Z</dcterms:created>
  <dcterms:modified xsi:type="dcterms:W3CDTF">2021-05-18T08:18:23Z</dcterms:modified>
</cp:coreProperties>
</file>