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9" r:id="rId3"/>
    <p:sldId id="296" r:id="rId4"/>
    <p:sldId id="303" r:id="rId5"/>
    <p:sldId id="294" r:id="rId6"/>
    <p:sldId id="298" r:id="rId7"/>
    <p:sldId id="299" r:id="rId8"/>
    <p:sldId id="297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089785-02FD-4019-B97A-DDFCEAF7B530}">
          <p14:sldIdLst>
            <p14:sldId id="264"/>
            <p14:sldId id="269"/>
            <p14:sldId id="296"/>
            <p14:sldId id="303"/>
            <p14:sldId id="294"/>
            <p14:sldId id="298"/>
            <p14:sldId id="299"/>
            <p14:sldId id="297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E2B8A-8802-43DB-B882-30204D59D5E0}" v="43" dt="2020-03-01T12:49:0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2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56F2-0B60-44FC-AC55-491897A4F355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98309-43BE-4045-9372-5E7B98458E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8EBE-1774-4A8E-9B84-C630FB46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9793-7C1F-4036-B8C1-C6D4B56E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EFB2-E2A0-4512-A997-ACC1FCE7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3126-2D31-4747-BF01-2770A69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246D-3C4C-41F9-ABED-9FEFADDC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D8B-CFCF-4861-B22C-65F767B2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ECC5A-D138-4C4E-B02A-491EDB6E0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D02F-7D7E-4D2C-A72A-90F577E1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738F-F115-40DE-98E5-6F27BA9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C8872-91FE-4FC7-B88D-D9151167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4037-F97A-4D82-8F59-0E9B909D5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5B267-FE0C-4D66-9D91-DC926CE86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C637-6BD3-4031-84FB-F59AD91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F849-D863-45BF-8018-6F152203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28E2-4654-4091-8779-352006BE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C84A-5772-4E61-BE9C-D25651FE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F47E-0150-46D0-B796-DEA9A7B9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D84E-A3FA-4285-B02C-54BAE754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700D-136D-4FE7-AD7F-67A5B245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FB3E-A308-4D46-A5E6-EB2B7AE9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106-9800-45B5-8EA5-CD8B5B6A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9D5F-A01C-4262-8846-E5EB6D4DA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CD60-494F-47F7-A0BA-1C5A34D2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EE23-A431-4CA1-8FB3-82FDE9D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6FB1-A65D-4EE6-AA86-26D8685F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1CEA-C9E2-4FA0-9FE5-B40F7D25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74E-BD05-4D9F-95C0-0520CC837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17B19-6D38-4D38-B725-13EB8D0E1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EAFB-77F6-4C0B-9270-1A3701E0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D09B-FBA7-40BB-8FB5-8992EA3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74C2-161F-4ECB-8E27-C129A7DD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4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C93B-FD30-458C-8A8D-63423B8A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B512-F29F-4F62-A51B-372852AF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3B8F-13E7-4F0A-AB94-5DB5E25EA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E535C-BE8D-42B8-BE48-0C92004F7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7497C-7560-4DD4-8131-D620F693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9DC49-99E9-4886-AEBA-3FF8C6FE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28DF-692A-4123-B1F3-BB02B959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198D9-B363-48BE-A84E-B3039D4F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5E38-7604-41A7-A83C-44F79D55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2F497-390C-48E9-A5D4-42A5249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8D2EC-A17C-4AF7-95CA-8EB60C16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2380C-3796-4024-A3CF-25C564E2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39D56-D3CF-4A17-A592-B8ADCCD8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45A3A-1F60-4624-97EC-0F308FC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FCFD-170E-4BE9-9BB6-AADD05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5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32B4-11A7-4F86-9102-11C91674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96D6-4E3E-4506-AE32-9BD5B55B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3A1AB-86B1-4A1C-A3CF-24161E39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2F243-696B-415D-B417-2A05C700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DCE3-33E4-4A15-B24F-AA6CC393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E97E7-2553-475E-87B0-8EC083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F506-1531-4402-B286-B470683C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7A9DB-8A2D-4E55-9FD8-2C2EE6B2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54C88-1DBC-483C-B123-F937BB054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43C7A-58F8-4576-88DF-174F3E59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7EEE0-5DE8-47CB-9D83-E65A94D9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82577-1EF4-468B-9A5A-88C163D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4865D-D8A6-4089-839A-907AE0D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0750-4943-49F9-9F3A-1DF9E4B3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3A32-C817-47E9-8959-46DB1A63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23AB6-704A-42C8-AB51-31B091223600}" type="datetimeFigureOut">
              <a:rPr lang="en-GB" smtClean="0"/>
              <a:t>02/03/2020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CE12-8612-4139-9B28-E95F6A568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05D9B-F9E8-4E11-BF0F-9E3395D97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9411-E2BC-4DEB-AF4C-E5C8393F69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pjs.co.uk/london.zip" TargetMode="External"/><Relationship Id="rId2" Type="http://schemas.openxmlformats.org/officeDocument/2006/relationships/hyperlink" Target="mailto:craig@wpjs.co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wswordpress/LONDO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wpb/wp-json/wp/v2/pos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919125"/>
          </a:xfrm>
        </p:spPr>
        <p:txBody>
          <a:bodyPr wrap="square" bIns="252000">
            <a:normAutofit fontScale="85000" lnSpcReduction="20000"/>
          </a:bodyPr>
          <a:lstStyle/>
          <a:p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WORKSHOP: REST API and AJAX 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Craig West</a:t>
            </a:r>
          </a:p>
          <a:p>
            <a:pPr marL="457200" lvl="1" indent="0">
              <a:buNone/>
            </a:pPr>
            <a:endParaRPr lang="en-GB" sz="11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free to contact me: </a:t>
            </a:r>
            <a:r>
              <a:rPr lang="en-GB" sz="40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craig@wpjs.co.uk</a:t>
            </a: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40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3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 PACK:</a:t>
            </a:r>
          </a:p>
          <a:p>
            <a:pPr marL="457200" lvl="1" indent="0">
              <a:buNone/>
            </a:pPr>
            <a:endParaRPr lang="en-GB" sz="2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u="sng" dirty="0">
                <a:hlinkClick r:id="rId3"/>
              </a:rPr>
              <a:t>https://www.wpjs.co.uk/london.zip</a:t>
            </a:r>
            <a:endParaRPr lang="en-GB" sz="1600" dirty="0"/>
          </a:p>
          <a:p>
            <a:pPr lvl="1"/>
            <a:r>
              <a:rPr lang="en-GB" u="sng" dirty="0">
                <a:hlinkClick r:id="rId4"/>
              </a:rPr>
              <a:t>https://github.com/iwswordpress/LONDON</a:t>
            </a:r>
            <a:endParaRPr lang="en-GB" sz="1600" dirty="0"/>
          </a:p>
          <a:p>
            <a:pPr marL="457200" lvl="1" indent="0">
              <a:buNone/>
            </a:pPr>
            <a:endParaRPr lang="en-GB" sz="1100" b="1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 files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Slides 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Handbook</a:t>
            </a:r>
          </a:p>
          <a:p>
            <a:pPr lvl="1"/>
            <a:r>
              <a:rPr lang="en-GB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coupon to my Udemy course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4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JSON: </a:t>
            </a:r>
            <a:r>
              <a:rPr lang="en-GB" sz="4800" dirty="0">
                <a:solidFill>
                  <a:srgbClr val="2196F3"/>
                </a:solidFill>
              </a:rPr>
              <a:t>JavaScript Object Notation</a:t>
            </a:r>
            <a:endParaRPr lang="en-GB" sz="4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a lightweight format for storing and transporting data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often used when data is sent from a server to a web page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JSON is "self-describing" and easy to understand</a:t>
            </a:r>
          </a:p>
          <a:p>
            <a:pPr marL="457200" lvl="1" indent="0">
              <a:buNone/>
            </a:pPr>
            <a:endParaRPr lang="en-GB" sz="28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in name/value pairs (types on next slide)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 multi-dimensional array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 is separated by commas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Curly braces hold objects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Square brackets hold arrays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data.id === data[“id”] – JS uses dot notation for shorthand</a:t>
            </a:r>
          </a:p>
          <a:p>
            <a:pPr lvl="1"/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 lnSpcReduction="10000"/>
          </a:bodyPr>
          <a:lstStyle/>
          <a:p>
            <a:pPr marL="457200" lvl="1" indent="0">
              <a:buNone/>
            </a:pPr>
            <a:r>
              <a:rPr lang="en-GB" sz="4000" dirty="0">
                <a:solidFill>
                  <a:srgbClr val="2196F3"/>
                </a:solidFill>
              </a:rPr>
              <a:t>JSON Data Types</a:t>
            </a:r>
          </a:p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Strings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Booleans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Numbers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Null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Object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</a:rPr>
              <a:t>Array</a:t>
            </a:r>
          </a:p>
          <a:p>
            <a:pPr marL="457200" lvl="1" indent="0">
              <a:buNone/>
            </a:pPr>
            <a:endParaRPr lang="en-GB" sz="1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typewriter&#10;&#10;Description automatically generated">
            <a:extLst>
              <a:ext uri="{FF2B5EF4-FFF2-40B4-BE49-F238E27FC236}">
                <a16:creationId xmlns:a16="http://schemas.microsoft.com/office/drawing/2014/main" id="{16FE7CA4-EC3F-42CD-BDD7-9DB299CE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9" y="2405825"/>
            <a:ext cx="2068860" cy="2762035"/>
          </a:xfrm>
          <a:prstGeom prst="rect">
            <a:avLst/>
          </a:prstGeom>
        </p:spPr>
      </p:pic>
      <p:pic>
        <p:nvPicPr>
          <p:cNvPr id="19" name="Picture 18" descr="A picture containing wall, indoor, table, cup&#10;&#10;Description automatically generated">
            <a:extLst>
              <a:ext uri="{FF2B5EF4-FFF2-40B4-BE49-F238E27FC236}">
                <a16:creationId xmlns:a16="http://schemas.microsoft.com/office/drawing/2014/main" id="{CC8D6E43-818C-421B-8A10-E6255328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17" y="4510160"/>
            <a:ext cx="2647950" cy="1765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F59C87-4A75-4C7A-B173-FA04E1A10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637" y="1566983"/>
            <a:ext cx="7681859" cy="10156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My start in computing at school in </a:t>
            </a:r>
            <a:r>
              <a:rPr lang="en-GB" sz="4900" b="1" dirty="0">
                <a:solidFill>
                  <a:srgbClr val="FF0000"/>
                </a:solidFill>
              </a:rPr>
              <a:t>1979</a:t>
            </a:r>
            <a:br>
              <a:rPr lang="en-GB" sz="4000" dirty="0"/>
            </a:br>
            <a:r>
              <a:rPr lang="en-GB" sz="4000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6F0FF-6206-4FDB-B50E-A5E0A8290985}"/>
              </a:ext>
            </a:extLst>
          </p:cNvPr>
          <p:cNvSpPr txBox="1"/>
          <p:nvPr/>
        </p:nvSpPr>
        <p:spPr>
          <a:xfrm>
            <a:off x="6272703" y="4475056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University</a:t>
            </a:r>
          </a:p>
        </p:txBody>
      </p:sp>
      <p:pic>
        <p:nvPicPr>
          <p:cNvPr id="7" name="Picture 6" descr="A close up of a calculator&#10;&#10;Description automatically generated">
            <a:extLst>
              <a:ext uri="{FF2B5EF4-FFF2-40B4-BE49-F238E27FC236}">
                <a16:creationId xmlns:a16="http://schemas.microsoft.com/office/drawing/2014/main" id="{95E6E97F-3325-49C1-8F22-358281B94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58" y="2134895"/>
            <a:ext cx="2578653" cy="23677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464916-709F-4640-AE4A-E863DD40F8E5}"/>
              </a:ext>
            </a:extLst>
          </p:cNvPr>
          <p:cNvSpPr txBox="1"/>
          <p:nvPr/>
        </p:nvSpPr>
        <p:spPr>
          <a:xfrm>
            <a:off x="6135038" y="6259874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rgbClr val="FF0000"/>
                </a:solidFill>
              </a:rPr>
              <a:t>Source:Wikimedia</a:t>
            </a:r>
            <a:r>
              <a:rPr lang="en-GB" sz="1100" dirty="0">
                <a:solidFill>
                  <a:srgbClr val="FF0000"/>
                </a:solidFill>
              </a:rPr>
              <a:t> Commons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382D3-C4B0-43B6-91E5-8A0DC150A00B}"/>
              </a:ext>
            </a:extLst>
          </p:cNvPr>
          <p:cNvSpPr txBox="1"/>
          <p:nvPr/>
        </p:nvSpPr>
        <p:spPr>
          <a:xfrm>
            <a:off x="1042967" y="625323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A30FB-0945-4278-8753-6B9D55742D4E}"/>
              </a:ext>
            </a:extLst>
          </p:cNvPr>
          <p:cNvSpPr txBox="1"/>
          <p:nvPr/>
        </p:nvSpPr>
        <p:spPr>
          <a:xfrm>
            <a:off x="870841" y="3419507"/>
            <a:ext cx="1920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>
                <a:solidFill>
                  <a:schemeClr val="bg1"/>
                </a:solidFill>
              </a:rPr>
              <a:t>Source:Wikimedia</a:t>
            </a:r>
            <a:r>
              <a:rPr lang="en-GB" sz="1100" dirty="0">
                <a:solidFill>
                  <a:schemeClr val="bg1"/>
                </a:solidFill>
              </a:rPr>
              <a:t> Commons </a:t>
            </a:r>
          </a:p>
        </p:txBody>
      </p:sp>
      <p:pic>
        <p:nvPicPr>
          <p:cNvPr id="27" name="Picture 26" descr="A close up of a machine&#10;&#10;Description automatically generated">
            <a:extLst>
              <a:ext uri="{FF2B5EF4-FFF2-40B4-BE49-F238E27FC236}">
                <a16:creationId xmlns:a16="http://schemas.microsoft.com/office/drawing/2014/main" id="{94E45426-8ADB-4DBB-904D-303D2A86F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75" y="2394842"/>
            <a:ext cx="2619375" cy="17430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3CBD88-7C36-4649-BA85-472BBE038547}"/>
              </a:ext>
            </a:extLst>
          </p:cNvPr>
          <p:cNvSpPr txBox="1"/>
          <p:nvPr/>
        </p:nvSpPr>
        <p:spPr>
          <a:xfrm>
            <a:off x="3097608" y="4168185"/>
            <a:ext cx="3103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Source:Wikimedia</a:t>
            </a:r>
            <a:r>
              <a:rPr lang="en-GB" sz="1100" dirty="0"/>
              <a:t> Commons </a:t>
            </a:r>
          </a:p>
        </p:txBody>
      </p:sp>
      <p:pic>
        <p:nvPicPr>
          <p:cNvPr id="1026" name="Picture 2" descr="Image result for brighton">
            <a:extLst>
              <a:ext uri="{FF2B5EF4-FFF2-40B4-BE49-F238E27FC236}">
                <a16:creationId xmlns:a16="http://schemas.microsoft.com/office/drawing/2014/main" id="{FACF46E5-7177-4EC0-90B6-2287D648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96" y="1532896"/>
            <a:ext cx="3558135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righton">
            <a:extLst>
              <a:ext uri="{FF2B5EF4-FFF2-40B4-BE49-F238E27FC236}">
                <a16:creationId xmlns:a16="http://schemas.microsoft.com/office/drawing/2014/main" id="{2ED57363-BA70-4160-8F4B-231060713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8" y="4132270"/>
            <a:ext cx="3525929" cy="23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FD6A9AF-E098-4548-AC1C-F3DF2FDE9828}"/>
              </a:ext>
            </a:extLst>
          </p:cNvPr>
          <p:cNvSpPr/>
          <p:nvPr/>
        </p:nvSpPr>
        <p:spPr>
          <a:xfrm>
            <a:off x="5837051" y="563040"/>
            <a:ext cx="5944823" cy="7184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Where/what were you in 1979?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6C545-2A2F-48B4-9694-D05FBB2AB9B7}"/>
              </a:ext>
            </a:extLst>
          </p:cNvPr>
          <p:cNvSpPr txBox="1"/>
          <p:nvPr/>
        </p:nvSpPr>
        <p:spPr>
          <a:xfrm>
            <a:off x="8529905" y="3196369"/>
            <a:ext cx="299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Brighton, UK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F2E8-7996-4F2E-83DD-1511AC1FFB48}"/>
              </a:ext>
            </a:extLst>
          </p:cNvPr>
          <p:cNvSpPr txBox="1"/>
          <p:nvPr/>
        </p:nvSpPr>
        <p:spPr>
          <a:xfrm>
            <a:off x="8529905" y="5884479"/>
            <a:ext cx="325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The English Channel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D58C5-E16D-42B4-8240-1129ACD27D37}"/>
              </a:ext>
            </a:extLst>
          </p:cNvPr>
          <p:cNvSpPr txBox="1"/>
          <p:nvPr/>
        </p:nvSpPr>
        <p:spPr>
          <a:xfrm>
            <a:off x="713859" y="584084"/>
            <a:ext cx="515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58 in human years – 243 in tech years</a:t>
            </a:r>
          </a:p>
        </p:txBody>
      </p:sp>
    </p:spTree>
    <p:extLst>
      <p:ext uri="{BB962C8B-B14F-4D97-AF65-F5344CB8AC3E}">
        <p14:creationId xmlns:p14="http://schemas.microsoft.com/office/powerpoint/2010/main" val="244960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endParaRPr lang="en-GB" sz="10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Systems Engineer (2000-2003)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Certified Database Administrator (SQL2000)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Information Architect at a UK Recycling Company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WordPress 2017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Currently PWAs(offline/instant websites), Web Components, WP-HTML, Google AMP and Web Optimisation.</a:t>
            </a:r>
          </a:p>
          <a:p>
            <a:pPr lvl="1"/>
            <a:r>
              <a:rPr lang="en-GB" sz="280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Developing 1-2 hour training seminars for companies</a:t>
            </a:r>
            <a:endParaRPr lang="en-GB" sz="2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Still just as ‘student’!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0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YOUR WORKSHOP!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feel free to ask questions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is to understand what we are doing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shaming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are all developers and know the road is rocky with many silly mistakes and frustrations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9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DESIRED OUTCOMES: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 WP REST API, AJAX, JSON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 how to create custom WP REST API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REST APIs via page-</a:t>
            </a:r>
            <a:r>
              <a:rPr lang="en-GB" sz="2800" dirty="0" err="1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slug.php</a:t>
            </a:r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(regular WP page)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them for GET/POST requests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forms that use these Endpoints</a:t>
            </a:r>
          </a:p>
          <a:p>
            <a:pPr lvl="1"/>
            <a:r>
              <a:rPr lang="en-GB" sz="28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Secure forms with WP NONCE</a:t>
            </a:r>
          </a:p>
          <a:p>
            <a:pPr marL="1371600" lvl="3" indent="0">
              <a:buNone/>
            </a:pPr>
            <a:r>
              <a:rPr lang="en-GB" sz="12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DEMO=&gt;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Programming Interface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‘one bit of software communicating with another’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2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REST?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was formulated by Roy Fielding for his thesis in 2000.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architectural style not a protocol.</a:t>
            </a:r>
          </a:p>
          <a:p>
            <a:pPr marL="457200" lvl="1" indent="0">
              <a:buNone/>
            </a:pPr>
            <a:r>
              <a:rPr lang="en-GB" sz="36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by its nature is implicitly RESTful.</a:t>
            </a:r>
          </a:p>
          <a:p>
            <a:pPr marL="457200" lvl="1" indent="0">
              <a:buNone/>
            </a:pPr>
            <a:endParaRPr lang="en-GB" sz="36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https://www.ics.uci.edu/~fielding/pubs/dissertation/rest_arch_style.htm</a:t>
            </a:r>
            <a:endParaRPr lang="en-GB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1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ENDPOINTS:</a:t>
            </a:r>
          </a:p>
          <a:p>
            <a:pPr marL="457200" lvl="1" indent="0">
              <a:buNone/>
            </a:pPr>
            <a:endParaRPr lang="en-GB" sz="105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 VERB + URL = ENDPOINT</a:t>
            </a:r>
          </a:p>
          <a:p>
            <a:pPr marL="457200" lvl="1" indent="0">
              <a:buNone/>
            </a:pPr>
            <a:r>
              <a:rPr lang="en-GB" sz="44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GET/POST + same URL = 2 ENDPOINTS</a:t>
            </a:r>
          </a:p>
          <a:p>
            <a:pPr marL="457200" lvl="1" indent="0">
              <a:buNone/>
            </a:pPr>
            <a:endParaRPr lang="en-GB" sz="44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https://wpjs.co.uk/wpb/wp-json/wp/v2/posts</a:t>
            </a:r>
            <a:r>
              <a:rPr lang="en-GB" sz="3200" dirty="0">
                <a:solidFill>
                  <a:srgbClr val="2196F3"/>
                </a:solidFill>
              </a:rPr>
              <a:t>  GET/POST/DELTE</a:t>
            </a: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8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8B3-EC9A-45DD-8A17-CFE68519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solidFill>
            <a:srgbClr val="2196F3"/>
          </a:solidFill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WP REST API &amp; AJAX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CCB65-11B4-408B-9ED3-1304FE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290"/>
            <a:ext cx="10515600" cy="4399007"/>
          </a:xfrm>
        </p:spPr>
        <p:txBody>
          <a:bodyPr wrap="square" bIns="252000">
            <a:normAutofit/>
          </a:bodyPr>
          <a:lstStyle/>
          <a:p>
            <a:pPr marL="457200" lvl="1" indent="0">
              <a:buNone/>
            </a:pPr>
            <a:r>
              <a:rPr lang="en-GB" sz="5100" dirty="0">
                <a:solidFill>
                  <a:srgbClr val="2196F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AJAX:</a:t>
            </a:r>
          </a:p>
          <a:p>
            <a:pPr marL="457200" lvl="1" indent="0">
              <a:buNone/>
            </a:pPr>
            <a:endParaRPr lang="en-GB" sz="8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sz="3200" dirty="0">
                <a:solidFill>
                  <a:srgbClr val="2196F3"/>
                </a:solidFill>
              </a:rPr>
              <a:t>AJAX =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synchronous </a:t>
            </a:r>
            <a:r>
              <a:rPr lang="en-GB" sz="3200" b="1" dirty="0">
                <a:solidFill>
                  <a:srgbClr val="2196F3"/>
                </a:solidFill>
              </a:rPr>
              <a:t>J</a:t>
            </a:r>
            <a:r>
              <a:rPr lang="en-GB" sz="3200" dirty="0">
                <a:solidFill>
                  <a:srgbClr val="2196F3"/>
                </a:solidFill>
              </a:rPr>
              <a:t>avaScript </a:t>
            </a:r>
            <a:r>
              <a:rPr lang="en-GB" sz="3200" b="1" dirty="0">
                <a:solidFill>
                  <a:srgbClr val="2196F3"/>
                </a:solidFill>
              </a:rPr>
              <a:t>A</a:t>
            </a:r>
            <a:r>
              <a:rPr lang="en-GB" sz="3200" dirty="0">
                <a:solidFill>
                  <a:srgbClr val="2196F3"/>
                </a:solidFill>
              </a:rPr>
              <a:t>nd </a:t>
            </a:r>
            <a:r>
              <a:rPr lang="en-GB" sz="3200" b="1" dirty="0">
                <a:solidFill>
                  <a:srgbClr val="2196F3"/>
                </a:solidFill>
              </a:rPr>
              <a:t>X</a:t>
            </a:r>
            <a:r>
              <a:rPr lang="en-GB" sz="3200" dirty="0">
                <a:solidFill>
                  <a:srgbClr val="2196F3"/>
                </a:solidFill>
              </a:rPr>
              <a:t>ML.</a:t>
            </a:r>
          </a:p>
          <a:p>
            <a:pPr marL="457200" lvl="1" indent="0">
              <a:buNone/>
            </a:pPr>
            <a:endParaRPr lang="en-GB" sz="32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Read data from a web server </a:t>
            </a:r>
            <a:r>
              <a:rPr lang="en-GB" sz="3200" i="1" dirty="0">
                <a:solidFill>
                  <a:srgbClr val="2196F3"/>
                </a:solidFill>
              </a:rPr>
              <a:t>without reloading the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Update a web page</a:t>
            </a:r>
          </a:p>
          <a:p>
            <a:pPr lvl="1"/>
            <a:r>
              <a:rPr lang="en-GB" sz="3200" dirty="0">
                <a:solidFill>
                  <a:srgbClr val="2196F3"/>
                </a:solidFill>
              </a:rPr>
              <a:t>Send data to a web server - in the background</a:t>
            </a: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solidFill>
                <a:srgbClr val="2196F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sz="6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6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551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WP REST API &amp; AJAX</vt:lpstr>
      <vt:lpstr>My start in computing at school in 1979     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  <vt:lpstr>WP REST API &amp; 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WordCamp Vienna 2020</dc:title>
  <dc:creator>Craig West</dc:creator>
  <cp:lastModifiedBy>Craig West</cp:lastModifiedBy>
  <cp:revision>5</cp:revision>
  <dcterms:created xsi:type="dcterms:W3CDTF">2020-01-09T09:30:38Z</dcterms:created>
  <dcterms:modified xsi:type="dcterms:W3CDTF">2020-03-02T17:57:45Z</dcterms:modified>
</cp:coreProperties>
</file>