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4" r:id="rId2"/>
    <p:sldId id="304" r:id="rId3"/>
    <p:sldId id="296" r:id="rId4"/>
    <p:sldId id="303" r:id="rId5"/>
    <p:sldId id="294" r:id="rId6"/>
    <p:sldId id="298" r:id="rId7"/>
    <p:sldId id="299" r:id="rId8"/>
    <p:sldId id="297" r:id="rId9"/>
    <p:sldId id="300" r:id="rId10"/>
    <p:sldId id="301" r:id="rId11"/>
    <p:sldId id="302" r:id="rId12"/>
    <p:sldId id="315" r:id="rId13"/>
    <p:sldId id="305" r:id="rId14"/>
    <p:sldId id="313" r:id="rId15"/>
    <p:sldId id="314" r:id="rId16"/>
    <p:sldId id="309" r:id="rId17"/>
    <p:sldId id="310" r:id="rId18"/>
    <p:sldId id="31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3089785-02FD-4019-B97A-DDFCEAF7B530}">
          <p14:sldIdLst>
            <p14:sldId id="264"/>
            <p14:sldId id="304"/>
            <p14:sldId id="296"/>
            <p14:sldId id="303"/>
            <p14:sldId id="294"/>
            <p14:sldId id="298"/>
            <p14:sldId id="299"/>
            <p14:sldId id="297"/>
            <p14:sldId id="300"/>
            <p14:sldId id="301"/>
            <p14:sldId id="302"/>
            <p14:sldId id="315"/>
            <p14:sldId id="305"/>
            <p14:sldId id="313"/>
            <p14:sldId id="314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E2B8A-8802-43DB-B882-30204D59D5E0}" v="43" dt="2020-03-01T12:49:06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22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E56F2-0B60-44FC-AC55-491897A4F355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98309-43BE-4045-9372-5E7B98458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5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0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D8B-CFCF-4861-B22C-65F767B2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ECC5A-D138-4C4E-B02A-491EDB6E0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D02F-7D7E-4D2C-A72A-90F577E1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738F-F115-40DE-98E5-6F27BA9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8872-91FE-4FC7-B88D-D9151167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24037-F97A-4D82-8F59-0E9B909D5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5B267-FE0C-4D66-9D91-DC926CE86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C637-6BD3-4031-84FB-F59AD913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F849-D863-45BF-8018-6F152203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28E2-4654-4091-8779-352006B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8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E106-9800-45B5-8EA5-CD8B5B6A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9D5F-A01C-4262-8846-E5EB6D4D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CD60-494F-47F7-A0BA-1C5A34D2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EE23-A431-4CA1-8FB3-82FDE9D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6FB1-A65D-4EE6-AA86-26D8685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1CEA-C9E2-4FA0-9FE5-B40F7D25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F74E-BD05-4D9F-95C0-0520CC837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17B19-6D38-4D38-B725-13EB8D0E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0EAFB-77F6-4C0B-9270-1A3701E0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D09B-FBA7-40BB-8FB5-8992EA3F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74C2-161F-4ECB-8E27-C129A7DD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4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C93B-FD30-458C-8A8D-63423B8A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5B512-F29F-4F62-A51B-372852AF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73B8F-13E7-4F0A-AB94-5DB5E25EA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E535C-BE8D-42B8-BE48-0C92004F7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7497C-7560-4DD4-8131-D620F693D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9DC49-99E9-4886-AEBA-3FF8C6FE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28DF-692A-4123-B1F3-BB02B959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198D9-B363-48BE-A84E-B3039D4F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5E38-7604-41A7-A83C-44F79D55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2F497-390C-48E9-A5D4-42A5249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8D2EC-A17C-4AF7-95CA-8EB60C16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2380C-3796-4024-A3CF-25C564E2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8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39D56-D3CF-4A17-A592-B8ADCCD8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45A3A-1F60-4624-97EC-0F308FC5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6FCFD-170E-4BE9-9BB6-AADD0553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65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32B4-11A7-4F86-9102-11C91674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96D6-4E3E-4506-AE32-9BD5B55B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3A1AB-86B1-4A1C-A3CF-24161E39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F243-696B-415D-B417-2A05C700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2DCE3-33E4-4A15-B24F-AA6CC393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97E7-2553-475E-87B0-8EC083E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F506-1531-4402-B286-B470683C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7A9DB-8A2D-4E55-9FD8-2C2EE6B2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54C88-1DBC-483C-B123-F937BB05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43C7A-58F8-4576-88DF-174F3E5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7EEE0-5DE8-47CB-9D83-E65A94D9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82577-1EF4-468B-9A5A-88C163D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4865D-D8A6-4089-839A-907AE0D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70750-4943-49F9-9F3A-1DF9E4B3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3A32-C817-47E9-8959-46DB1A631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3AB6-704A-42C8-AB51-31B09122360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CE12-8612-4139-9B28-E95F6A568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5D9B-F9E8-4E11-BF0F-9E3395D97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9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wswordpress/rest" TargetMode="External"/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49plus.co.uk/udemy" TargetMode="External"/><Relationship Id="rId4" Type="http://schemas.openxmlformats.org/officeDocument/2006/relationships/hyperlink" Target="https://wpjs.co.uk/rest.zip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s.uci.edu/~fielding/pubs/dissertation/rest_arch_style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contact me: </a:t>
            </a:r>
            <a:r>
              <a:rPr lang="en-GB" sz="40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craig@wpjs.co.uk</a:t>
            </a:r>
            <a:endParaRPr lang="en-GB" sz="600" b="1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PACK with course files, handbook, slides:</a:t>
            </a:r>
          </a:p>
          <a:p>
            <a:pPr marL="457200" lvl="1" indent="0">
              <a:buNone/>
            </a:pPr>
            <a:endParaRPr lang="en-GB" sz="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https://github.com/iwswordpress/rest</a:t>
            </a:r>
            <a:endParaRPr lang="en-GB" sz="3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https://wpjs.co.uk/rest.zip</a:t>
            </a:r>
            <a:endParaRPr lang="en-GB" sz="3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Live site 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https://49plus.co.uk/udemy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user: 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pwd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6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GB" sz="4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JSON: </a:t>
            </a:r>
            <a:r>
              <a:rPr lang="en-GB" sz="4800" dirty="0">
                <a:solidFill>
                  <a:srgbClr val="2196F3"/>
                </a:solidFill>
              </a:rPr>
              <a:t>JavaScript Object Notation</a:t>
            </a:r>
            <a:endParaRPr lang="en-GB" sz="4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JSON is a lightweight format for storing and transporting data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JSON is often used when data is sent from a server to a web page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JSON is "self-describing" and easy to understand</a:t>
            </a:r>
          </a:p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Data is in name/value pairs (types on next slide)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A multi-dimensional array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Data is separated by commas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Curly braces hold objects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Square brackets hold arrays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data.id === data[“id”] – JS uses dot notation for shorthand</a:t>
            </a:r>
          </a:p>
          <a:p>
            <a:pPr lvl="1"/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00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692"/>
            <a:ext cx="10515600" cy="4779606"/>
          </a:xfrm>
        </p:spPr>
        <p:txBody>
          <a:bodyPr wrap="square" bIns="252000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</a:rPr>
              <a:t>Think of JSON data as an associative array</a:t>
            </a:r>
          </a:p>
          <a:p>
            <a:pPr marL="457200" lvl="1" indent="0">
              <a:buNone/>
            </a:pPr>
            <a:r>
              <a:rPr lang="en-GB" sz="3500" dirty="0" err="1">
                <a:solidFill>
                  <a:srgbClr val="2196F3"/>
                </a:solidFill>
              </a:rPr>
              <a:t>json_encode</a:t>
            </a:r>
            <a:r>
              <a:rPr lang="en-GB" sz="3500" dirty="0">
                <a:solidFill>
                  <a:srgbClr val="2196F3"/>
                </a:solidFill>
              </a:rPr>
              <a:t>([php associative array]) gives JSON</a:t>
            </a:r>
          </a:p>
          <a:p>
            <a:pPr marL="457200" lvl="1" indent="0">
              <a:buNone/>
            </a:pPr>
            <a:r>
              <a:rPr lang="en-GB" sz="3500" dirty="0" err="1">
                <a:solidFill>
                  <a:srgbClr val="2196F3"/>
                </a:solidFill>
              </a:rPr>
              <a:t>json_decode</a:t>
            </a:r>
            <a:r>
              <a:rPr lang="en-GB" sz="3500" dirty="0">
                <a:solidFill>
                  <a:srgbClr val="2196F3"/>
                </a:solidFill>
              </a:rPr>
              <a:t> (JSON) gives an </a:t>
            </a:r>
            <a:r>
              <a:rPr lang="en-GB" sz="3500" dirty="0" err="1">
                <a:solidFill>
                  <a:srgbClr val="2196F3"/>
                </a:solidFill>
              </a:rPr>
              <a:t>assoc</a:t>
            </a:r>
            <a:r>
              <a:rPr lang="en-GB" sz="3500" dirty="0">
                <a:solidFill>
                  <a:srgbClr val="2196F3"/>
                </a:solidFill>
              </a:rPr>
              <a:t> array</a:t>
            </a:r>
          </a:p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Strings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Booleans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Numbers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Null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Object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Array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https://wpjs.co.uk/wpb/wp-json/wp/v2/posts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96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4873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WordPress Hooks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Hooks are a way for one piece of code to interact/modify another piece of code at specific, pre-defined spots. </a:t>
            </a:r>
          </a:p>
          <a:p>
            <a:pPr marL="457200" lvl="1" indent="0">
              <a:buNone/>
            </a:pPr>
            <a:endParaRPr lang="en-GB" sz="2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111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DECOUPLED WP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we are using JS blocks in our PHP pages this can lead to using these scripts in HTML pages or PHP outside of the WP ecosystem.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means we can have DECOUPLED or HEADLESS WP sites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HEADLESS means formatting preconfigured.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DECOUPLED means data is sent and page formats data.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JSON WEB TOKENS (JWT) we can also authenticate…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Example: https://wp-html.co.uk/semantic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601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3AFA23-E550-4B2B-8247-AFA75329D28C}"/>
              </a:ext>
            </a:extLst>
          </p:cNvPr>
          <p:cNvCxnSpPr>
            <a:cxnSpLocks/>
          </p:cNvCxnSpPr>
          <p:nvPr/>
        </p:nvCxnSpPr>
        <p:spPr>
          <a:xfrm>
            <a:off x="8238930" y="0"/>
            <a:ext cx="0" cy="685800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244080" y="709127"/>
            <a:ext cx="552061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8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362465" y="1178588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68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8A217E0-2E19-412E-A686-048F33BFC561}"/>
              </a:ext>
            </a:extLst>
          </p:cNvPr>
          <p:cNvSpPr/>
          <p:nvPr/>
        </p:nvSpPr>
        <p:spPr>
          <a:xfrm>
            <a:off x="9193762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7D620A-347A-4465-8346-ADDE9EFF331B}"/>
              </a:ext>
            </a:extLst>
          </p:cNvPr>
          <p:cNvCxnSpPr>
            <a:cxnSpLocks/>
          </p:cNvCxnSpPr>
          <p:nvPr/>
        </p:nvCxnSpPr>
        <p:spPr>
          <a:xfrm flipV="1">
            <a:off x="1688841" y="1346327"/>
            <a:ext cx="0" cy="302973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38E94-A816-4097-B154-9278E5E3AEC5}"/>
              </a:ext>
            </a:extLst>
          </p:cNvPr>
          <p:cNvCxnSpPr>
            <a:cxnSpLocks/>
          </p:cNvCxnSpPr>
          <p:nvPr/>
        </p:nvCxnSpPr>
        <p:spPr>
          <a:xfrm flipV="1">
            <a:off x="4266429" y="2692866"/>
            <a:ext cx="0" cy="17139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3C969B-AEB4-4EC9-9A8E-B3AE9B64804C}"/>
              </a:ext>
            </a:extLst>
          </p:cNvPr>
          <p:cNvCxnSpPr/>
          <p:nvPr/>
        </p:nvCxnSpPr>
        <p:spPr>
          <a:xfrm flipV="1">
            <a:off x="6263180" y="1666564"/>
            <a:ext cx="0" cy="274020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0521FD-EDC1-47B6-839B-F4D55BFCABCF}"/>
              </a:ext>
            </a:extLst>
          </p:cNvPr>
          <p:cNvSpPr txBox="1"/>
          <p:nvPr/>
        </p:nvSpPr>
        <p:spPr>
          <a:xfrm>
            <a:off x="1388706" y="830901"/>
            <a:ext cx="359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&lt;script src=“bundle.js”&gt;&lt;/script&gt;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&lt;div id=“app”&gt;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E01203-6628-42AA-B191-2BE8EE04C15B}"/>
              </a:ext>
            </a:extLst>
          </p:cNvPr>
          <p:cNvSpPr txBox="1"/>
          <p:nvPr/>
        </p:nvSpPr>
        <p:spPr>
          <a:xfrm>
            <a:off x="9728713" y="1046454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pic>
        <p:nvPicPr>
          <p:cNvPr id="4" name="Graphic 3" descr="Sad face with no fill">
            <a:extLst>
              <a:ext uri="{FF2B5EF4-FFF2-40B4-BE49-F238E27FC236}">
                <a16:creationId xmlns:a16="http://schemas.microsoft.com/office/drawing/2014/main" id="{66A14EB3-BF63-41D8-9A63-AE052D798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9074" y="1901863"/>
            <a:ext cx="2155961" cy="215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03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66955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9689" y="1112949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+ Web Components</a:t>
            </a:r>
          </a:p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=&gt; 100% INTERNET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 are custom HTML elements/tags that we can create.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define a tag and associate with a JS Class.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are regular HTML so can be used wherever HTML is used and also be wired into JS Framework builds.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example of DECOUPLED WP is in fact built entirely with Web Components…let’s look at the source code…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9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are the </a:t>
            </a:r>
            <a:r>
              <a:rPr lang="en-GB" sz="51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impications</a:t>
            </a: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These Web Components can be thought of as HTML Plugins.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Other sites can use these highly functional HTML Plugins to render out WP site’s content and functionality.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has opportunities for increased agency work for our clients.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can also create extended exposure, SEO and business partnerships…our WP provides content/service for another site.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793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/>
          </a:bodyPr>
          <a:lstStyle/>
          <a:p>
            <a:pPr marL="457200" lvl="1" indent="0" algn="ctr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457200" lvl="1" indent="0" algn="ctr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craig@wpjs.co.uk</a:t>
            </a:r>
          </a:p>
          <a:p>
            <a:pPr marL="457200" lvl="1" indent="0">
              <a:buNone/>
            </a:pPr>
            <a:endParaRPr lang="en-GB" sz="3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offer regular no fee online workshops on Progressive Web Apps, Web Components, WP-HTML, JavaScript for WP developers and High Performance Websites.</a:t>
            </a:r>
          </a:p>
          <a:p>
            <a:pPr marL="457200" lvl="1" indent="0">
              <a:buNone/>
            </a:pPr>
            <a:endParaRPr lang="en-GB" sz="3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email me for more details.</a:t>
            </a: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35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9" y="2405825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59C87-4A75-4C7A-B173-FA04E1A1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637" y="1566983"/>
            <a:ext cx="7681859" cy="10156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My start in computing at school in </a:t>
            </a:r>
            <a:r>
              <a:rPr lang="en-GB" sz="4900" b="1" dirty="0">
                <a:solidFill>
                  <a:srgbClr val="FF0000"/>
                </a:solidFill>
              </a:rPr>
              <a:t>1979</a:t>
            </a:r>
            <a:br>
              <a:rPr lang="en-GB" sz="4000" dirty="0"/>
            </a:br>
            <a:r>
              <a:rPr lang="en-GB" sz="4000" dirty="0"/>
              <a:t>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6272703" y="4475056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 University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58" y="2134895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6135038" y="6259874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rgbClr val="FF0000"/>
                </a:solidFill>
              </a:rPr>
              <a:t>Source:Wikimedia</a:t>
            </a:r>
            <a:r>
              <a:rPr lang="en-GB" sz="1100" dirty="0">
                <a:solidFill>
                  <a:srgbClr val="FF0000"/>
                </a:solidFill>
              </a:rPr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2394842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97608" y="416818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righton">
            <a:extLst>
              <a:ext uri="{FF2B5EF4-FFF2-40B4-BE49-F238E27FC236}">
                <a16:creationId xmlns:a16="http://schemas.microsoft.com/office/drawing/2014/main" id="{2ED57363-BA70-4160-8F4B-231060713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57" y="4122993"/>
            <a:ext cx="3525929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FD6A9AF-E098-4548-AC1C-F3DF2FDE9828}"/>
              </a:ext>
            </a:extLst>
          </p:cNvPr>
          <p:cNvSpPr/>
          <p:nvPr/>
        </p:nvSpPr>
        <p:spPr>
          <a:xfrm>
            <a:off x="5837051" y="563040"/>
            <a:ext cx="5944823" cy="71849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Where/what were you in 1979?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5" y="3196369"/>
            <a:ext cx="2998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9F2E8-7996-4F2E-83DD-1511AC1FFB48}"/>
              </a:ext>
            </a:extLst>
          </p:cNvPr>
          <p:cNvSpPr txBox="1"/>
          <p:nvPr/>
        </p:nvSpPr>
        <p:spPr>
          <a:xfrm>
            <a:off x="8529905" y="5884479"/>
            <a:ext cx="325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English Channel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D58C5-E16D-42B4-8240-1129ACD27D37}"/>
              </a:ext>
            </a:extLst>
          </p:cNvPr>
          <p:cNvSpPr txBox="1"/>
          <p:nvPr/>
        </p:nvSpPr>
        <p:spPr>
          <a:xfrm>
            <a:off x="713859" y="584084"/>
            <a:ext cx="515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58 in human years – 243 in tech years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93C976-3C1F-4C74-9D39-90DABBE18BB7}"/>
              </a:ext>
            </a:extLst>
          </p:cNvPr>
          <p:cNvCxnSpPr>
            <a:cxnSpLocks/>
          </p:cNvCxnSpPr>
          <p:nvPr/>
        </p:nvCxnSpPr>
        <p:spPr>
          <a:xfrm flipH="1" flipV="1">
            <a:off x="8672218" y="4142117"/>
            <a:ext cx="682807" cy="748283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2AB8D-F566-4A3A-ABB8-05B92FD0E743}"/>
              </a:ext>
            </a:extLst>
          </p:cNvPr>
          <p:cNvSpPr txBox="1"/>
          <p:nvPr/>
        </p:nvSpPr>
        <p:spPr>
          <a:xfrm>
            <a:off x="8066040" y="5058423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highlight>
                  <a:srgbClr val="0000FF"/>
                </a:highlight>
              </a:rPr>
              <a:t>15 min walk</a:t>
            </a:r>
          </a:p>
        </p:txBody>
      </p:sp>
    </p:spTree>
    <p:extLst>
      <p:ext uri="{BB962C8B-B14F-4D97-AF65-F5344CB8AC3E}">
        <p14:creationId xmlns:p14="http://schemas.microsoft.com/office/powerpoint/2010/main" val="407700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Systems Engineer (2000-2003)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Database Administrator (SQL2000)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Information Architect at a UK Recycling Company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WordPress 2017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Currently PWAs(offline/instant websites), Web Components, WP-HTML, Google AMP and Web Optimisation.</a:t>
            </a:r>
          </a:p>
          <a:p>
            <a:pPr lvl="1"/>
            <a:r>
              <a:rPr lang="en-GB" sz="280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Volounteer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coach at Codebar.io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Developing 1-2 hour training seminars for companies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Still just as ‘student’!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0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YOUR WORKSHOP!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feel free to ask questions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Aim is to understand what we are doing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shaming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are all developers and know the road is rocky with many silly mistakes and frustrations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29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DESIRED OUTCOMES: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Understand WP REST API, AJAX, JSON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Know how to create custom WP REST API Endpoints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them for GET/POST requests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forms that use these Endpoints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Secure forms with WP NONCE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OPTIONAL: DECOUPLED AUTHENTICATION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5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Programming Interface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‘one bit of software communicating with another’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2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REST?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was formulated by Roy Fielding for his thesis in 2000.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architectural style not a protocol.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by its nature is implicitly RESTful.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dirty="0">
                <a:hlinkClick r:id="rId2"/>
              </a:rPr>
              <a:t>https://www.ics.uci.edu/~fielding/pubs/dissertation/rest_arch_style.htm</a:t>
            </a:r>
            <a:endParaRPr lang="en-GB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01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ENDPOINTS: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VERB + URL = ENDPOINT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GET/POST + same URL = 2 ENDPOINTS</a:t>
            </a:r>
          </a:p>
          <a:p>
            <a:pPr marL="457200" lvl="1" indent="0">
              <a:buNone/>
            </a:pPr>
            <a:endParaRPr lang="en-GB" sz="4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https://wpjs.co.uk/wpb/wp-json/wp/v2/posts</a:t>
            </a:r>
            <a:r>
              <a:rPr lang="en-GB" sz="3200" dirty="0">
                <a:solidFill>
                  <a:srgbClr val="2196F3"/>
                </a:solidFill>
              </a:rPr>
              <a:t>  GET/POST/DELTE</a:t>
            </a:r>
            <a:endParaRPr lang="en-GB" sz="3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83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AJAX:</a:t>
            </a:r>
          </a:p>
          <a:p>
            <a:pPr marL="457200" lvl="1" indent="0">
              <a:buNone/>
            </a:pPr>
            <a:endParaRPr lang="en-GB" sz="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AJAX = </a:t>
            </a:r>
            <a:r>
              <a:rPr lang="en-GB" sz="3200" b="1" dirty="0">
                <a:solidFill>
                  <a:srgbClr val="2196F3"/>
                </a:solidFill>
              </a:rPr>
              <a:t>A</a:t>
            </a:r>
            <a:r>
              <a:rPr lang="en-GB" sz="3200" dirty="0">
                <a:solidFill>
                  <a:srgbClr val="2196F3"/>
                </a:solidFill>
              </a:rPr>
              <a:t>synchronous </a:t>
            </a:r>
            <a:r>
              <a:rPr lang="en-GB" sz="3200" b="1" dirty="0">
                <a:solidFill>
                  <a:srgbClr val="2196F3"/>
                </a:solidFill>
              </a:rPr>
              <a:t>J</a:t>
            </a:r>
            <a:r>
              <a:rPr lang="en-GB" sz="3200" dirty="0">
                <a:solidFill>
                  <a:srgbClr val="2196F3"/>
                </a:solidFill>
              </a:rPr>
              <a:t>avaScript </a:t>
            </a:r>
            <a:r>
              <a:rPr lang="en-GB" sz="3200" b="1" dirty="0">
                <a:solidFill>
                  <a:srgbClr val="2196F3"/>
                </a:solidFill>
              </a:rPr>
              <a:t>A</a:t>
            </a:r>
            <a:r>
              <a:rPr lang="en-GB" sz="3200" dirty="0">
                <a:solidFill>
                  <a:srgbClr val="2196F3"/>
                </a:solidFill>
              </a:rPr>
              <a:t>nd </a:t>
            </a:r>
            <a:r>
              <a:rPr lang="en-GB" sz="3200" b="1" dirty="0">
                <a:solidFill>
                  <a:srgbClr val="2196F3"/>
                </a:solidFill>
              </a:rPr>
              <a:t>X</a:t>
            </a:r>
            <a:r>
              <a:rPr lang="en-GB" sz="3200" dirty="0">
                <a:solidFill>
                  <a:srgbClr val="2196F3"/>
                </a:solidFill>
              </a:rPr>
              <a:t>ML.</a:t>
            </a:r>
          </a:p>
          <a:p>
            <a:pPr marL="457200" lvl="1" indent="0">
              <a:buNone/>
            </a:pPr>
            <a:endParaRPr lang="en-GB" sz="3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Read data from a web server </a:t>
            </a:r>
            <a:r>
              <a:rPr lang="en-GB" sz="3200" i="1" dirty="0">
                <a:solidFill>
                  <a:srgbClr val="2196F3"/>
                </a:solidFill>
              </a:rPr>
              <a:t>without reloading the page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Update a web page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Send data to a web server - in the background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6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936</Words>
  <Application>Microsoft Office PowerPoint</Application>
  <PresentationFormat>Widescreen</PresentationFormat>
  <Paragraphs>198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Office Theme</vt:lpstr>
      <vt:lpstr>WP REST API &amp; AJAX</vt:lpstr>
      <vt:lpstr>My start in computing at school in 1979     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PowerPoint Presentation</vt:lpstr>
      <vt:lpstr>PowerPoint Presentation</vt:lpstr>
      <vt:lpstr>WP REST API &amp; AJAX</vt:lpstr>
      <vt:lpstr>WP REST API &amp; AJAX</vt:lpstr>
      <vt:lpstr>WP REST API &amp; AJAX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WordCamp Vienna 2020</dc:title>
  <dc:creator>Craig West</dc:creator>
  <cp:lastModifiedBy>Craig West</cp:lastModifiedBy>
  <cp:revision>21</cp:revision>
  <dcterms:created xsi:type="dcterms:W3CDTF">2020-01-09T09:30:38Z</dcterms:created>
  <dcterms:modified xsi:type="dcterms:W3CDTF">2020-05-25T04:47:11Z</dcterms:modified>
</cp:coreProperties>
</file>