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4" r:id="rId2"/>
    <p:sldId id="304" r:id="rId3"/>
    <p:sldId id="296" r:id="rId4"/>
    <p:sldId id="303" r:id="rId5"/>
    <p:sldId id="294" r:id="rId6"/>
    <p:sldId id="317" r:id="rId7"/>
    <p:sldId id="299" r:id="rId8"/>
    <p:sldId id="298" r:id="rId9"/>
    <p:sldId id="297" r:id="rId10"/>
    <p:sldId id="300" r:id="rId11"/>
    <p:sldId id="302" r:id="rId12"/>
    <p:sldId id="315" r:id="rId13"/>
    <p:sldId id="316" r:id="rId14"/>
    <p:sldId id="305" r:id="rId15"/>
    <p:sldId id="313" r:id="rId16"/>
    <p:sldId id="314" r:id="rId17"/>
    <p:sldId id="309" r:id="rId18"/>
    <p:sldId id="310" r:id="rId19"/>
    <p:sldId id="31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83089785-02FD-4019-B97A-DDFCEAF7B530}">
          <p14:sldIdLst>
            <p14:sldId id="264"/>
            <p14:sldId id="304"/>
            <p14:sldId id="296"/>
            <p14:sldId id="303"/>
            <p14:sldId id="294"/>
            <p14:sldId id="317"/>
            <p14:sldId id="299"/>
            <p14:sldId id="298"/>
            <p14:sldId id="297"/>
            <p14:sldId id="300"/>
            <p14:sldId id="302"/>
            <p14:sldId id="315"/>
            <p14:sldId id="316"/>
            <p14:sldId id="305"/>
            <p14:sldId id="313"/>
            <p14:sldId id="314"/>
            <p14:sldId id="309"/>
            <p14:sldId id="310"/>
            <p14:sldId id="3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9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FE2B8A-8802-43DB-B882-30204D59D5E0}" v="43" dt="2020-03-01T12:49:06.6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33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222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FE56F2-0B60-44FC-AC55-491897A4F355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98309-43BE-4045-9372-5E7B98458E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951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38EBE-1774-4A8E-9B84-C630FB467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29793-7C1F-4036-B8C1-C6D4B56EA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5EFB2-E2A0-4512-A997-ACC1FCE75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43126-2D31-4747-BF01-2770A69B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9246D-3C4C-41F9-ABED-9FEFADDC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000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50D8B-CFCF-4861-B22C-65F767B2C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AECC5A-D138-4C4E-B02A-491EDB6E0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6D02F-7D7E-4D2C-A72A-90F577E14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9738F-F115-40DE-98E5-6F27BA950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C8872-91FE-4FC7-B88D-D91511677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671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824037-F97A-4D82-8F59-0E9B909D5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5B267-FE0C-4D66-9D91-DC926CE86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AC637-6BD3-4031-84FB-F59AD9133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6F849-D863-45BF-8018-6F152203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F28E2-4654-4091-8779-352006BE2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3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AC84A-5772-4E61-BE9C-D25651FEE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AF47E-0150-46D0-B796-DEA9A7B9B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AD84E-A3FA-4285-B02C-54BAE754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4700D-136D-4FE7-AD7F-67A5B245B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8FB3E-A308-4D46-A5E6-EB2B7AE9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987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CE106-9800-45B5-8EA5-CD8B5B6A6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B9D5F-A01C-4262-8846-E5EB6D4DA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DCD60-494F-47F7-A0BA-1C5A34D21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0EE23-A431-4CA1-8FB3-82FDE9DB7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36FB1-A65D-4EE6-AA86-26D8685F4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170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C1CEA-C9E2-4FA0-9FE5-B40F7D25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AF74E-BD05-4D9F-95C0-0520CC8372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17B19-6D38-4D38-B725-13EB8D0E1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0EAFB-77F6-4C0B-9270-1A3701E02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4D09B-FBA7-40BB-8FB5-8992EA3FE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774C2-161F-4ECB-8E27-C129A7DD4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447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3C93B-FD30-458C-8A8D-63423B8AE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5B512-F29F-4F62-A51B-372852AF5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73B8F-13E7-4F0A-AB94-5DB5E25EA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BE535C-BE8D-42B8-BE48-0C92004F7A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37497C-7560-4DD4-8131-D620F693D9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9DC49-99E9-4886-AEBA-3FF8C6FE2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28DF-692A-4123-B1F3-BB02B9595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E198D9-B363-48BE-A84E-B3039D4F6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925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D5E38-7604-41A7-A83C-44F79D55D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82F497-390C-48E9-A5D4-42A5249FE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8D2EC-A17C-4AF7-95CA-8EB60C16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52380C-3796-4024-A3CF-25C564E2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08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239D56-D3CF-4A17-A592-B8ADCCD84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545A3A-1F60-4624-97EC-0F308FC5D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6FCFD-170E-4BE9-9BB6-AADD05532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650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432B4-11A7-4F86-9102-11C91674E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696D6-4E3E-4506-AE32-9BD5B55B2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3A1AB-86B1-4A1C-A3CF-24161E399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2F243-696B-415D-B417-2A05C7002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2DCE3-33E4-4A15-B24F-AA6CC3935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E97E7-2553-475E-87B0-8EC083E9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88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3F506-1531-4402-B286-B470683CC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07A9DB-8A2D-4E55-9FD8-2C2EE6B23A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54C88-1DBC-483C-B123-F937BB054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43C7A-58F8-4576-88DF-174F3E59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7EEE0-5DE8-47CB-9D83-E65A94D9A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82577-1EF4-468B-9A5A-88C163D67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5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C4865D-D8A6-4089-839A-907AE0D85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70750-4943-49F9-9F3A-1DF9E4B3E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F3A32-C817-47E9-8959-46DB1A6316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23AB6-704A-42C8-AB51-31B091223600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2CE12-8612-4139-9B28-E95F6A5688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05D9B-F9E8-4E11-BF0F-9E3395D97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594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wswordpress/rest" TargetMode="External"/><Relationship Id="rId2" Type="http://schemas.openxmlformats.org/officeDocument/2006/relationships/hyperlink" Target="mailto:craig@wpjs.co.uk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49plus.co.uk/udemy/login" TargetMode="External"/><Relationship Id="rId4" Type="http://schemas.openxmlformats.org/officeDocument/2006/relationships/hyperlink" Target="https://wpjs.co.uk/rest.zip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pjs.co.uk/wpb/wp-json/wp/v2/post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cs.uci.edu/~fielding/pubs/dissertation/rest_arch_style.ht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pjs.co.uk/wpb/wp-json/wp/v2/post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919125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endParaRPr lang="en-GB" sz="3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Craig West</a:t>
            </a:r>
            <a:endParaRPr lang="en-GB" sz="11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0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Feel free to contact me: </a:t>
            </a:r>
            <a:r>
              <a:rPr lang="en-GB" sz="4000" b="1" dirty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craig@wpjs.co.uk</a:t>
            </a:r>
            <a:endParaRPr lang="en-GB" sz="600" b="1" dirty="0">
              <a:solidFill>
                <a:srgbClr val="FFC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3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RESOURCE PACK with course files, handbook, slides:</a:t>
            </a:r>
          </a:p>
          <a:p>
            <a:pPr marL="457200" lvl="1" indent="0">
              <a:buNone/>
            </a:pPr>
            <a:endParaRPr lang="en-GB" sz="200" b="1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32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https://github.com/iwswordpress/rest</a:t>
            </a:r>
            <a:endParaRPr lang="en-GB" sz="32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32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https://wpjs.co.uk/rest.zip</a:t>
            </a:r>
            <a:endParaRPr lang="en-GB" sz="32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4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Live site: </a:t>
            </a: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https://49plus.co.uk/udemy/</a:t>
            </a:r>
            <a:endParaRPr lang="en-GB" sz="2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https://49plus.co.uk/udemy/login</a:t>
            </a: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user: </a:t>
            </a:r>
            <a:r>
              <a:rPr lang="en-GB" sz="28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demo</a:t>
            </a: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800" dirty="0" err="1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pwd</a:t>
            </a: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GB" sz="28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demo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367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99007"/>
          </a:xfrm>
        </p:spPr>
        <p:txBody>
          <a:bodyPr wrap="square" bIns="252000">
            <a:normAutofit lnSpcReduction="10000"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AJAX:</a:t>
            </a:r>
          </a:p>
          <a:p>
            <a:pPr marL="457200" lvl="1" indent="0">
              <a:buNone/>
            </a:pPr>
            <a:endParaRPr lang="en-GB" sz="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200" dirty="0">
                <a:solidFill>
                  <a:srgbClr val="2196F3"/>
                </a:solidFill>
              </a:rPr>
              <a:t>AJAX = </a:t>
            </a:r>
            <a:r>
              <a:rPr lang="en-GB" sz="3200" b="1" dirty="0">
                <a:solidFill>
                  <a:srgbClr val="2196F3"/>
                </a:solidFill>
              </a:rPr>
              <a:t>A</a:t>
            </a:r>
            <a:r>
              <a:rPr lang="en-GB" sz="3200" dirty="0">
                <a:solidFill>
                  <a:srgbClr val="2196F3"/>
                </a:solidFill>
              </a:rPr>
              <a:t>synchronous </a:t>
            </a:r>
            <a:r>
              <a:rPr lang="en-GB" sz="3200" b="1" dirty="0">
                <a:solidFill>
                  <a:srgbClr val="2196F3"/>
                </a:solidFill>
              </a:rPr>
              <a:t>J</a:t>
            </a:r>
            <a:r>
              <a:rPr lang="en-GB" sz="3200" dirty="0">
                <a:solidFill>
                  <a:srgbClr val="2196F3"/>
                </a:solidFill>
              </a:rPr>
              <a:t>avaScript </a:t>
            </a:r>
            <a:r>
              <a:rPr lang="en-GB" sz="3200" b="1" dirty="0">
                <a:solidFill>
                  <a:srgbClr val="2196F3"/>
                </a:solidFill>
              </a:rPr>
              <a:t>A</a:t>
            </a:r>
            <a:r>
              <a:rPr lang="en-GB" sz="3200" dirty="0">
                <a:solidFill>
                  <a:srgbClr val="2196F3"/>
                </a:solidFill>
              </a:rPr>
              <a:t>nd </a:t>
            </a:r>
            <a:r>
              <a:rPr lang="en-GB" sz="3200" b="1" dirty="0">
                <a:solidFill>
                  <a:srgbClr val="2196F3"/>
                </a:solidFill>
              </a:rPr>
              <a:t>X</a:t>
            </a:r>
            <a:r>
              <a:rPr lang="en-GB" sz="3200" dirty="0">
                <a:solidFill>
                  <a:srgbClr val="2196F3"/>
                </a:solidFill>
              </a:rPr>
              <a:t>ML.</a:t>
            </a:r>
          </a:p>
          <a:p>
            <a:pPr marL="457200" lvl="1" indent="0">
              <a:buNone/>
            </a:pPr>
            <a:endParaRPr lang="en-GB" sz="1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3200" dirty="0">
                <a:solidFill>
                  <a:srgbClr val="2196F3"/>
                </a:solidFill>
              </a:rPr>
              <a:t>Read data from a web server </a:t>
            </a:r>
            <a:r>
              <a:rPr lang="en-GB" sz="3200" i="1" dirty="0">
                <a:solidFill>
                  <a:srgbClr val="2196F3"/>
                </a:solidFill>
              </a:rPr>
              <a:t>without reloading the page</a:t>
            </a:r>
          </a:p>
          <a:p>
            <a:pPr lvl="1"/>
            <a:r>
              <a:rPr lang="en-GB" sz="3200" dirty="0">
                <a:solidFill>
                  <a:srgbClr val="2196F3"/>
                </a:solidFill>
              </a:rPr>
              <a:t>Update a web page</a:t>
            </a:r>
          </a:p>
          <a:p>
            <a:pPr lvl="1"/>
            <a:r>
              <a:rPr lang="en-GB" sz="3200" dirty="0">
                <a:solidFill>
                  <a:srgbClr val="2196F3"/>
                </a:solidFill>
              </a:rPr>
              <a:t>Send data to a web server - in the background</a:t>
            </a:r>
          </a:p>
          <a:p>
            <a:pPr lvl="1"/>
            <a:r>
              <a:rPr lang="en-GB" sz="3200" dirty="0">
                <a:solidFill>
                  <a:srgbClr val="2196F3"/>
                </a:solidFill>
              </a:rPr>
              <a:t>Many libraries like jQuery, </a:t>
            </a:r>
            <a:r>
              <a:rPr lang="en-GB" sz="3200" dirty="0" err="1">
                <a:solidFill>
                  <a:srgbClr val="2196F3"/>
                </a:solidFill>
              </a:rPr>
              <a:t>Axios</a:t>
            </a:r>
            <a:r>
              <a:rPr lang="en-GB" sz="3200" dirty="0">
                <a:solidFill>
                  <a:srgbClr val="2196F3"/>
                </a:solidFill>
              </a:rPr>
              <a:t> etc</a:t>
            </a:r>
          </a:p>
          <a:p>
            <a:pPr lvl="1"/>
            <a:r>
              <a:rPr lang="en-GB" sz="3200" dirty="0">
                <a:solidFill>
                  <a:srgbClr val="2196F3"/>
                </a:solidFill>
              </a:rPr>
              <a:t>I use browser API: fetch()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069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4692"/>
            <a:ext cx="10515600" cy="4779606"/>
          </a:xfrm>
        </p:spPr>
        <p:txBody>
          <a:bodyPr wrap="square" bIns="252000"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GB" sz="4000" dirty="0">
                <a:solidFill>
                  <a:srgbClr val="2196F3"/>
                </a:solidFill>
              </a:rPr>
              <a:t>Think of JSON data as an associative array</a:t>
            </a:r>
          </a:p>
          <a:p>
            <a:pPr marL="457200" lvl="1" indent="0">
              <a:buNone/>
            </a:pPr>
            <a:r>
              <a:rPr lang="en-GB" sz="3500" dirty="0" err="1">
                <a:solidFill>
                  <a:srgbClr val="2196F3"/>
                </a:solidFill>
              </a:rPr>
              <a:t>json_encode</a:t>
            </a:r>
            <a:r>
              <a:rPr lang="en-GB" sz="3500" dirty="0">
                <a:solidFill>
                  <a:srgbClr val="2196F3"/>
                </a:solidFill>
              </a:rPr>
              <a:t>([php associative array]) gives JSON</a:t>
            </a:r>
          </a:p>
          <a:p>
            <a:pPr marL="457200" lvl="1" indent="0">
              <a:buNone/>
            </a:pPr>
            <a:r>
              <a:rPr lang="en-GB" sz="3500" dirty="0" err="1">
                <a:solidFill>
                  <a:srgbClr val="2196F3"/>
                </a:solidFill>
              </a:rPr>
              <a:t>json_decode</a:t>
            </a:r>
            <a:r>
              <a:rPr lang="en-GB" sz="3500" dirty="0">
                <a:solidFill>
                  <a:srgbClr val="2196F3"/>
                </a:solidFill>
              </a:rPr>
              <a:t> (JSON) gives an </a:t>
            </a:r>
            <a:r>
              <a:rPr lang="en-GB" sz="3500" dirty="0" err="1">
                <a:solidFill>
                  <a:srgbClr val="2196F3"/>
                </a:solidFill>
              </a:rPr>
              <a:t>assoc</a:t>
            </a:r>
            <a:r>
              <a:rPr lang="en-GB" sz="3500" dirty="0">
                <a:solidFill>
                  <a:srgbClr val="2196F3"/>
                </a:solidFill>
              </a:rPr>
              <a:t> array</a:t>
            </a:r>
          </a:p>
          <a:p>
            <a:pPr marL="457200" lvl="1" indent="0">
              <a:buNone/>
            </a:pPr>
            <a:endParaRPr lang="en-GB" sz="1000" dirty="0">
              <a:solidFill>
                <a:srgbClr val="2196F3"/>
              </a:solidFill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Strings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Booleans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Numbers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Null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Object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Array</a:t>
            </a:r>
          </a:p>
          <a:p>
            <a:pPr marL="457200" lvl="1" indent="0">
              <a:buNone/>
            </a:pPr>
            <a:endParaRPr lang="en-GB" sz="12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2800" dirty="0">
                <a:solidFill>
                  <a:srgbClr val="2196F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https://wpjs.co.uk/wpb/wp-json/wp/v2/posts</a:t>
            </a:r>
            <a:endParaRPr lang="en-GB" sz="2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796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48735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endParaRPr lang="en-GB" sz="2800" dirty="0">
              <a:solidFill>
                <a:srgbClr val="2196F3"/>
              </a:solidFill>
            </a:endParaRP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</a:rPr>
              <a:t>WordPress Hooks</a:t>
            </a: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</a:endParaRPr>
          </a:p>
          <a:p>
            <a:pPr marL="457200" lvl="1" indent="0">
              <a:buNone/>
            </a:pPr>
            <a:r>
              <a:rPr lang="en-GB" sz="3200" dirty="0">
                <a:solidFill>
                  <a:srgbClr val="2196F3"/>
                </a:solidFill>
              </a:rPr>
              <a:t>Hooks are a way for one piece of code to interact/modify another piece of code at specific, pre-defined spots. </a:t>
            </a:r>
          </a:p>
          <a:p>
            <a:pPr marL="457200" lvl="1" indent="0">
              <a:buNone/>
            </a:pPr>
            <a:r>
              <a:rPr lang="en-GB" sz="3200" dirty="0">
                <a:solidFill>
                  <a:srgbClr val="2196F3"/>
                </a:solidFill>
              </a:rPr>
              <a:t>We can add our own endpoints using the '</a:t>
            </a:r>
            <a:r>
              <a:rPr lang="en-GB" sz="3200" dirty="0" err="1">
                <a:solidFill>
                  <a:srgbClr val="2196F3"/>
                </a:solidFill>
              </a:rPr>
              <a:t>rest_api_init</a:t>
            </a:r>
            <a:r>
              <a:rPr lang="en-GB" sz="3200" dirty="0">
                <a:solidFill>
                  <a:srgbClr val="2196F3"/>
                </a:solidFill>
              </a:rPr>
              <a:t>’ hook.</a:t>
            </a:r>
          </a:p>
          <a:p>
            <a:pPr marL="457200" lvl="1" indent="0">
              <a:buNone/>
            </a:pPr>
            <a:endParaRPr lang="en-GB" sz="3200" dirty="0">
              <a:solidFill>
                <a:srgbClr val="2196F3"/>
              </a:solidFill>
            </a:endParaRPr>
          </a:p>
          <a:p>
            <a:pPr marL="457200" lvl="1" indent="0">
              <a:buNone/>
            </a:pPr>
            <a:endParaRPr lang="en-GB" sz="2600" dirty="0">
              <a:solidFill>
                <a:srgbClr val="2196F3"/>
              </a:solidFill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111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48735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endParaRPr lang="en-GB" sz="2800" dirty="0">
              <a:solidFill>
                <a:srgbClr val="2196F3"/>
              </a:solidFill>
            </a:endParaRP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</a:rPr>
              <a:t>SITE SETUP…</a:t>
            </a:r>
          </a:p>
          <a:p>
            <a:pPr marL="457200" lvl="1" indent="0">
              <a:buNone/>
            </a:pPr>
            <a:endParaRPr lang="en-GB" sz="4400" dirty="0">
              <a:solidFill>
                <a:srgbClr val="2196F3"/>
              </a:solidFill>
            </a:endParaRP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</a:rPr>
              <a:t>Please refer to REST-AJAX.docx and the source code</a:t>
            </a:r>
            <a:endParaRPr lang="en-GB" sz="3200" dirty="0">
              <a:solidFill>
                <a:srgbClr val="2196F3"/>
              </a:solidFill>
            </a:endParaRPr>
          </a:p>
          <a:p>
            <a:pPr marL="457200" lvl="1" indent="0">
              <a:buNone/>
            </a:pPr>
            <a:endParaRPr lang="en-GB" sz="2600" dirty="0">
              <a:solidFill>
                <a:srgbClr val="2196F3"/>
              </a:solidFill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376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636"/>
            <a:ext cx="10515600" cy="4742661"/>
          </a:xfrm>
        </p:spPr>
        <p:txBody>
          <a:bodyPr wrap="square" bIns="252000">
            <a:normAutofit lnSpcReduction="10000"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DECOUPLED WP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 we are using JS blocks in our PHP pages this can lead to using these scripts in HTML pages or PHP outside of the WP ecosystem.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means we can have DECOUPLED or HEADLESS WP sites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HEADLESS means formatting preconfigured in a ready made block for example.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DECOUPLED means raw data is sent and page formats data.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Using JSON WEB TOKENS (JWT) we can also authenticate…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Example: https://wp-html.co.uk/semantic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601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1CF75-47B8-4AC4-BD1E-926B376FD50D}"/>
              </a:ext>
            </a:extLst>
          </p:cNvPr>
          <p:cNvSpPr/>
          <p:nvPr/>
        </p:nvSpPr>
        <p:spPr>
          <a:xfrm>
            <a:off x="886408" y="4376057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3AFA23-E550-4B2B-8247-AFA75329D28C}"/>
              </a:ext>
            </a:extLst>
          </p:cNvPr>
          <p:cNvCxnSpPr>
            <a:cxnSpLocks/>
          </p:cNvCxnSpPr>
          <p:nvPr/>
        </p:nvCxnSpPr>
        <p:spPr>
          <a:xfrm>
            <a:off x="8238930" y="0"/>
            <a:ext cx="0" cy="685800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CDE257-0E06-4C73-B713-15F600FA91AE}"/>
              </a:ext>
            </a:extLst>
          </p:cNvPr>
          <p:cNvCxnSpPr>
            <a:cxnSpLocks/>
          </p:cNvCxnSpPr>
          <p:nvPr/>
        </p:nvCxnSpPr>
        <p:spPr>
          <a:xfrm>
            <a:off x="3097763" y="3437944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7DB97B-039D-4182-8A21-C324F5A05084}"/>
              </a:ext>
            </a:extLst>
          </p:cNvPr>
          <p:cNvSpPr/>
          <p:nvPr/>
        </p:nvSpPr>
        <p:spPr>
          <a:xfrm>
            <a:off x="1244080" y="709127"/>
            <a:ext cx="5520611" cy="21833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0B406B-FAA1-4A47-9E0F-388A4554F760}"/>
              </a:ext>
            </a:extLst>
          </p:cNvPr>
          <p:cNvSpPr/>
          <p:nvPr/>
        </p:nvSpPr>
        <p:spPr>
          <a:xfrm>
            <a:off x="5951371" y="4406768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FA4A14-0892-4CE1-BE7A-A2056ECF1DAC}"/>
              </a:ext>
            </a:extLst>
          </p:cNvPr>
          <p:cNvSpPr/>
          <p:nvPr/>
        </p:nvSpPr>
        <p:spPr>
          <a:xfrm>
            <a:off x="3456988" y="4406768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646BD2-FF5F-47C6-9788-5228BF540137}"/>
              </a:ext>
            </a:extLst>
          </p:cNvPr>
          <p:cNvCxnSpPr>
            <a:cxnSpLocks/>
          </p:cNvCxnSpPr>
          <p:nvPr/>
        </p:nvCxnSpPr>
        <p:spPr>
          <a:xfrm>
            <a:off x="5592147" y="3429000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8BFC32-3AFA-4B4C-9172-2CBE21A80A58}"/>
              </a:ext>
            </a:extLst>
          </p:cNvPr>
          <p:cNvSpPr txBox="1"/>
          <p:nvPr/>
        </p:nvSpPr>
        <p:spPr>
          <a:xfrm>
            <a:off x="2362465" y="1178588"/>
            <a:ext cx="31879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1F58F9-1FC7-477B-877C-80F0959EBC0E}"/>
              </a:ext>
            </a:extLst>
          </p:cNvPr>
          <p:cNvSpPr txBox="1"/>
          <p:nvPr/>
        </p:nvSpPr>
        <p:spPr>
          <a:xfrm>
            <a:off x="6019022" y="4693298"/>
            <a:ext cx="1686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...n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23CCF-0EA9-4C2D-AC00-B89B13CB18B9}"/>
              </a:ext>
            </a:extLst>
          </p:cNvPr>
          <p:cNvSpPr txBox="1"/>
          <p:nvPr/>
        </p:nvSpPr>
        <p:spPr>
          <a:xfrm>
            <a:off x="3619499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E004F-3DEE-453A-880F-3667A9536687}"/>
              </a:ext>
            </a:extLst>
          </p:cNvPr>
          <p:cNvSpPr txBox="1"/>
          <p:nvPr/>
        </p:nvSpPr>
        <p:spPr>
          <a:xfrm>
            <a:off x="1091681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1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8A217E0-2E19-412E-A686-048F33BFC561}"/>
              </a:ext>
            </a:extLst>
          </p:cNvPr>
          <p:cNvSpPr/>
          <p:nvPr/>
        </p:nvSpPr>
        <p:spPr>
          <a:xfrm>
            <a:off x="9193762" y="709127"/>
            <a:ext cx="2251787" cy="4609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F7D620A-347A-4465-8346-ADDE9EFF331B}"/>
              </a:ext>
            </a:extLst>
          </p:cNvPr>
          <p:cNvCxnSpPr>
            <a:cxnSpLocks/>
          </p:cNvCxnSpPr>
          <p:nvPr/>
        </p:nvCxnSpPr>
        <p:spPr>
          <a:xfrm flipV="1">
            <a:off x="1688841" y="1346327"/>
            <a:ext cx="0" cy="302973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8038E94-A816-4097-B154-9278E5E3AEC5}"/>
              </a:ext>
            </a:extLst>
          </p:cNvPr>
          <p:cNvCxnSpPr>
            <a:cxnSpLocks/>
          </p:cNvCxnSpPr>
          <p:nvPr/>
        </p:nvCxnSpPr>
        <p:spPr>
          <a:xfrm flipV="1">
            <a:off x="4266429" y="2692866"/>
            <a:ext cx="0" cy="171390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E3C969B-AEB4-4EC9-9A8E-B3AE9B64804C}"/>
              </a:ext>
            </a:extLst>
          </p:cNvPr>
          <p:cNvCxnSpPr/>
          <p:nvPr/>
        </p:nvCxnSpPr>
        <p:spPr>
          <a:xfrm flipV="1">
            <a:off x="6263180" y="1666564"/>
            <a:ext cx="0" cy="2740204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50521FD-EDC1-47B6-839B-F4D55BFCABCF}"/>
              </a:ext>
            </a:extLst>
          </p:cNvPr>
          <p:cNvSpPr txBox="1"/>
          <p:nvPr/>
        </p:nvSpPr>
        <p:spPr>
          <a:xfrm>
            <a:off x="1388706" y="830901"/>
            <a:ext cx="359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&lt;script src=“bundle.js”&gt;&lt;/script&gt;</a:t>
            </a:r>
          </a:p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&lt;div id=“app”&gt;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E01203-6628-42AA-B191-2BE8EE04C15B}"/>
              </a:ext>
            </a:extLst>
          </p:cNvPr>
          <p:cNvSpPr txBox="1"/>
          <p:nvPr/>
        </p:nvSpPr>
        <p:spPr>
          <a:xfrm>
            <a:off x="9728713" y="1046454"/>
            <a:ext cx="127829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WordPress</a:t>
            </a:r>
          </a:p>
        </p:txBody>
      </p:sp>
      <p:pic>
        <p:nvPicPr>
          <p:cNvPr id="4" name="Graphic 3" descr="Sad face with no fill">
            <a:extLst>
              <a:ext uri="{FF2B5EF4-FFF2-40B4-BE49-F238E27FC236}">
                <a16:creationId xmlns:a16="http://schemas.microsoft.com/office/drawing/2014/main" id="{66A14EB3-BF63-41D8-9A63-AE052D798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59074" y="1901863"/>
            <a:ext cx="2155961" cy="215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203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1CF75-47B8-4AC4-BD1E-926B376FD50D}"/>
              </a:ext>
            </a:extLst>
          </p:cNvPr>
          <p:cNvSpPr/>
          <p:nvPr/>
        </p:nvSpPr>
        <p:spPr>
          <a:xfrm>
            <a:off x="886408" y="4376057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CDE257-0E06-4C73-B713-15F600FA91AE}"/>
              </a:ext>
            </a:extLst>
          </p:cNvPr>
          <p:cNvCxnSpPr>
            <a:cxnSpLocks/>
          </p:cNvCxnSpPr>
          <p:nvPr/>
        </p:nvCxnSpPr>
        <p:spPr>
          <a:xfrm>
            <a:off x="3097763" y="3437944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D5DB675-0CE6-474A-B918-0BBB81FDF253}"/>
              </a:ext>
            </a:extLst>
          </p:cNvPr>
          <p:cNvSpPr/>
          <p:nvPr/>
        </p:nvSpPr>
        <p:spPr>
          <a:xfrm>
            <a:off x="9193764" y="709127"/>
            <a:ext cx="2251787" cy="4609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7DB97B-039D-4182-8A21-C324F5A05084}"/>
              </a:ext>
            </a:extLst>
          </p:cNvPr>
          <p:cNvSpPr/>
          <p:nvPr/>
        </p:nvSpPr>
        <p:spPr>
          <a:xfrm>
            <a:off x="1003054" y="777913"/>
            <a:ext cx="6884431" cy="21833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0B406B-FAA1-4A47-9E0F-388A4554F760}"/>
              </a:ext>
            </a:extLst>
          </p:cNvPr>
          <p:cNvSpPr/>
          <p:nvPr/>
        </p:nvSpPr>
        <p:spPr>
          <a:xfrm>
            <a:off x="5951371" y="4406768"/>
            <a:ext cx="1819465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FA4A14-0892-4CE1-BE7A-A2056ECF1DAC}"/>
              </a:ext>
            </a:extLst>
          </p:cNvPr>
          <p:cNvSpPr/>
          <p:nvPr/>
        </p:nvSpPr>
        <p:spPr>
          <a:xfrm>
            <a:off x="3456987" y="4406768"/>
            <a:ext cx="1895667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646BD2-FF5F-47C6-9788-5228BF540137}"/>
              </a:ext>
            </a:extLst>
          </p:cNvPr>
          <p:cNvCxnSpPr>
            <a:cxnSpLocks/>
          </p:cNvCxnSpPr>
          <p:nvPr/>
        </p:nvCxnSpPr>
        <p:spPr>
          <a:xfrm>
            <a:off x="5592147" y="3429000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8BFC32-3AFA-4B4C-9172-2CBE21A80A58}"/>
              </a:ext>
            </a:extLst>
          </p:cNvPr>
          <p:cNvSpPr txBox="1"/>
          <p:nvPr/>
        </p:nvSpPr>
        <p:spPr>
          <a:xfrm>
            <a:off x="2908044" y="1063132"/>
            <a:ext cx="31879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1F58F9-1FC7-477B-877C-80F0959EBC0E}"/>
              </a:ext>
            </a:extLst>
          </p:cNvPr>
          <p:cNvSpPr txBox="1"/>
          <p:nvPr/>
        </p:nvSpPr>
        <p:spPr>
          <a:xfrm>
            <a:off x="6019022" y="4693298"/>
            <a:ext cx="170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...n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23CCF-0EA9-4C2D-AC00-B89B13CB18B9}"/>
              </a:ext>
            </a:extLst>
          </p:cNvPr>
          <p:cNvSpPr txBox="1"/>
          <p:nvPr/>
        </p:nvSpPr>
        <p:spPr>
          <a:xfrm>
            <a:off x="3619499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E004F-3DEE-453A-880F-3667A9536687}"/>
              </a:ext>
            </a:extLst>
          </p:cNvPr>
          <p:cNvSpPr txBox="1"/>
          <p:nvPr/>
        </p:nvSpPr>
        <p:spPr>
          <a:xfrm>
            <a:off x="1091681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D2DDAE-CA83-4119-9F26-87A3775E731D}"/>
              </a:ext>
            </a:extLst>
          </p:cNvPr>
          <p:cNvSpPr/>
          <p:nvPr/>
        </p:nvSpPr>
        <p:spPr>
          <a:xfrm>
            <a:off x="886406" y="3150607"/>
            <a:ext cx="6884431" cy="8117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9AD193-E370-4053-AFC8-A661FCE69253}"/>
              </a:ext>
            </a:extLst>
          </p:cNvPr>
          <p:cNvSpPr txBox="1"/>
          <p:nvPr/>
        </p:nvSpPr>
        <p:spPr>
          <a:xfrm>
            <a:off x="2266955" y="3288787"/>
            <a:ext cx="4123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COMPONENTS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29A287-52AB-46FC-9CD3-F99C53ACEF34}"/>
              </a:ext>
            </a:extLst>
          </p:cNvPr>
          <p:cNvCxnSpPr/>
          <p:nvPr/>
        </p:nvCxnSpPr>
        <p:spPr>
          <a:xfrm flipV="1">
            <a:off x="2062065" y="3960073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2C64DB-7B75-4A11-AC0A-77AB2AC81EAD}"/>
              </a:ext>
            </a:extLst>
          </p:cNvPr>
          <p:cNvCxnSpPr/>
          <p:nvPr/>
        </p:nvCxnSpPr>
        <p:spPr>
          <a:xfrm flipV="1">
            <a:off x="4261757" y="3978735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B1C15C1-C3CB-4D87-A0BB-7C3A15158A95}"/>
              </a:ext>
            </a:extLst>
          </p:cNvPr>
          <p:cNvCxnSpPr/>
          <p:nvPr/>
        </p:nvCxnSpPr>
        <p:spPr>
          <a:xfrm flipV="1">
            <a:off x="6304384" y="3962371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63353F7-B0B9-4F80-AC63-42827D10FDAE}"/>
              </a:ext>
            </a:extLst>
          </p:cNvPr>
          <p:cNvCxnSpPr>
            <a:cxnSpLocks/>
          </p:cNvCxnSpPr>
          <p:nvPr/>
        </p:nvCxnSpPr>
        <p:spPr>
          <a:xfrm flipV="1">
            <a:off x="4261757" y="2220686"/>
            <a:ext cx="0" cy="92992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C440C1A-3EF4-4B67-8663-C472C2FCEE45}"/>
              </a:ext>
            </a:extLst>
          </p:cNvPr>
          <p:cNvCxnSpPr>
            <a:cxnSpLocks/>
          </p:cNvCxnSpPr>
          <p:nvPr/>
        </p:nvCxnSpPr>
        <p:spPr>
          <a:xfrm>
            <a:off x="2062065" y="3997396"/>
            <a:ext cx="1464906" cy="4906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B158374-8877-4243-9769-72088526DB6A}"/>
              </a:ext>
            </a:extLst>
          </p:cNvPr>
          <p:cNvCxnSpPr>
            <a:cxnSpLocks/>
          </p:cNvCxnSpPr>
          <p:nvPr/>
        </p:nvCxnSpPr>
        <p:spPr>
          <a:xfrm>
            <a:off x="4261757" y="3997396"/>
            <a:ext cx="1689614" cy="4906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id="{25BD3FE5-5BA0-48FE-B758-52C44C0D1DC1}"/>
              </a:ext>
            </a:extLst>
          </p:cNvPr>
          <p:cNvSpPr/>
          <p:nvPr/>
        </p:nvSpPr>
        <p:spPr>
          <a:xfrm rot="10800000">
            <a:off x="7770836" y="3134313"/>
            <a:ext cx="1411331" cy="8257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D77E3C-AC7F-43B7-8FF2-980322AACB93}"/>
              </a:ext>
            </a:extLst>
          </p:cNvPr>
          <p:cNvSpPr txBox="1"/>
          <p:nvPr/>
        </p:nvSpPr>
        <p:spPr>
          <a:xfrm>
            <a:off x="9300027" y="3199941"/>
            <a:ext cx="2070867" cy="6495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Web Components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3BE3A4-2CE9-4073-B059-EA24D3386969}"/>
              </a:ext>
            </a:extLst>
          </p:cNvPr>
          <p:cNvSpPr txBox="1"/>
          <p:nvPr/>
        </p:nvSpPr>
        <p:spPr>
          <a:xfrm>
            <a:off x="9461241" y="4416299"/>
            <a:ext cx="1844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WP PHP PAGES</a:t>
            </a:r>
          </a:p>
          <a:p>
            <a:r>
              <a:rPr lang="en-GB" dirty="0"/>
              <a:t>Gutenberg Blocks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24BDD2-743D-4365-AF4A-A42C3D6B51E2}"/>
              </a:ext>
            </a:extLst>
          </p:cNvPr>
          <p:cNvCxnSpPr>
            <a:cxnSpLocks/>
          </p:cNvCxnSpPr>
          <p:nvPr/>
        </p:nvCxnSpPr>
        <p:spPr>
          <a:xfrm>
            <a:off x="10319390" y="3873562"/>
            <a:ext cx="8035" cy="56272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Smiling face with no fill">
            <a:extLst>
              <a:ext uri="{FF2B5EF4-FFF2-40B4-BE49-F238E27FC236}">
                <a16:creationId xmlns:a16="http://schemas.microsoft.com/office/drawing/2014/main" id="{948FA2EF-7A78-4EE3-B2FE-AE0D3A001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29689" y="1112949"/>
            <a:ext cx="1647597" cy="1647597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37058BE-0D49-4EC0-B972-1EBA8C485F2D}"/>
              </a:ext>
            </a:extLst>
          </p:cNvPr>
          <p:cNvCxnSpPr>
            <a:cxnSpLocks/>
          </p:cNvCxnSpPr>
          <p:nvPr/>
        </p:nvCxnSpPr>
        <p:spPr>
          <a:xfrm flipH="1" flipV="1">
            <a:off x="6143841" y="1786407"/>
            <a:ext cx="3019774" cy="143329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959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636"/>
            <a:ext cx="10515600" cy="4742661"/>
          </a:xfrm>
        </p:spPr>
        <p:txBody>
          <a:bodyPr wrap="square" bIns="252000">
            <a:normAutofit lnSpcReduction="10000"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+ Web Components</a:t>
            </a:r>
          </a:p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=&gt; 100% INTERNET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Components are custom HTML elements/tags that we can create.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define a tag and associate with a JS Class.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They are regular HTML so can be used wherever HTML is used and also be wired into JS Framework builds.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example of DECOUPLED WP is in fact built entirely with Web Components…let’s look at the source code…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9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636"/>
            <a:ext cx="10515600" cy="4742661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are </a:t>
            </a:r>
            <a:r>
              <a:rPr lang="en-GB" sz="510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implications</a:t>
            </a: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These Web Components can be thought of as HTML Plugins.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Other sites can use these highly functional HTML Plugins to render out WP site’s content and functionality.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has opportunities for increased agency work for our clients.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 can also create extended exposure, SEO and business partnerships…our WP provides content/service for another site.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793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636"/>
            <a:ext cx="10515600" cy="4742661"/>
          </a:xfrm>
        </p:spPr>
        <p:txBody>
          <a:bodyPr wrap="square" bIns="252000">
            <a:normAutofit/>
          </a:bodyPr>
          <a:lstStyle/>
          <a:p>
            <a:pPr marL="457200" lvl="1" indent="0" algn="ctr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Craig West</a:t>
            </a:r>
          </a:p>
          <a:p>
            <a:pPr marL="457200" lvl="1" indent="0" algn="ctr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craig@wpjs.co.uk</a:t>
            </a:r>
          </a:p>
          <a:p>
            <a:pPr marL="457200" lvl="1" indent="0">
              <a:buNone/>
            </a:pPr>
            <a:endParaRPr lang="en-GB" sz="32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 offer regular no fee online workshops on Progressive Web Apps, Web Components, WP-HTML, JavaScript for WP developers and High Performance Websites.</a:t>
            </a:r>
          </a:p>
          <a:p>
            <a:pPr marL="457200" lvl="1" indent="0">
              <a:buNone/>
            </a:pPr>
            <a:endParaRPr lang="en-GB" sz="32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Please email me for more details.</a:t>
            </a:r>
            <a:endParaRPr lang="en-GB" sz="1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359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close up of a typewriter&#10;&#10;Description automatically generated">
            <a:extLst>
              <a:ext uri="{FF2B5EF4-FFF2-40B4-BE49-F238E27FC236}">
                <a16:creationId xmlns:a16="http://schemas.microsoft.com/office/drawing/2014/main" id="{16FE7CA4-EC3F-42CD-BDD7-9DB299CE9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59" y="2405825"/>
            <a:ext cx="2068860" cy="2762035"/>
          </a:xfrm>
          <a:prstGeom prst="rect">
            <a:avLst/>
          </a:prstGeom>
        </p:spPr>
      </p:pic>
      <p:pic>
        <p:nvPicPr>
          <p:cNvPr id="19" name="Picture 18" descr="A picture containing wall, indoor, table, cup&#10;&#10;Description automatically generated">
            <a:extLst>
              <a:ext uri="{FF2B5EF4-FFF2-40B4-BE49-F238E27FC236}">
                <a16:creationId xmlns:a16="http://schemas.microsoft.com/office/drawing/2014/main" id="{CC8D6E43-818C-421B-8A10-E6255328A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17" y="4510160"/>
            <a:ext cx="2647950" cy="17655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F59C87-4A75-4C7A-B173-FA04E1A10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5637" y="1566983"/>
            <a:ext cx="7681859" cy="1015663"/>
          </a:xfrm>
        </p:spPr>
        <p:txBody>
          <a:bodyPr>
            <a:normAutofit fontScale="90000"/>
          </a:bodyPr>
          <a:lstStyle/>
          <a:p>
            <a:r>
              <a:rPr lang="en-GB" sz="4000" dirty="0"/>
              <a:t>My start in computing at school in </a:t>
            </a:r>
            <a:r>
              <a:rPr lang="en-GB" sz="4900" b="1" dirty="0">
                <a:solidFill>
                  <a:srgbClr val="FF0000"/>
                </a:solidFill>
              </a:rPr>
              <a:t>1979</a:t>
            </a:r>
            <a:br>
              <a:rPr lang="en-GB" sz="4000" dirty="0"/>
            </a:br>
            <a:r>
              <a:rPr lang="en-GB" sz="4000" dirty="0"/>
              <a:t>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16F0FF-6206-4FDB-B50E-A5E0A8290985}"/>
              </a:ext>
            </a:extLst>
          </p:cNvPr>
          <p:cNvSpPr txBox="1"/>
          <p:nvPr/>
        </p:nvSpPr>
        <p:spPr>
          <a:xfrm>
            <a:off x="6272703" y="4475056"/>
            <a:ext cx="184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At University</a:t>
            </a:r>
          </a:p>
        </p:txBody>
      </p:sp>
      <p:pic>
        <p:nvPicPr>
          <p:cNvPr id="7" name="Picture 6" descr="A close up of a calculator&#10;&#10;Description automatically generated">
            <a:extLst>
              <a:ext uri="{FF2B5EF4-FFF2-40B4-BE49-F238E27FC236}">
                <a16:creationId xmlns:a16="http://schemas.microsoft.com/office/drawing/2014/main" id="{95E6E97F-3325-49C1-8F22-358281B945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58" y="2134895"/>
            <a:ext cx="2578653" cy="23677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4464916-709F-4640-AE4A-E863DD40F8E5}"/>
              </a:ext>
            </a:extLst>
          </p:cNvPr>
          <p:cNvSpPr txBox="1"/>
          <p:nvPr/>
        </p:nvSpPr>
        <p:spPr>
          <a:xfrm>
            <a:off x="6135038" y="6259874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rgbClr val="FF0000"/>
                </a:solidFill>
              </a:rPr>
              <a:t>Source:Wikimedia</a:t>
            </a:r>
            <a:r>
              <a:rPr lang="en-GB" sz="1100" dirty="0">
                <a:solidFill>
                  <a:srgbClr val="FF0000"/>
                </a:solidFill>
              </a:rPr>
              <a:t> Commons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D382D3-C4B0-43B6-91E5-8A0DC150A00B}"/>
              </a:ext>
            </a:extLst>
          </p:cNvPr>
          <p:cNvSpPr txBox="1"/>
          <p:nvPr/>
        </p:nvSpPr>
        <p:spPr>
          <a:xfrm>
            <a:off x="1042967" y="6253235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0A30FB-0945-4278-8753-6B9D55742D4E}"/>
              </a:ext>
            </a:extLst>
          </p:cNvPr>
          <p:cNvSpPr txBox="1"/>
          <p:nvPr/>
        </p:nvSpPr>
        <p:spPr>
          <a:xfrm>
            <a:off x="870841" y="3419507"/>
            <a:ext cx="19209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chemeClr val="bg1"/>
                </a:solidFill>
              </a:rPr>
              <a:t>Source:Wikimedia</a:t>
            </a:r>
            <a:r>
              <a:rPr lang="en-GB" sz="1100" dirty="0">
                <a:solidFill>
                  <a:schemeClr val="bg1"/>
                </a:solidFill>
              </a:rPr>
              <a:t> Commons </a:t>
            </a:r>
          </a:p>
        </p:txBody>
      </p:sp>
      <p:pic>
        <p:nvPicPr>
          <p:cNvPr id="27" name="Picture 26" descr="A close up of a machine&#10;&#10;Description automatically generated">
            <a:extLst>
              <a:ext uri="{FF2B5EF4-FFF2-40B4-BE49-F238E27FC236}">
                <a16:creationId xmlns:a16="http://schemas.microsoft.com/office/drawing/2014/main" id="{94E45426-8ADB-4DBB-904D-303D2A86FF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975" y="2394842"/>
            <a:ext cx="2619375" cy="174307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13CBD88-7C36-4649-BA85-472BBE038547}"/>
              </a:ext>
            </a:extLst>
          </p:cNvPr>
          <p:cNvSpPr txBox="1"/>
          <p:nvPr/>
        </p:nvSpPr>
        <p:spPr>
          <a:xfrm>
            <a:off x="3097608" y="4168185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pic>
        <p:nvPicPr>
          <p:cNvPr id="1026" name="Picture 2" descr="Image result for brighton">
            <a:extLst>
              <a:ext uri="{FF2B5EF4-FFF2-40B4-BE49-F238E27FC236}">
                <a16:creationId xmlns:a16="http://schemas.microsoft.com/office/drawing/2014/main" id="{FACF46E5-7177-4EC0-90B6-2287D648C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496" y="1532896"/>
            <a:ext cx="3558135" cy="23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brighton">
            <a:extLst>
              <a:ext uri="{FF2B5EF4-FFF2-40B4-BE49-F238E27FC236}">
                <a16:creationId xmlns:a16="http://schemas.microsoft.com/office/drawing/2014/main" id="{2ED57363-BA70-4160-8F4B-231060713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957" y="4122993"/>
            <a:ext cx="3525929" cy="23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2FD6A9AF-E098-4548-AC1C-F3DF2FDE9828}"/>
              </a:ext>
            </a:extLst>
          </p:cNvPr>
          <p:cNvSpPr/>
          <p:nvPr/>
        </p:nvSpPr>
        <p:spPr>
          <a:xfrm>
            <a:off x="5837051" y="563040"/>
            <a:ext cx="5944823" cy="718497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Where/what were you in 1979?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6C545-2A2F-48B4-9694-D05FBB2AB9B7}"/>
              </a:ext>
            </a:extLst>
          </p:cNvPr>
          <p:cNvSpPr txBox="1"/>
          <p:nvPr/>
        </p:nvSpPr>
        <p:spPr>
          <a:xfrm>
            <a:off x="8529905" y="3196369"/>
            <a:ext cx="2998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Brighton, UK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99F2E8-7996-4F2E-83DD-1511AC1FFB48}"/>
              </a:ext>
            </a:extLst>
          </p:cNvPr>
          <p:cNvSpPr txBox="1"/>
          <p:nvPr/>
        </p:nvSpPr>
        <p:spPr>
          <a:xfrm>
            <a:off x="8529905" y="5884479"/>
            <a:ext cx="3251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The English Channel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5D58C5-E16D-42B4-8240-1129ACD27D37}"/>
              </a:ext>
            </a:extLst>
          </p:cNvPr>
          <p:cNvSpPr txBox="1"/>
          <p:nvPr/>
        </p:nvSpPr>
        <p:spPr>
          <a:xfrm>
            <a:off x="713859" y="584084"/>
            <a:ext cx="5152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58 in human years – 243 in tech years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93C976-3C1F-4C74-9D39-90DABBE18BB7}"/>
              </a:ext>
            </a:extLst>
          </p:cNvPr>
          <p:cNvCxnSpPr>
            <a:cxnSpLocks/>
          </p:cNvCxnSpPr>
          <p:nvPr/>
        </p:nvCxnSpPr>
        <p:spPr>
          <a:xfrm flipH="1" flipV="1">
            <a:off x="8672218" y="4142117"/>
            <a:ext cx="682807" cy="748283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2AB8D-F566-4A3A-ABB8-05B92FD0E743}"/>
              </a:ext>
            </a:extLst>
          </p:cNvPr>
          <p:cNvSpPr txBox="1"/>
          <p:nvPr/>
        </p:nvSpPr>
        <p:spPr>
          <a:xfrm>
            <a:off x="8066040" y="5058423"/>
            <a:ext cx="184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highlight>
                  <a:srgbClr val="0000FF"/>
                </a:highlight>
              </a:rPr>
              <a:t>15 min walk</a:t>
            </a:r>
          </a:p>
        </p:txBody>
      </p:sp>
    </p:spTree>
    <p:extLst>
      <p:ext uri="{BB962C8B-B14F-4D97-AF65-F5344CB8AC3E}">
        <p14:creationId xmlns:p14="http://schemas.microsoft.com/office/powerpoint/2010/main" val="4077002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0"/>
            <a:ext cx="10515600" cy="4399007"/>
          </a:xfrm>
        </p:spPr>
        <p:txBody>
          <a:bodyPr wrap="square" bIns="252000">
            <a:normAutofit lnSpcReduction="10000"/>
          </a:bodyPr>
          <a:lstStyle/>
          <a:p>
            <a:pPr marL="457200" lvl="1" indent="0">
              <a:buNone/>
            </a:pPr>
            <a:endParaRPr lang="en-GB" sz="10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Certified Systems Engineer (2000-2003)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Certified Database Administrator (SQL2000)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 Information Architect at a UK Recycling Company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WordPress 2017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Currently PWAs(offline/instant websites), Web Components, WP-HTML and Web Optimisation.</a:t>
            </a:r>
          </a:p>
          <a:p>
            <a:pPr lvl="1"/>
            <a:r>
              <a:rPr lang="en-GB" sz="2800" dirty="0" err="1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Volounteer</a:t>
            </a: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coach at Codebar.io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Developing 1-2 hour training seminars for companies</a:t>
            </a:r>
          </a:p>
          <a:p>
            <a:pPr lvl="1"/>
            <a:r>
              <a:rPr lang="en-GB" sz="28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Still just as ‘student’!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200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0"/>
            <a:ext cx="10515600" cy="4399007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 IS YOUR WORKSHOP!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Please feel free to ask questions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Aim is to understand what we are doing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 shaming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are all developers and know the road is rocky with many silly mistakes and frustrations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296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0"/>
            <a:ext cx="10515600" cy="4399007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DESIRED OUTCOMES: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Understand WP REST API, AJAX, JSON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Know how to create custom WP REST API Endpoints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them for GET/POST requests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forms that use these Endpoints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Secure forms with WP NONCE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OPTIONAL: DECOUPLED WP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58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2781"/>
            <a:ext cx="10515600" cy="4967255"/>
          </a:xfrm>
        </p:spPr>
        <p:txBody>
          <a:bodyPr wrap="square" bIns="252000">
            <a:normAutofit lnSpcReduction="10000"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REALISTIC</a:t>
            </a: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OUTCOMES: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Have an overview of how non-refreshed pages work.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Have sample code so that it works. You can then break it and learn more.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Have links to the resources I found very useful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Have ready made AJAX pages and forms to edit and amend.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is a lot to understand in a short talk…allow yourself not to fully understand it at this present time…there is time afterward…</a:t>
            </a:r>
          </a:p>
          <a:p>
            <a:pPr lvl="1"/>
            <a:r>
              <a:rPr lang="en-GB" sz="2800" b="1" i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Please</a:t>
            </a: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contact me for follow up Zooms etc…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959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0"/>
            <a:ext cx="10515600" cy="4399007"/>
          </a:xfrm>
        </p:spPr>
        <p:txBody>
          <a:bodyPr wrap="square" bIns="252000"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is REST?</a:t>
            </a: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Representational State Transfer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was formulated by Roy Fielding for his thesis in 2000 to create an alternative to the SOAP method.</a:t>
            </a: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 architectural style not a protocol.</a:t>
            </a: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 by its nature is implicitly RESTful.</a:t>
            </a: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dirty="0">
                <a:hlinkClick r:id="rId2"/>
              </a:rPr>
              <a:t>https://www.ics.uci.edu/~fielding/pubs/dissertation/rest_arch_style.htm</a:t>
            </a:r>
            <a:endParaRPr lang="en-GB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018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0"/>
            <a:ext cx="10515600" cy="4399007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API: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Application Programming Interface</a:t>
            </a: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‘one bit of software communicating with another’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120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0"/>
            <a:ext cx="10515600" cy="4399007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ENDPOINTS: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 VERB + URL = ENDPOINT</a:t>
            </a: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GET/POST + same URL = 2 ENDPOINTS</a:t>
            </a:r>
          </a:p>
          <a:p>
            <a:pPr marL="457200" lvl="1" indent="0">
              <a:buNone/>
            </a:pPr>
            <a:endParaRPr lang="en-GB" sz="4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200" dirty="0">
                <a:solidFill>
                  <a:srgbClr val="2196F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https://wpjs.co.uk/wpb/wp-json/wp/v2/posts</a:t>
            </a:r>
            <a:r>
              <a:rPr lang="en-GB" sz="3200" dirty="0">
                <a:solidFill>
                  <a:srgbClr val="2196F3"/>
                </a:solidFill>
              </a:rPr>
              <a:t>  GET/POST/DELETE</a:t>
            </a:r>
            <a:endParaRPr lang="en-GB" sz="32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983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1017</Words>
  <Application>Microsoft Office PowerPoint</Application>
  <PresentationFormat>Widescreen</PresentationFormat>
  <Paragraphs>208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Segoe UI</vt:lpstr>
      <vt:lpstr>Office Theme</vt:lpstr>
      <vt:lpstr>WP REST API &amp; AJAX</vt:lpstr>
      <vt:lpstr>My start in computing at school in 1979     </vt:lpstr>
      <vt:lpstr>WP REST API &amp; AJAX</vt:lpstr>
      <vt:lpstr>WP REST API &amp; AJAX</vt:lpstr>
      <vt:lpstr>WP REST API &amp; AJAX</vt:lpstr>
      <vt:lpstr>WP REST API &amp; AJAX</vt:lpstr>
      <vt:lpstr>WP REST API &amp; AJAX</vt:lpstr>
      <vt:lpstr>WP REST API &amp; AJAX</vt:lpstr>
      <vt:lpstr>WP REST API &amp; AJAX</vt:lpstr>
      <vt:lpstr>WP REST API &amp; AJAX</vt:lpstr>
      <vt:lpstr>WP REST API &amp; AJAX</vt:lpstr>
      <vt:lpstr>WP REST API &amp; AJAX</vt:lpstr>
      <vt:lpstr>WP REST API &amp; AJAX</vt:lpstr>
      <vt:lpstr>WP REST API &amp; AJAX</vt:lpstr>
      <vt:lpstr>PowerPoint Presentation</vt:lpstr>
      <vt:lpstr>PowerPoint Presentation</vt:lpstr>
      <vt:lpstr>WP REST API &amp; AJAX</vt:lpstr>
      <vt:lpstr>WP REST API &amp; AJAX</vt:lpstr>
      <vt:lpstr>WP REST API &amp; AJAX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WordCamp Vienna 2020</dc:title>
  <dc:creator>Craig West</dc:creator>
  <cp:lastModifiedBy>Craig West</cp:lastModifiedBy>
  <cp:revision>35</cp:revision>
  <dcterms:created xsi:type="dcterms:W3CDTF">2020-01-09T09:30:38Z</dcterms:created>
  <dcterms:modified xsi:type="dcterms:W3CDTF">2020-05-26T12:12:52Z</dcterms:modified>
</cp:coreProperties>
</file>