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39"/>
  </p:notesMasterIdLst>
  <p:sldIdLst>
    <p:sldId id="256" r:id="rId2"/>
    <p:sldId id="257" r:id="rId3"/>
    <p:sldId id="258" r:id="rId4"/>
    <p:sldId id="259" r:id="rId5"/>
    <p:sldId id="260" r:id="rId6"/>
    <p:sldId id="293" r:id="rId7"/>
    <p:sldId id="261" r:id="rId8"/>
    <p:sldId id="262" r:id="rId9"/>
    <p:sldId id="263" r:id="rId10"/>
    <p:sldId id="266" r:id="rId11"/>
    <p:sldId id="265" r:id="rId12"/>
    <p:sldId id="264" r:id="rId13"/>
    <p:sldId id="267" r:id="rId14"/>
    <p:sldId id="268" r:id="rId15"/>
    <p:sldId id="269" r:id="rId16"/>
    <p:sldId id="270" r:id="rId17"/>
    <p:sldId id="271" r:id="rId18"/>
    <p:sldId id="272"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p:restoredTop sz="96327"/>
  </p:normalViewPr>
  <p:slideViewPr>
    <p:cSldViewPr snapToGrid="0" snapToObjects="1">
      <p:cViewPr varScale="1">
        <p:scale>
          <a:sx n="128" d="100"/>
          <a:sy n="128" d="100"/>
        </p:scale>
        <p:origin x="77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47861-E971-3F4A-813C-6403CD810BF1}" type="datetimeFigureOut">
              <a:rPr lang="de-DE" smtClean="0"/>
              <a:t>29.03.21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DB84A-98A7-3444-A2C8-6AB31CD3BFD5}" type="slidenum">
              <a:rPr lang="de-DE" smtClean="0"/>
              <a:t>‹Nr.›</a:t>
            </a:fld>
            <a:endParaRPr lang="de-DE"/>
          </a:p>
        </p:txBody>
      </p:sp>
    </p:spTree>
    <p:extLst>
      <p:ext uri="{BB962C8B-B14F-4D97-AF65-F5344CB8AC3E}">
        <p14:creationId xmlns:p14="http://schemas.microsoft.com/office/powerpoint/2010/main" val="188764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Aber was ist denn jetzt ein Design Pattern?</a:t>
            </a:r>
          </a:p>
        </p:txBody>
      </p:sp>
      <p:sp>
        <p:nvSpPr>
          <p:cNvPr id="4" name="Foliennummernplatzhalter 3"/>
          <p:cNvSpPr>
            <a:spLocks noGrp="1"/>
          </p:cNvSpPr>
          <p:nvPr>
            <p:ph type="sldNum" sz="quarter" idx="5"/>
          </p:nvPr>
        </p:nvSpPr>
        <p:spPr/>
        <p:txBody>
          <a:bodyPr/>
          <a:lstStyle/>
          <a:p>
            <a:fld id="{4EFDB84A-98A7-3444-A2C8-6AB31CD3BFD5}" type="slidenum">
              <a:rPr lang="de-DE" smtClean="0"/>
              <a:t>1</a:t>
            </a:fld>
            <a:endParaRPr lang="de-DE"/>
          </a:p>
        </p:txBody>
      </p:sp>
    </p:spTree>
    <p:extLst>
      <p:ext uri="{BB962C8B-B14F-4D97-AF65-F5344CB8AC3E}">
        <p14:creationId xmlns:p14="http://schemas.microsoft.com/office/powerpoint/2010/main" val="1396935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Design Pattern liefern getestete, effiziente und bekannte Lösungen, die einem helfen können, Code zu straffen, weniger problemanfällig und für mehr Leute verständlich zu machen.</a:t>
            </a:r>
          </a:p>
          <a:p>
            <a:br>
              <a:rPr lang="de-DE" dirty="0"/>
            </a:br>
            <a:endParaRPr lang="de-DE" dirty="0"/>
          </a:p>
        </p:txBody>
      </p:sp>
      <p:sp>
        <p:nvSpPr>
          <p:cNvPr id="4" name="Foliennummernplatzhalter 3"/>
          <p:cNvSpPr>
            <a:spLocks noGrp="1"/>
          </p:cNvSpPr>
          <p:nvPr>
            <p:ph type="sldNum" sz="quarter" idx="5"/>
          </p:nvPr>
        </p:nvSpPr>
        <p:spPr/>
        <p:txBody>
          <a:bodyPr/>
          <a:lstStyle/>
          <a:p>
            <a:fld id="{4EFDB84A-98A7-3444-A2C8-6AB31CD3BFD5}" type="slidenum">
              <a:rPr lang="de-DE" smtClean="0"/>
              <a:t>2</a:t>
            </a:fld>
            <a:endParaRPr lang="de-DE"/>
          </a:p>
        </p:txBody>
      </p:sp>
    </p:spTree>
    <p:extLst>
      <p:ext uri="{BB962C8B-B14F-4D97-AF65-F5344CB8AC3E}">
        <p14:creationId xmlns:p14="http://schemas.microsoft.com/office/powerpoint/2010/main" val="1269184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33720337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2345051-2045-45DA-935E-2E3CA1A69ADC}" type="datetimeFigureOut">
              <a:rPr lang="en-US" smtClean="0"/>
              <a:t>3/29/21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11346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3567893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3426590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373081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391588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1800116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‹Nr.›</a:t>
            </a:fld>
            <a:endParaRPr lang="en-US" dirty="0"/>
          </a:p>
        </p:txBody>
      </p:sp>
      <p:sp>
        <p:nvSpPr>
          <p:cNvPr id="8" name="Title 1"/>
          <p:cNvSpPr>
            <a:spLocks noGrp="1"/>
          </p:cNvSpPr>
          <p:nvPr>
            <p:ph type="title"/>
          </p:nvPr>
        </p:nvSpPr>
        <p:spPr>
          <a:xfrm>
            <a:off x="685801" y="609600"/>
            <a:ext cx="10131425" cy="1456267"/>
          </a:xfrm>
        </p:spPr>
        <p:txBody>
          <a:bodyPr/>
          <a:lstStyle/>
          <a:p>
            <a:r>
              <a:rPr lang="de-DE"/>
              <a:t>Mastertitelformat bearbeiten</a:t>
            </a:r>
            <a:endParaRPr lang="en-US" dirty="0"/>
          </a:p>
        </p:txBody>
      </p:sp>
    </p:spTree>
    <p:extLst>
      <p:ext uri="{BB962C8B-B14F-4D97-AF65-F5344CB8AC3E}">
        <p14:creationId xmlns:p14="http://schemas.microsoft.com/office/powerpoint/2010/main" val="2884466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166328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132932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2345051-2045-45DA-935E-2E3CA1A69ADC}" type="datetimeFigureOut">
              <a:rPr lang="en-US" smtClean="0"/>
              <a:t>3/29/21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55177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3/29/21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68029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3/29/21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126134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3/29/21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213922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2345051-2045-45DA-935E-2E3CA1A69ADC}" type="datetimeFigureOut">
              <a:rPr lang="en-US" smtClean="0"/>
              <a:t>3/29/21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350970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2345051-2045-45DA-935E-2E3CA1A69ADC}" type="datetimeFigureOut">
              <a:rPr lang="en-US" smtClean="0"/>
              <a:t>3/29/21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155868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2345051-2045-45DA-935E-2E3CA1A69ADC}" type="datetimeFigureOut">
              <a:rPr lang="en-US" smtClean="0"/>
              <a:t>3/29/21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‹Nr.›</a:t>
            </a:fld>
            <a:endParaRPr lang="en-US" dirty="0"/>
          </a:p>
        </p:txBody>
      </p:sp>
    </p:spTree>
    <p:extLst>
      <p:ext uri="{BB962C8B-B14F-4D97-AF65-F5344CB8AC3E}">
        <p14:creationId xmlns:p14="http://schemas.microsoft.com/office/powerpoint/2010/main" val="295136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345051-2045-45DA-935E-2E3CA1A69ADC}" type="datetimeFigureOut">
              <a:rPr lang="en-US" smtClean="0"/>
              <a:t>3/29/21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CD31F4-64FA-4BA0-9498-67783267A8C8}" type="slidenum">
              <a:rPr lang="en-US" smtClean="0"/>
              <a:t>‹Nr.›</a:t>
            </a:fld>
            <a:endParaRPr lang="en-US" dirty="0"/>
          </a:p>
        </p:txBody>
      </p:sp>
    </p:spTree>
    <p:extLst>
      <p:ext uri="{BB962C8B-B14F-4D97-AF65-F5344CB8AC3E}">
        <p14:creationId xmlns:p14="http://schemas.microsoft.com/office/powerpoint/2010/main" val="749249182"/>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slideLayout" Target="../slideLayouts/slideLayout2.xml"/><Relationship Id="rId5" Type="http://schemas.openxmlformats.org/officeDocument/2006/relationships/hyperlink" Target="https://pngimg.com/download/86962"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ktes Gitter aus blauen Linien und Scheitelpunkten">
            <a:extLst>
              <a:ext uri="{FF2B5EF4-FFF2-40B4-BE49-F238E27FC236}">
                <a16:creationId xmlns:a16="http://schemas.microsoft.com/office/drawing/2014/main" id="{2949D6E6-2DF5-43B8-A880-FEAE62AB7667}"/>
              </a:ext>
            </a:extLst>
          </p:cNvPr>
          <p:cNvPicPr>
            <a:picLocks noChangeAspect="1"/>
          </p:cNvPicPr>
          <p:nvPr/>
        </p:nvPicPr>
        <p:blipFill rotWithShape="1">
          <a:blip r:embed="rId3">
            <a:alphaModFix amt="50000"/>
          </a:blip>
          <a:srcRect l="7246" r="1221" b="-1"/>
          <a:stretch/>
        </p:blipFill>
        <p:spPr>
          <a:xfrm>
            <a:off x="0" y="0"/>
            <a:ext cx="12188930" cy="6857990"/>
          </a:xfrm>
          <a:prstGeom prst="rect">
            <a:avLst/>
          </a:prstGeom>
        </p:spPr>
      </p:pic>
      <p:sp>
        <p:nvSpPr>
          <p:cNvPr id="2" name="Titel 1">
            <a:extLst>
              <a:ext uri="{FF2B5EF4-FFF2-40B4-BE49-F238E27FC236}">
                <a16:creationId xmlns:a16="http://schemas.microsoft.com/office/drawing/2014/main" id="{27052866-C7C8-AC4A-8C58-9736C3433685}"/>
              </a:ext>
            </a:extLst>
          </p:cNvPr>
          <p:cNvSpPr>
            <a:spLocks noGrp="1"/>
          </p:cNvSpPr>
          <p:nvPr>
            <p:ph type="ctrTitle"/>
          </p:nvPr>
        </p:nvSpPr>
        <p:spPr>
          <a:xfrm>
            <a:off x="1527048" y="1124712"/>
            <a:ext cx="9144000" cy="3063240"/>
          </a:xfrm>
        </p:spPr>
        <p:txBody>
          <a:bodyPr>
            <a:noAutofit/>
          </a:bodyPr>
          <a:lstStyle/>
          <a:p>
            <a:pPr algn="ctr"/>
            <a:r>
              <a:rPr lang="de-DE" sz="7200" dirty="0">
                <a:latin typeface="American Typewriter" panose="02090604020004020304" pitchFamily="18" charset="77"/>
              </a:rPr>
              <a:t>Design Patterns</a:t>
            </a:r>
            <a:br>
              <a:rPr lang="de-DE" sz="7200" dirty="0">
                <a:latin typeface="American Typewriter" panose="02090604020004020304" pitchFamily="18" charset="77"/>
              </a:rPr>
            </a:br>
            <a:endParaRPr lang="de-DE" sz="7200" dirty="0">
              <a:latin typeface="American Typewriter" panose="02090604020004020304" pitchFamily="18" charset="77"/>
            </a:endParaRPr>
          </a:p>
        </p:txBody>
      </p:sp>
      <p:sp>
        <p:nvSpPr>
          <p:cNvPr id="3" name="Untertitel 2">
            <a:extLst>
              <a:ext uri="{FF2B5EF4-FFF2-40B4-BE49-F238E27FC236}">
                <a16:creationId xmlns:a16="http://schemas.microsoft.com/office/drawing/2014/main" id="{5044A0C2-DED3-7442-966E-B56FD0D88839}"/>
              </a:ext>
            </a:extLst>
          </p:cNvPr>
          <p:cNvSpPr>
            <a:spLocks noGrp="1"/>
          </p:cNvSpPr>
          <p:nvPr>
            <p:ph type="subTitle" idx="1"/>
          </p:nvPr>
        </p:nvSpPr>
        <p:spPr>
          <a:xfrm>
            <a:off x="1527048" y="4599432"/>
            <a:ext cx="9144000" cy="1227520"/>
          </a:xfrm>
        </p:spPr>
        <p:txBody>
          <a:bodyPr>
            <a:normAutofit/>
          </a:bodyPr>
          <a:lstStyle/>
          <a:p>
            <a:pPr algn="ctr"/>
            <a:r>
              <a:rPr lang="de-DE" sz="3200" dirty="0">
                <a:latin typeface="American Typewriter" panose="02090604020004020304" pitchFamily="18" charset="77"/>
              </a:rPr>
              <a:t>Nach Head First </a:t>
            </a:r>
            <a:br>
              <a:rPr lang="de-DE" sz="3200" dirty="0">
                <a:latin typeface="American Typewriter" panose="02090604020004020304" pitchFamily="18" charset="77"/>
              </a:rPr>
            </a:br>
            <a:r>
              <a:rPr lang="de-DE" sz="2000" dirty="0">
                <a:latin typeface="American Typewriter" panose="02090604020004020304" pitchFamily="18" charset="77"/>
              </a:rPr>
              <a:t>A CMK-</a:t>
            </a:r>
            <a:r>
              <a:rPr lang="de-DE" sz="2000" dirty="0" err="1">
                <a:latin typeface="American Typewriter" panose="02090604020004020304" pitchFamily="18" charset="77"/>
              </a:rPr>
              <a:t>Production</a:t>
            </a:r>
            <a:endParaRPr lang="de-DE" sz="3200" dirty="0">
              <a:latin typeface="American Typewriter" panose="02090604020004020304" pitchFamily="18" charset="77"/>
            </a:endParaRPr>
          </a:p>
        </p:txBody>
      </p:sp>
    </p:spTree>
    <p:extLst>
      <p:ext uri="{BB962C8B-B14F-4D97-AF65-F5344CB8AC3E}">
        <p14:creationId xmlns:p14="http://schemas.microsoft.com/office/powerpoint/2010/main" val="40469720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err="1">
                <a:latin typeface="American Typewriter" panose="02090604020004020304" pitchFamily="18" charset="77"/>
              </a:rPr>
              <a:t>Strategy</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endParaRPr lang="de-DE" dirty="0"/>
          </a:p>
        </p:txBody>
      </p:sp>
      <p:pic>
        <p:nvPicPr>
          <p:cNvPr id="4" name="Grafik 3">
            <a:extLst>
              <a:ext uri="{FF2B5EF4-FFF2-40B4-BE49-F238E27FC236}">
                <a16:creationId xmlns:a16="http://schemas.microsoft.com/office/drawing/2014/main" id="{E4C906CB-A80F-7149-A270-CB942A503E8E}"/>
              </a:ext>
            </a:extLst>
          </p:cNvPr>
          <p:cNvPicPr>
            <a:picLocks noChangeAspect="1"/>
          </p:cNvPicPr>
          <p:nvPr/>
        </p:nvPicPr>
        <p:blipFill>
          <a:blip r:embed="rId2"/>
          <a:stretch>
            <a:fillRect/>
          </a:stretch>
        </p:blipFill>
        <p:spPr>
          <a:xfrm>
            <a:off x="2572066" y="1971463"/>
            <a:ext cx="7047867" cy="460211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887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Observer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de-DE" sz="3600" b="1" dirty="0">
                <a:latin typeface="Monotype Corsiva" panose="03010101010201010101" pitchFamily="66" charset="0"/>
                <a:cs typeface="Blackadder ITC" panose="020F0502020204030204" pitchFamily="34" charset="0"/>
              </a:rPr>
              <a:t>The Observer Pattern </a:t>
            </a:r>
            <a:r>
              <a:rPr lang="de-DE" sz="3600" dirty="0" err="1">
                <a:latin typeface="Monotype Corsiva" panose="03010101010201010101" pitchFamily="66" charset="0"/>
                <a:cs typeface="Blackadder ITC" panose="020F0502020204030204" pitchFamily="34" charset="0"/>
              </a:rPr>
              <a:t>defines</a:t>
            </a:r>
            <a:r>
              <a:rPr lang="de-DE" sz="3600" dirty="0">
                <a:latin typeface="Monotype Corsiva" panose="03010101010201010101" pitchFamily="66" charset="0"/>
                <a:cs typeface="Blackadder ITC" panose="020F0502020204030204" pitchFamily="34" charset="0"/>
              </a:rPr>
              <a:t> a </a:t>
            </a:r>
            <a:r>
              <a:rPr lang="de-DE" sz="3600" dirty="0" err="1">
                <a:latin typeface="Monotype Corsiva" panose="03010101010201010101" pitchFamily="66" charset="0"/>
                <a:cs typeface="Blackadder ITC" panose="020F0502020204030204" pitchFamily="34" charset="0"/>
              </a:rPr>
              <a:t>one-to-many</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dependency</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between</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objects</a:t>
            </a:r>
            <a:r>
              <a:rPr lang="de-DE" sz="3600" dirty="0">
                <a:latin typeface="Monotype Corsiva" panose="03010101010201010101" pitchFamily="66" charset="0"/>
                <a:cs typeface="Blackadder ITC" panose="020F0502020204030204" pitchFamily="34" charset="0"/>
              </a:rPr>
              <a:t> so </a:t>
            </a:r>
            <a:r>
              <a:rPr lang="de-DE" sz="3600" dirty="0" err="1">
                <a:latin typeface="Monotype Corsiva" panose="03010101010201010101" pitchFamily="66" charset="0"/>
                <a:cs typeface="Blackadder ITC" panose="020F0502020204030204" pitchFamily="34" charset="0"/>
              </a:rPr>
              <a:t>that</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when</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one</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object</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changes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state</a:t>
            </a:r>
            <a:r>
              <a:rPr lang="de-DE" sz="3600" dirty="0">
                <a:latin typeface="Monotype Corsiva" panose="03010101010201010101" pitchFamily="66" charset="0"/>
                <a:cs typeface="Blackadder ITC" panose="020F0502020204030204" pitchFamily="34" charset="0"/>
              </a:rPr>
              <a:t>, all </a:t>
            </a:r>
            <a:r>
              <a:rPr lang="de-DE" sz="3600" dirty="0" err="1">
                <a:latin typeface="Monotype Corsiva" panose="03010101010201010101" pitchFamily="66" charset="0"/>
                <a:cs typeface="Blackadder ITC" panose="020F0502020204030204" pitchFamily="34" charset="0"/>
              </a:rPr>
              <a:t>of</a:t>
            </a:r>
            <a:r>
              <a:rPr lang="de-DE" sz="3600" dirty="0">
                <a:latin typeface="Monotype Corsiva" panose="03010101010201010101" pitchFamily="66" charset="0"/>
                <a:cs typeface="Blackadder ITC" panose="020F0502020204030204" pitchFamily="34" charset="0"/>
              </a:rPr>
              <a:t> ist </a:t>
            </a:r>
            <a:r>
              <a:rPr lang="de-DE" sz="3600" dirty="0" err="1">
                <a:latin typeface="Monotype Corsiva" panose="03010101010201010101" pitchFamily="66" charset="0"/>
                <a:cs typeface="Blackadder ITC" panose="020F0502020204030204" pitchFamily="34" charset="0"/>
              </a:rPr>
              <a:t>dependents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are</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notified</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and</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updated</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automatically</a:t>
            </a:r>
            <a:r>
              <a:rPr lang="de-DE" sz="36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2246769"/>
          </a:xfrm>
          <a:prstGeom prst="rect">
            <a:avLst/>
          </a:prstGeom>
          <a:noFill/>
        </p:spPr>
        <p:txBody>
          <a:bodyPr wrap="square" rtlCol="0">
            <a:spAutoFit/>
          </a:bodyPr>
          <a:lstStyle/>
          <a:p>
            <a:r>
              <a:rPr lang="de-DE" sz="2800" dirty="0">
                <a:latin typeface="American Typewriter" panose="02090604020004020304" pitchFamily="18" charset="77"/>
              </a:rPr>
              <a:t>Das Observer Pattern ermöglicht einen Broadcast zwischen Klassen. Observer-Klassen können sich bei </a:t>
            </a:r>
            <a:r>
              <a:rPr lang="de-DE" sz="2800" dirty="0" err="1">
                <a:latin typeface="American Typewriter" panose="02090604020004020304" pitchFamily="18" charset="77"/>
              </a:rPr>
              <a:t>Subject</a:t>
            </a:r>
            <a:r>
              <a:rPr lang="de-DE" sz="2800" dirty="0">
                <a:latin typeface="American Typewriter" panose="02090604020004020304" pitchFamily="18" charset="77"/>
              </a:rPr>
              <a:t>-Klassen einschreiben und wieder entfernen, die </a:t>
            </a:r>
            <a:r>
              <a:rPr lang="de-DE" sz="2800" dirty="0" err="1">
                <a:latin typeface="American Typewriter" panose="02090604020004020304" pitchFamily="18" charset="77"/>
              </a:rPr>
              <a:t>Subject</a:t>
            </a:r>
            <a:r>
              <a:rPr lang="de-DE" sz="2800" dirty="0">
                <a:latin typeface="American Typewriter" panose="02090604020004020304" pitchFamily="18" charset="77"/>
              </a:rPr>
              <a:t>-Klasse kann alle eingeschriebenen Observer zu gewähltem Anlass benachrichtigen und aktualisieren.</a:t>
            </a:r>
          </a:p>
        </p:txBody>
      </p:sp>
    </p:spTree>
    <p:extLst>
      <p:ext uri="{BB962C8B-B14F-4D97-AF65-F5344CB8AC3E}">
        <p14:creationId xmlns:p14="http://schemas.microsoft.com/office/powerpoint/2010/main" val="260009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Observer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endParaRPr lang="de-DE" dirty="0"/>
          </a:p>
        </p:txBody>
      </p:sp>
      <p:pic>
        <p:nvPicPr>
          <p:cNvPr id="5" name="Grafik 4">
            <a:extLst>
              <a:ext uri="{FF2B5EF4-FFF2-40B4-BE49-F238E27FC236}">
                <a16:creationId xmlns:a16="http://schemas.microsoft.com/office/drawing/2014/main" id="{71E0FB48-FF19-5943-9532-AEA0EAFE6441}"/>
              </a:ext>
            </a:extLst>
          </p:cNvPr>
          <p:cNvPicPr>
            <a:picLocks noChangeAspect="1"/>
          </p:cNvPicPr>
          <p:nvPr/>
        </p:nvPicPr>
        <p:blipFill>
          <a:blip r:embed="rId2"/>
          <a:stretch>
            <a:fillRect/>
          </a:stretch>
        </p:blipFill>
        <p:spPr>
          <a:xfrm>
            <a:off x="2428591" y="1949026"/>
            <a:ext cx="7334817" cy="44359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3138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a:t>
            </a:r>
            <a:r>
              <a:rPr lang="de-DE" dirty="0" err="1">
                <a:latin typeface="American Typewriter" panose="02090604020004020304" pitchFamily="18" charset="77"/>
              </a:rPr>
              <a:t>Decorator</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de-DE" sz="3600" b="1" dirty="0">
                <a:latin typeface="Monotype Corsiva" panose="03010101010201010101" pitchFamily="66" charset="0"/>
                <a:cs typeface="Blackadder ITC" panose="020F0502020204030204" pitchFamily="34" charset="0"/>
              </a:rPr>
              <a:t>The </a:t>
            </a:r>
            <a:r>
              <a:rPr lang="de-DE" sz="3600" b="1" dirty="0" err="1">
                <a:latin typeface="Monotype Corsiva" panose="03010101010201010101" pitchFamily="66" charset="0"/>
                <a:cs typeface="Blackadder ITC" panose="020F0502020204030204" pitchFamily="34" charset="0"/>
              </a:rPr>
              <a:t>Decorator</a:t>
            </a:r>
            <a:r>
              <a:rPr lang="de-DE" sz="3600" b="1" dirty="0">
                <a:latin typeface="Monotype Corsiva" panose="03010101010201010101" pitchFamily="66" charset="0"/>
                <a:cs typeface="Blackadder ITC" panose="020F0502020204030204" pitchFamily="34" charset="0"/>
              </a:rPr>
              <a:t> Pattern </a:t>
            </a:r>
            <a:r>
              <a:rPr lang="de-DE" sz="3600" dirty="0" err="1">
                <a:latin typeface="Monotype Corsiva" panose="03010101010201010101" pitchFamily="66" charset="0"/>
                <a:cs typeface="Blackadder ITC" panose="020F0502020204030204" pitchFamily="34" charset="0"/>
              </a:rPr>
              <a:t>attaches</a:t>
            </a:r>
            <a:r>
              <a:rPr lang="de-DE" sz="3600" dirty="0">
                <a:latin typeface="Monotype Corsiva" panose="03010101010201010101" pitchFamily="66" charset="0"/>
                <a:cs typeface="Blackadder ITC" panose="020F0502020204030204" pitchFamily="34" charset="0"/>
              </a:rPr>
              <a:t> additional </a:t>
            </a:r>
            <a:r>
              <a:rPr lang="de-DE" sz="3600" dirty="0" err="1">
                <a:latin typeface="Monotype Corsiva" panose="03010101010201010101" pitchFamily="66" charset="0"/>
                <a:cs typeface="Blackadder ITC" panose="020F0502020204030204" pitchFamily="34" charset="0"/>
              </a:rPr>
              <a:t>responsibilities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to</a:t>
            </a:r>
            <a:r>
              <a:rPr lang="de-DE" sz="3600" dirty="0">
                <a:latin typeface="Monotype Corsiva" panose="03010101010201010101" pitchFamily="66" charset="0"/>
                <a:cs typeface="Blackadder ITC" panose="020F0502020204030204" pitchFamily="34" charset="0"/>
              </a:rPr>
              <a:t> an </a:t>
            </a:r>
            <a:r>
              <a:rPr lang="de-DE" sz="3600" dirty="0" err="1">
                <a:latin typeface="Monotype Corsiva" panose="03010101010201010101" pitchFamily="66" charset="0"/>
                <a:cs typeface="Blackadder ITC" panose="020F0502020204030204" pitchFamily="34" charset="0"/>
              </a:rPr>
              <a:t>object</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dynamically</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Decorators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provide</a:t>
            </a:r>
            <a:r>
              <a:rPr lang="de-DE" sz="3600" dirty="0">
                <a:latin typeface="Monotype Corsiva" panose="03010101010201010101" pitchFamily="66" charset="0"/>
                <a:cs typeface="Blackadder ITC" panose="020F0502020204030204" pitchFamily="34" charset="0"/>
              </a:rPr>
              <a:t> a flexible alternative </a:t>
            </a:r>
            <a:r>
              <a:rPr lang="de-DE" sz="3600" dirty="0" err="1">
                <a:latin typeface="Monotype Corsiva" panose="03010101010201010101" pitchFamily="66" charset="0"/>
                <a:cs typeface="Blackadder ITC" panose="020F0502020204030204" pitchFamily="34" charset="0"/>
              </a:rPr>
              <a:t>to</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subclassing</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for</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extending</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functionality</a:t>
            </a:r>
            <a:r>
              <a:rPr lang="de-DE" sz="36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1815882"/>
          </a:xfrm>
          <a:prstGeom prst="rect">
            <a:avLst/>
          </a:prstGeom>
          <a:noFill/>
        </p:spPr>
        <p:txBody>
          <a:bodyPr wrap="square" rtlCol="0">
            <a:spAutoFit/>
          </a:bodyPr>
          <a:lstStyle/>
          <a:p>
            <a:r>
              <a:rPr lang="de-DE" sz="2800" dirty="0">
                <a:latin typeface="American Typewriter" panose="02090604020004020304" pitchFamily="18" charset="77"/>
              </a:rPr>
              <a:t>Mit dem </a:t>
            </a:r>
            <a:r>
              <a:rPr lang="de-DE" sz="2800" dirty="0" err="1">
                <a:latin typeface="American Typewriter" panose="02090604020004020304" pitchFamily="18" charset="77"/>
              </a:rPr>
              <a:t>Decorator</a:t>
            </a:r>
            <a:r>
              <a:rPr lang="de-DE" sz="2800" dirty="0">
                <a:latin typeface="American Typewriter" panose="02090604020004020304" pitchFamily="18" charset="77"/>
              </a:rPr>
              <a:t> Pattern kannst du Objekte dynamisch und ohne Vererbung um Verhalten und Fähigkeiten erweitern, indem die Komponente von dem </a:t>
            </a:r>
            <a:r>
              <a:rPr lang="de-DE" sz="2800" dirty="0" err="1">
                <a:latin typeface="American Typewriter" panose="02090604020004020304" pitchFamily="18" charset="77"/>
              </a:rPr>
              <a:t>Decorator</a:t>
            </a:r>
            <a:r>
              <a:rPr lang="de-DE" sz="2800" dirty="0">
                <a:latin typeface="American Typewriter" panose="02090604020004020304" pitchFamily="18" charset="77"/>
              </a:rPr>
              <a:t> (das die neuen </a:t>
            </a:r>
            <a:r>
              <a:rPr lang="de-DE" sz="2800" dirty="0" err="1">
                <a:latin typeface="American Typewriter" panose="02090604020004020304" pitchFamily="18" charset="77"/>
              </a:rPr>
              <a:t>Responsibilities</a:t>
            </a:r>
            <a:r>
              <a:rPr lang="de-DE" sz="2800" dirty="0">
                <a:latin typeface="American Typewriter" panose="02090604020004020304" pitchFamily="18" charset="77"/>
              </a:rPr>
              <a:t> hat) „umwickelt“ wird.</a:t>
            </a:r>
          </a:p>
        </p:txBody>
      </p:sp>
    </p:spTree>
    <p:extLst>
      <p:ext uri="{BB962C8B-B14F-4D97-AF65-F5344CB8AC3E}">
        <p14:creationId xmlns:p14="http://schemas.microsoft.com/office/powerpoint/2010/main" val="41141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err="1">
                <a:latin typeface="American Typewriter" panose="02090604020004020304" pitchFamily="18" charset="77"/>
              </a:rPr>
              <a:t>Decorator</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endParaRPr lang="de-DE" dirty="0"/>
          </a:p>
        </p:txBody>
      </p:sp>
      <p:pic>
        <p:nvPicPr>
          <p:cNvPr id="6" name="Grafik 5">
            <a:extLst>
              <a:ext uri="{FF2B5EF4-FFF2-40B4-BE49-F238E27FC236}">
                <a16:creationId xmlns:a16="http://schemas.microsoft.com/office/drawing/2014/main" id="{1EFC71CA-692F-A742-B14E-FBBBFDD840B1}"/>
              </a:ext>
            </a:extLst>
          </p:cNvPr>
          <p:cNvPicPr>
            <a:picLocks noChangeAspect="1"/>
          </p:cNvPicPr>
          <p:nvPr/>
        </p:nvPicPr>
        <p:blipFill>
          <a:blip r:embed="rId2"/>
          <a:stretch>
            <a:fillRect/>
          </a:stretch>
        </p:blipFill>
        <p:spPr>
          <a:xfrm>
            <a:off x="3139394" y="2013373"/>
            <a:ext cx="5913212" cy="45800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49555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Factory </a:t>
            </a:r>
            <a:r>
              <a:rPr lang="de-DE" dirty="0" err="1">
                <a:latin typeface="American Typewriter" panose="02090604020004020304" pitchFamily="18" charset="77"/>
              </a:rPr>
              <a:t>Method</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de-DE" sz="3600" b="1" dirty="0">
                <a:latin typeface="Monotype Corsiva" panose="03010101010201010101" pitchFamily="66" charset="0"/>
                <a:cs typeface="Blackadder ITC" panose="020F0502020204030204" pitchFamily="34" charset="0"/>
              </a:rPr>
              <a:t>The Factory </a:t>
            </a:r>
            <a:r>
              <a:rPr lang="de-DE" sz="3600" b="1" dirty="0" err="1">
                <a:latin typeface="Monotype Corsiva" panose="03010101010201010101" pitchFamily="66" charset="0"/>
                <a:cs typeface="Blackadder ITC" panose="020F0502020204030204" pitchFamily="34" charset="0"/>
              </a:rPr>
              <a:t>Method</a:t>
            </a:r>
            <a:r>
              <a:rPr lang="de-DE" sz="3600" b="1" dirty="0">
                <a:latin typeface="Monotype Corsiva" panose="03010101010201010101" pitchFamily="66" charset="0"/>
                <a:cs typeface="Blackadder ITC" panose="020F0502020204030204" pitchFamily="34" charset="0"/>
              </a:rPr>
              <a:t> Pattern </a:t>
            </a:r>
            <a:r>
              <a:rPr lang="de-DE" sz="3600" dirty="0" err="1">
                <a:latin typeface="Monotype Corsiva" panose="03010101010201010101" pitchFamily="66" charset="0"/>
                <a:cs typeface="Blackadder ITC" panose="020F0502020204030204" pitchFamily="34" charset="0"/>
              </a:rPr>
              <a:t>defines</a:t>
            </a:r>
            <a:r>
              <a:rPr lang="de-DE" sz="3600" dirty="0">
                <a:latin typeface="Monotype Corsiva" panose="03010101010201010101" pitchFamily="66" charset="0"/>
                <a:cs typeface="Blackadder ITC" panose="020F0502020204030204" pitchFamily="34" charset="0"/>
              </a:rPr>
              <a:t> an </a:t>
            </a:r>
            <a:r>
              <a:rPr lang="de-DE" sz="3600" dirty="0" err="1">
                <a:latin typeface="Monotype Corsiva" panose="03010101010201010101" pitchFamily="66" charset="0"/>
                <a:cs typeface="Blackadder ITC" panose="020F0502020204030204" pitchFamily="34" charset="0"/>
              </a:rPr>
              <a:t>interface</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for</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creating</a:t>
            </a:r>
            <a:r>
              <a:rPr lang="de-DE" sz="3600" dirty="0">
                <a:latin typeface="Monotype Corsiva" panose="03010101010201010101" pitchFamily="66" charset="0"/>
                <a:cs typeface="Blackadder ITC" panose="020F0502020204030204" pitchFamily="34" charset="0"/>
              </a:rPr>
              <a:t> an </a:t>
            </a:r>
            <a:r>
              <a:rPr lang="de-DE" sz="3600" dirty="0" err="1">
                <a:latin typeface="Monotype Corsiva" panose="03010101010201010101" pitchFamily="66" charset="0"/>
                <a:cs typeface="Blackadder ITC" panose="020F0502020204030204" pitchFamily="34" charset="0"/>
              </a:rPr>
              <a:t>object</a:t>
            </a:r>
            <a:r>
              <a:rPr lang="de-DE" sz="3600" dirty="0">
                <a:latin typeface="Monotype Corsiva" panose="03010101010201010101" pitchFamily="66" charset="0"/>
                <a:cs typeface="Blackadder ITC" panose="020F0502020204030204" pitchFamily="34" charset="0"/>
              </a:rPr>
              <a:t>, but </a:t>
            </a:r>
            <a:r>
              <a:rPr lang="de-DE" sz="3600" dirty="0" err="1">
                <a:latin typeface="Monotype Corsiva" panose="03010101010201010101" pitchFamily="66" charset="0"/>
                <a:cs typeface="Blackadder ITC" panose="020F0502020204030204" pitchFamily="34" charset="0"/>
              </a:rPr>
              <a:t>lets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subclasses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decide</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which</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class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to</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instantiate</a:t>
            </a:r>
            <a:r>
              <a:rPr lang="de-DE" sz="3600" dirty="0">
                <a:latin typeface="Monotype Corsiva" panose="03010101010201010101" pitchFamily="66" charset="0"/>
                <a:cs typeface="Blackadder ITC" panose="020F0502020204030204" pitchFamily="34" charset="0"/>
              </a:rPr>
              <a:t>. Factory </a:t>
            </a:r>
            <a:r>
              <a:rPr lang="de-DE" sz="3600" dirty="0" err="1">
                <a:latin typeface="Monotype Corsiva" panose="03010101010201010101" pitchFamily="66" charset="0"/>
                <a:cs typeface="Blackadder ITC" panose="020F0502020204030204" pitchFamily="34" charset="0"/>
              </a:rPr>
              <a:t>Method</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lets</a:t>
            </a:r>
            <a:r>
              <a:rPr lang="de-DE" sz="3600" dirty="0">
                <a:latin typeface="Monotype Corsiva" panose="03010101010201010101" pitchFamily="66" charset="0"/>
                <a:cs typeface="Blackadder ITC" panose="020F0502020204030204" pitchFamily="34" charset="0"/>
              </a:rPr>
              <a:t> a </a:t>
            </a:r>
            <a:r>
              <a:rPr lang="de-DE" sz="3600" dirty="0" err="1">
                <a:latin typeface="Monotype Corsiva" panose="03010101010201010101" pitchFamily="66" charset="0"/>
                <a:cs typeface="Blackadder ITC" panose="020F0502020204030204" pitchFamily="34" charset="0"/>
              </a:rPr>
              <a:t>class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defer</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instantiation</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to</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subclasses</a:t>
            </a:r>
            <a:r>
              <a:rPr lang="de-DE" sz="36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1815882"/>
          </a:xfrm>
          <a:prstGeom prst="rect">
            <a:avLst/>
          </a:prstGeom>
          <a:noFill/>
        </p:spPr>
        <p:txBody>
          <a:bodyPr wrap="square" rtlCol="0">
            <a:spAutoFit/>
          </a:bodyPr>
          <a:lstStyle/>
          <a:p>
            <a:r>
              <a:rPr lang="de-DE" sz="2800" dirty="0">
                <a:latin typeface="American Typewriter" panose="02090604020004020304" pitchFamily="18" charset="77"/>
              </a:rPr>
              <a:t>Das Factory </a:t>
            </a:r>
            <a:r>
              <a:rPr lang="de-DE" sz="2800" dirty="0" err="1">
                <a:latin typeface="American Typewriter" panose="02090604020004020304" pitchFamily="18" charset="77"/>
              </a:rPr>
              <a:t>Method</a:t>
            </a:r>
            <a:r>
              <a:rPr lang="de-DE" sz="2800" dirty="0">
                <a:latin typeface="American Typewriter" panose="02090604020004020304" pitchFamily="18" charset="77"/>
              </a:rPr>
              <a:t> Pattern delegiert die Erschaffung von Objekten an Subklassen, sodass der Client beispielsweise mit gleichen Argumenten unterschiedliche Objekte je nach Subklasse erzeugen kann.</a:t>
            </a:r>
          </a:p>
        </p:txBody>
      </p:sp>
    </p:spTree>
    <p:extLst>
      <p:ext uri="{BB962C8B-B14F-4D97-AF65-F5344CB8AC3E}">
        <p14:creationId xmlns:p14="http://schemas.microsoft.com/office/powerpoint/2010/main" val="1141096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Factory </a:t>
            </a:r>
            <a:r>
              <a:rPr lang="de-DE" dirty="0" err="1">
                <a:latin typeface="American Typewriter" panose="02090604020004020304" pitchFamily="18" charset="77"/>
              </a:rPr>
              <a:t>Method</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endParaRPr lang="de-DE" dirty="0"/>
          </a:p>
        </p:txBody>
      </p:sp>
      <p:pic>
        <p:nvPicPr>
          <p:cNvPr id="6" name="Grafik 5">
            <a:extLst>
              <a:ext uri="{FF2B5EF4-FFF2-40B4-BE49-F238E27FC236}">
                <a16:creationId xmlns:a16="http://schemas.microsoft.com/office/drawing/2014/main" id="{8397BC5B-D01C-1245-AAC0-59F11112C484}"/>
              </a:ext>
            </a:extLst>
          </p:cNvPr>
          <p:cNvPicPr>
            <a:picLocks noChangeAspect="1"/>
          </p:cNvPicPr>
          <p:nvPr/>
        </p:nvPicPr>
        <p:blipFill>
          <a:blip r:embed="rId2"/>
          <a:stretch>
            <a:fillRect/>
          </a:stretch>
        </p:blipFill>
        <p:spPr>
          <a:xfrm>
            <a:off x="1446494" y="2142067"/>
            <a:ext cx="9299012" cy="38565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2501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a:xfrm>
            <a:off x="685801" y="609600"/>
            <a:ext cx="11187852" cy="1456267"/>
          </a:xfrm>
        </p:spPr>
        <p:txBody>
          <a:bodyPr>
            <a:normAutofit/>
          </a:bodyPr>
          <a:lstStyle/>
          <a:p>
            <a:r>
              <a:rPr lang="de-DE" dirty="0">
                <a:latin typeface="American Typewriter" panose="02090604020004020304" pitchFamily="18" charset="77"/>
              </a:rPr>
              <a:t>Name – Abstract Factory </a:t>
            </a:r>
            <a:r>
              <a:rPr lang="de-DE" dirty="0" err="1">
                <a:latin typeface="American Typewriter" panose="02090604020004020304" pitchFamily="18" charset="77"/>
              </a:rPr>
              <a:t>Method</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de-DE" sz="3600" b="1" dirty="0">
                <a:latin typeface="Monotype Corsiva" panose="03010101010201010101" pitchFamily="66" charset="0"/>
                <a:cs typeface="Blackadder ITC" panose="020F0502020204030204" pitchFamily="34" charset="0"/>
              </a:rPr>
              <a:t>The Abstract Factory </a:t>
            </a:r>
            <a:r>
              <a:rPr lang="de-DE" sz="3600" b="1" dirty="0" err="1">
                <a:latin typeface="Monotype Corsiva" panose="03010101010201010101" pitchFamily="66" charset="0"/>
                <a:cs typeface="Blackadder ITC" panose="020F0502020204030204" pitchFamily="34" charset="0"/>
              </a:rPr>
              <a:t>Method</a:t>
            </a:r>
            <a:r>
              <a:rPr lang="de-DE" sz="3600" b="1" dirty="0">
                <a:latin typeface="Monotype Corsiva" panose="03010101010201010101" pitchFamily="66" charset="0"/>
                <a:cs typeface="Blackadder ITC" panose="020F0502020204030204" pitchFamily="34" charset="0"/>
              </a:rPr>
              <a:t> Pattern </a:t>
            </a:r>
            <a:r>
              <a:rPr lang="de-DE" sz="3600" dirty="0" err="1">
                <a:latin typeface="Monotype Corsiva" panose="03010101010201010101" pitchFamily="66" charset="0"/>
                <a:cs typeface="Blackadder ITC" panose="020F0502020204030204" pitchFamily="34" charset="0"/>
              </a:rPr>
              <a:t>provides</a:t>
            </a:r>
            <a:r>
              <a:rPr lang="de-DE" sz="3600" dirty="0">
                <a:latin typeface="Monotype Corsiva" panose="03010101010201010101" pitchFamily="66" charset="0"/>
                <a:cs typeface="Blackadder ITC" panose="020F0502020204030204" pitchFamily="34" charset="0"/>
              </a:rPr>
              <a:t> an </a:t>
            </a:r>
            <a:r>
              <a:rPr lang="de-DE" sz="3600" dirty="0" err="1">
                <a:latin typeface="Monotype Corsiva" panose="03010101010201010101" pitchFamily="66" charset="0"/>
                <a:cs typeface="Blackadder ITC" panose="020F0502020204030204" pitchFamily="34" charset="0"/>
              </a:rPr>
              <a:t>interface</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for</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creating</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families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of</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related</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or</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dependent</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objects</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without</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specifying</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their</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concrete</a:t>
            </a:r>
            <a:r>
              <a:rPr lang="de-DE" sz="3600" dirty="0">
                <a:latin typeface="Monotype Corsiva" panose="03010101010201010101" pitchFamily="66" charset="0"/>
                <a:cs typeface="Blackadder ITC" panose="020F0502020204030204" pitchFamily="34" charset="0"/>
              </a:rPr>
              <a:t> </a:t>
            </a:r>
            <a:r>
              <a:rPr lang="de-DE" sz="3600" dirty="0" err="1">
                <a:latin typeface="Monotype Corsiva" panose="03010101010201010101" pitchFamily="66" charset="0"/>
                <a:cs typeface="Blackadder ITC" panose="020F0502020204030204" pitchFamily="34" charset="0"/>
              </a:rPr>
              <a:t>classes</a:t>
            </a:r>
            <a:r>
              <a:rPr lang="de-DE" sz="36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2246769"/>
          </a:xfrm>
          <a:prstGeom prst="rect">
            <a:avLst/>
          </a:prstGeom>
          <a:noFill/>
        </p:spPr>
        <p:txBody>
          <a:bodyPr wrap="square" rtlCol="0">
            <a:spAutoFit/>
          </a:bodyPr>
          <a:lstStyle/>
          <a:p>
            <a:r>
              <a:rPr lang="de-DE" sz="2800" dirty="0">
                <a:latin typeface="American Typewriter" panose="02090604020004020304" pitchFamily="18" charset="77"/>
              </a:rPr>
              <a:t>Im Gegensatz zum Factory </a:t>
            </a:r>
            <a:r>
              <a:rPr lang="de-DE" sz="2800" dirty="0" err="1">
                <a:latin typeface="American Typewriter" panose="02090604020004020304" pitchFamily="18" charset="77"/>
              </a:rPr>
              <a:t>Method</a:t>
            </a:r>
            <a:r>
              <a:rPr lang="de-DE" sz="2800" dirty="0">
                <a:latin typeface="American Typewriter" panose="02090604020004020304" pitchFamily="18" charset="77"/>
              </a:rPr>
              <a:t> Pattern geht es hier um die Instanziierung von Klassenfamilien. Die abstrakte Fabrik gibt den konkreten Fabriken nur vor welche abstrakten Produkte geschaffen werden sollen, die konkreten Fabriken entscheiden über die Details.</a:t>
            </a:r>
          </a:p>
        </p:txBody>
      </p:sp>
    </p:spTree>
    <p:extLst>
      <p:ext uri="{BB962C8B-B14F-4D97-AF65-F5344CB8AC3E}">
        <p14:creationId xmlns:p14="http://schemas.microsoft.com/office/powerpoint/2010/main" val="429196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Abstract Factory </a:t>
            </a:r>
            <a:r>
              <a:rPr lang="de-DE" dirty="0" err="1">
                <a:latin typeface="American Typewriter" panose="02090604020004020304" pitchFamily="18" charset="77"/>
              </a:rPr>
              <a:t>Method</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endParaRPr lang="de-DE" dirty="0"/>
          </a:p>
        </p:txBody>
      </p:sp>
      <p:pic>
        <p:nvPicPr>
          <p:cNvPr id="4" name="Grafik 3">
            <a:extLst>
              <a:ext uri="{FF2B5EF4-FFF2-40B4-BE49-F238E27FC236}">
                <a16:creationId xmlns:a16="http://schemas.microsoft.com/office/drawing/2014/main" id="{72C20B31-AEFC-6D4C-A084-28F6AEB5D132}"/>
              </a:ext>
            </a:extLst>
          </p:cNvPr>
          <p:cNvPicPr>
            <a:picLocks noChangeAspect="1"/>
          </p:cNvPicPr>
          <p:nvPr/>
        </p:nvPicPr>
        <p:blipFill>
          <a:blip r:embed="rId2"/>
          <a:stretch>
            <a:fillRect/>
          </a:stretch>
        </p:blipFill>
        <p:spPr>
          <a:xfrm>
            <a:off x="5403850" y="3098800"/>
            <a:ext cx="1384300" cy="660400"/>
          </a:xfrm>
          <a:prstGeom prst="rect">
            <a:avLst/>
          </a:prstGeom>
        </p:spPr>
      </p:pic>
      <p:pic>
        <p:nvPicPr>
          <p:cNvPr id="6" name="Grafik 5">
            <a:extLst>
              <a:ext uri="{FF2B5EF4-FFF2-40B4-BE49-F238E27FC236}">
                <a16:creationId xmlns:a16="http://schemas.microsoft.com/office/drawing/2014/main" id="{E881BACE-7AB8-8548-B3CA-EC06F3A1D0D3}"/>
              </a:ext>
            </a:extLst>
          </p:cNvPr>
          <p:cNvPicPr>
            <a:picLocks noChangeAspect="1"/>
          </p:cNvPicPr>
          <p:nvPr/>
        </p:nvPicPr>
        <p:blipFill>
          <a:blip r:embed="rId2"/>
          <a:stretch>
            <a:fillRect/>
          </a:stretch>
        </p:blipFill>
        <p:spPr>
          <a:xfrm>
            <a:off x="1419722" y="1972896"/>
            <a:ext cx="9352556" cy="44617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0729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Singleton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de-DE" sz="4000" b="1" dirty="0">
                <a:latin typeface="Monotype Corsiva" panose="03010101010201010101" pitchFamily="66" charset="0"/>
                <a:cs typeface="Blackadder ITC" panose="020F0502020204030204" pitchFamily="34" charset="0"/>
              </a:rPr>
              <a:t>The Singleton Pattern </a:t>
            </a:r>
            <a:r>
              <a:rPr lang="de-DE" sz="4000" dirty="0" err="1">
                <a:latin typeface="Monotype Corsiva" panose="03010101010201010101" pitchFamily="66" charset="0"/>
                <a:cs typeface="Blackadder ITC" panose="020F0502020204030204" pitchFamily="34" charset="0"/>
              </a:rPr>
              <a:t>ensures</a:t>
            </a:r>
            <a:r>
              <a:rPr lang="de-DE" sz="4000" dirty="0">
                <a:latin typeface="Monotype Corsiva" panose="03010101010201010101" pitchFamily="66" charset="0"/>
                <a:cs typeface="Blackadder ITC" panose="020F0502020204030204" pitchFamily="34" charset="0"/>
              </a:rPr>
              <a:t> a </a:t>
            </a:r>
            <a:r>
              <a:rPr lang="de-DE" sz="4000" dirty="0" err="1">
                <a:latin typeface="Monotype Corsiva" panose="03010101010201010101" pitchFamily="66" charset="0"/>
                <a:cs typeface="Blackadder ITC" panose="020F0502020204030204" pitchFamily="34" charset="0"/>
              </a:rPr>
              <a:t>class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has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only</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one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instance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and</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provides</a:t>
            </a:r>
            <a:r>
              <a:rPr lang="de-DE" sz="4000" dirty="0">
                <a:latin typeface="Monotype Corsiva" panose="03010101010201010101" pitchFamily="66" charset="0"/>
                <a:cs typeface="Blackadder ITC" panose="020F0502020204030204" pitchFamily="34" charset="0"/>
              </a:rPr>
              <a:t> a global </a:t>
            </a:r>
            <a:r>
              <a:rPr lang="de-DE" sz="4000" dirty="0" err="1">
                <a:latin typeface="Monotype Corsiva" panose="03010101010201010101" pitchFamily="66" charset="0"/>
                <a:cs typeface="Blackadder ITC" panose="020F0502020204030204" pitchFamily="34" charset="0"/>
              </a:rPr>
              <a:t>point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of</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access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it.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1384995"/>
          </a:xfrm>
          <a:prstGeom prst="rect">
            <a:avLst/>
          </a:prstGeom>
          <a:noFill/>
        </p:spPr>
        <p:txBody>
          <a:bodyPr wrap="square" rtlCol="0">
            <a:spAutoFit/>
          </a:bodyPr>
          <a:lstStyle/>
          <a:p>
            <a:r>
              <a:rPr lang="de-DE" sz="2800" dirty="0">
                <a:latin typeface="American Typewriter" panose="02090604020004020304" pitchFamily="18" charset="77"/>
              </a:rPr>
              <a:t>Mithilfe eines privaten Konstruktors kann man mit dem Singleton Pattern sicherstellen, dass es nur eine Instanz einer Klasse gibt, und kontrolliert den Zugriff auf dieses Objekt.</a:t>
            </a:r>
          </a:p>
        </p:txBody>
      </p:sp>
    </p:spTree>
    <p:extLst>
      <p:ext uri="{BB962C8B-B14F-4D97-AF65-F5344CB8AC3E}">
        <p14:creationId xmlns:p14="http://schemas.microsoft.com/office/powerpoint/2010/main" val="191349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58CD8-C898-E442-AF8C-D707D26C82FA}"/>
              </a:ext>
            </a:extLst>
          </p:cNvPr>
          <p:cNvSpPr>
            <a:spLocks noGrp="1"/>
          </p:cNvSpPr>
          <p:nvPr>
            <p:ph type="title"/>
          </p:nvPr>
        </p:nvSpPr>
        <p:spPr/>
        <p:txBody>
          <a:bodyPr/>
          <a:lstStyle/>
          <a:p>
            <a:pPr algn="ctr"/>
            <a:r>
              <a:rPr lang="de-DE" dirty="0">
                <a:latin typeface="American Typewriter" panose="02090604020004020304" pitchFamily="18" charset="77"/>
              </a:rPr>
              <a:t>Was ist das denn überhaupt?</a:t>
            </a:r>
          </a:p>
        </p:txBody>
      </p:sp>
      <p:sp>
        <p:nvSpPr>
          <p:cNvPr id="3" name="Inhaltsplatzhalter 2">
            <a:extLst>
              <a:ext uri="{FF2B5EF4-FFF2-40B4-BE49-F238E27FC236}">
                <a16:creationId xmlns:a16="http://schemas.microsoft.com/office/drawing/2014/main" id="{8C446EBB-FFA7-5F49-86AA-8EDC3BE74CD6}"/>
              </a:ext>
            </a:extLst>
          </p:cNvPr>
          <p:cNvSpPr>
            <a:spLocks noGrp="1"/>
          </p:cNvSpPr>
          <p:nvPr>
            <p:ph idx="1"/>
          </p:nvPr>
        </p:nvSpPr>
        <p:spPr>
          <a:xfrm>
            <a:off x="1030287" y="2065867"/>
            <a:ext cx="10131425" cy="3649133"/>
          </a:xfrm>
        </p:spPr>
        <p:txBody>
          <a:bodyPr>
            <a:normAutofit/>
          </a:bodyPr>
          <a:lstStyle/>
          <a:p>
            <a:pPr marL="0" indent="0" algn="ctr">
              <a:buNone/>
            </a:pPr>
            <a:r>
              <a:rPr lang="de-DE" sz="3200" dirty="0">
                <a:latin typeface="American Typewriter" panose="02090604020004020304" pitchFamily="18" charset="77"/>
              </a:rPr>
              <a:t>„</a:t>
            </a:r>
            <a:r>
              <a:rPr lang="de-DE" sz="3200" b="1" dirty="0">
                <a:latin typeface="American Typewriter" panose="02090604020004020304" pitchFamily="18" charset="77"/>
              </a:rPr>
              <a:t>A </a:t>
            </a:r>
            <a:r>
              <a:rPr lang="de-DE" sz="3200" b="1" dirty="0" err="1">
                <a:latin typeface="American Typewriter" panose="02090604020004020304" pitchFamily="18" charset="77"/>
              </a:rPr>
              <a:t>pattern</a:t>
            </a:r>
            <a:r>
              <a:rPr lang="de-DE" sz="3200" dirty="0">
                <a:latin typeface="American Typewriter" panose="02090604020004020304" pitchFamily="18" charset="77"/>
              </a:rPr>
              <a:t> </a:t>
            </a:r>
            <a:r>
              <a:rPr lang="de-DE" sz="3200" dirty="0" err="1">
                <a:latin typeface="American Typewriter" panose="02090604020004020304" pitchFamily="18" charset="77"/>
              </a:rPr>
              <a:t>is</a:t>
            </a:r>
            <a:r>
              <a:rPr lang="de-DE" sz="3200" dirty="0">
                <a:latin typeface="American Typewriter" panose="02090604020004020304" pitchFamily="18" charset="77"/>
              </a:rPr>
              <a:t> a </a:t>
            </a:r>
            <a:r>
              <a:rPr lang="de-DE" sz="3200" dirty="0" err="1">
                <a:latin typeface="American Typewriter" panose="02090604020004020304" pitchFamily="18" charset="77"/>
              </a:rPr>
              <a:t>solution</a:t>
            </a:r>
            <a:r>
              <a:rPr lang="de-DE" sz="3200" dirty="0">
                <a:latin typeface="American Typewriter" panose="02090604020004020304" pitchFamily="18" charset="77"/>
              </a:rPr>
              <a:t> </a:t>
            </a:r>
            <a:r>
              <a:rPr lang="de-DE" sz="3200" dirty="0" err="1">
                <a:latin typeface="American Typewriter" panose="02090604020004020304" pitchFamily="18" charset="77"/>
              </a:rPr>
              <a:t>to</a:t>
            </a:r>
            <a:r>
              <a:rPr lang="de-DE" sz="3200" dirty="0">
                <a:latin typeface="American Typewriter" panose="02090604020004020304" pitchFamily="18" charset="77"/>
              </a:rPr>
              <a:t> a </a:t>
            </a:r>
            <a:r>
              <a:rPr lang="de-DE" sz="3200" dirty="0" err="1">
                <a:latin typeface="American Typewriter" panose="02090604020004020304" pitchFamily="18" charset="77"/>
              </a:rPr>
              <a:t>problem</a:t>
            </a:r>
            <a:r>
              <a:rPr lang="de-DE" sz="3200" dirty="0">
                <a:latin typeface="American Typewriter" panose="02090604020004020304" pitchFamily="18" charset="77"/>
              </a:rPr>
              <a:t> in a </a:t>
            </a:r>
            <a:r>
              <a:rPr lang="de-DE" sz="3200" dirty="0" err="1">
                <a:latin typeface="American Typewriter" panose="02090604020004020304" pitchFamily="18" charset="77"/>
              </a:rPr>
              <a:t>context</a:t>
            </a:r>
            <a:r>
              <a:rPr lang="de-DE" sz="3200" dirty="0">
                <a:latin typeface="American Typewriter" panose="02090604020004020304" pitchFamily="18" charset="77"/>
              </a:rPr>
              <a:t>.“</a:t>
            </a:r>
          </a:p>
          <a:p>
            <a:pPr marL="0" indent="0" algn="ctr">
              <a:buNone/>
            </a:pPr>
            <a:r>
              <a:rPr lang="de-DE" sz="1600" dirty="0">
                <a:latin typeface="American Typewriter" panose="02090604020004020304" pitchFamily="18" charset="77"/>
              </a:rPr>
              <a:t>Es gibt viele Situationen (</a:t>
            </a:r>
            <a:r>
              <a:rPr lang="de-DE" sz="1600" i="1" dirty="0" err="1">
                <a:latin typeface="American Typewriter" panose="02090604020004020304" pitchFamily="18" charset="77"/>
              </a:rPr>
              <a:t>context</a:t>
            </a:r>
            <a:r>
              <a:rPr lang="de-DE" sz="1600" dirty="0">
                <a:latin typeface="American Typewriter" panose="02090604020004020304" pitchFamily="18" charset="77"/>
              </a:rPr>
              <a:t>) in denen man auf ähnliche Herausforderungen (</a:t>
            </a:r>
            <a:r>
              <a:rPr lang="de-DE" sz="1600" i="1" dirty="0" err="1">
                <a:latin typeface="American Typewriter" panose="02090604020004020304" pitchFamily="18" charset="77"/>
              </a:rPr>
              <a:t>problem</a:t>
            </a:r>
            <a:r>
              <a:rPr lang="de-DE" sz="1600" dirty="0">
                <a:latin typeface="American Typewriter" panose="02090604020004020304" pitchFamily="18" charset="77"/>
              </a:rPr>
              <a:t>) stößt. Es gibt Muster (</a:t>
            </a:r>
            <a:r>
              <a:rPr lang="de-DE" sz="1600" i="1" dirty="0" err="1">
                <a:latin typeface="American Typewriter" panose="02090604020004020304" pitchFamily="18" charset="77"/>
              </a:rPr>
              <a:t>pattern</a:t>
            </a:r>
            <a:r>
              <a:rPr lang="de-DE" sz="1600" dirty="0">
                <a:latin typeface="American Typewriter" panose="02090604020004020304" pitchFamily="18" charset="77"/>
              </a:rPr>
              <a:t>) die sich zur Lösung (</a:t>
            </a:r>
            <a:r>
              <a:rPr lang="de-DE" sz="1600" i="1" dirty="0" err="1">
                <a:latin typeface="American Typewriter" panose="02090604020004020304" pitchFamily="18" charset="77"/>
              </a:rPr>
              <a:t>solution</a:t>
            </a:r>
            <a:r>
              <a:rPr lang="de-DE" sz="1600" dirty="0">
                <a:latin typeface="American Typewriter" panose="02090604020004020304" pitchFamily="18" charset="77"/>
              </a:rPr>
              <a:t>) anwenden lassen.</a:t>
            </a:r>
            <a:endParaRPr lang="de-DE" sz="2800" dirty="0">
              <a:latin typeface="American Typewriter" panose="02090604020004020304" pitchFamily="18" charset="77"/>
            </a:endParaRPr>
          </a:p>
        </p:txBody>
      </p:sp>
    </p:spTree>
    <p:extLst>
      <p:ext uri="{BB962C8B-B14F-4D97-AF65-F5344CB8AC3E}">
        <p14:creationId xmlns:p14="http://schemas.microsoft.com/office/powerpoint/2010/main" val="404172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Singleton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endParaRPr lang="de-DE" dirty="0"/>
          </a:p>
        </p:txBody>
      </p:sp>
      <p:pic>
        <p:nvPicPr>
          <p:cNvPr id="5" name="Grafik 4">
            <a:extLst>
              <a:ext uri="{FF2B5EF4-FFF2-40B4-BE49-F238E27FC236}">
                <a16:creationId xmlns:a16="http://schemas.microsoft.com/office/drawing/2014/main" id="{45FD3AD9-80FC-6344-8928-BF0C0A691B50}"/>
              </a:ext>
            </a:extLst>
          </p:cNvPr>
          <p:cNvPicPr>
            <a:picLocks noChangeAspect="1"/>
          </p:cNvPicPr>
          <p:nvPr/>
        </p:nvPicPr>
        <p:blipFill>
          <a:blip r:embed="rId2"/>
          <a:stretch>
            <a:fillRect/>
          </a:stretch>
        </p:blipFill>
        <p:spPr>
          <a:xfrm>
            <a:off x="1568884" y="2065867"/>
            <a:ext cx="8365257" cy="439965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0802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Command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fontScale="92500"/>
          </a:bodyPr>
          <a:lstStyle/>
          <a:p>
            <a:pPr marL="0" indent="0">
              <a:buNone/>
            </a:pPr>
            <a:r>
              <a:rPr lang="de-DE" sz="4000" b="1" dirty="0">
                <a:latin typeface="Monotype Corsiva" panose="03010101010201010101" pitchFamily="66" charset="0"/>
                <a:cs typeface="Blackadder ITC" panose="020F0502020204030204" pitchFamily="34" charset="0"/>
              </a:rPr>
              <a:t>The Command Pattern </a:t>
            </a:r>
            <a:r>
              <a:rPr lang="de-DE" sz="4000" dirty="0" err="1">
                <a:latin typeface="Monotype Corsiva" panose="03010101010201010101" pitchFamily="66" charset="0"/>
                <a:cs typeface="Blackadder ITC" panose="020F0502020204030204" pitchFamily="34" charset="0"/>
              </a:rPr>
              <a:t>encapsulates</a:t>
            </a:r>
            <a:r>
              <a:rPr lang="de-DE" sz="4000" dirty="0">
                <a:latin typeface="Monotype Corsiva" panose="03010101010201010101" pitchFamily="66" charset="0"/>
                <a:cs typeface="Blackadder ITC" panose="020F0502020204030204" pitchFamily="34" charset="0"/>
              </a:rPr>
              <a:t> a </a:t>
            </a:r>
            <a:r>
              <a:rPr lang="de-DE" sz="4000" dirty="0" err="1">
                <a:latin typeface="Monotype Corsiva" panose="03010101010201010101" pitchFamily="66" charset="0"/>
                <a:cs typeface="Blackadder ITC" panose="020F0502020204030204" pitchFamily="34" charset="0"/>
              </a:rPr>
              <a:t>request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as</a:t>
            </a:r>
            <a:r>
              <a:rPr lang="de-DE" sz="4000" dirty="0">
                <a:latin typeface="Monotype Corsiva" panose="03010101010201010101" pitchFamily="66" charset="0"/>
                <a:cs typeface="Blackadder ITC" panose="020F0502020204030204" pitchFamily="34" charset="0"/>
              </a:rPr>
              <a:t> an </a:t>
            </a:r>
            <a:r>
              <a:rPr lang="de-DE" sz="4000" dirty="0" err="1">
                <a:latin typeface="Monotype Corsiva" panose="03010101010201010101" pitchFamily="66" charset="0"/>
                <a:cs typeface="Blackadder ITC" panose="020F0502020204030204" pitchFamily="34" charset="0"/>
              </a:rPr>
              <a:t>object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thereby</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letting</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you</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parameterize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other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objects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with</a:t>
            </a:r>
            <a:r>
              <a:rPr lang="de-DE" sz="4000" dirty="0">
                <a:latin typeface="Monotype Corsiva" panose="03010101010201010101" pitchFamily="66" charset="0"/>
                <a:cs typeface="Blackadder ITC" panose="020F0502020204030204" pitchFamily="34" charset="0"/>
              </a:rPr>
              <a:t> different </a:t>
            </a:r>
            <a:r>
              <a:rPr lang="de-DE" sz="4000" dirty="0" err="1">
                <a:latin typeface="Monotype Corsiva" panose="03010101010201010101" pitchFamily="66" charset="0"/>
                <a:cs typeface="Blackadder ITC" panose="020F0502020204030204" pitchFamily="34" charset="0"/>
              </a:rPr>
              <a:t>requests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queue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or</a:t>
            </a:r>
            <a:r>
              <a:rPr lang="de-DE" sz="4000" dirty="0">
                <a:latin typeface="Monotype Corsiva" panose="03010101010201010101" pitchFamily="66" charset="0"/>
                <a:cs typeface="Blackadder ITC" panose="020F0502020204030204" pitchFamily="34" charset="0"/>
              </a:rPr>
              <a:t> log </a:t>
            </a:r>
            <a:r>
              <a:rPr lang="de-DE" sz="4000" dirty="0" err="1">
                <a:latin typeface="Monotype Corsiva" panose="03010101010201010101" pitchFamily="66" charset="0"/>
                <a:cs typeface="Blackadder ITC" panose="020F0502020204030204" pitchFamily="34" charset="0"/>
              </a:rPr>
              <a:t>requests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and</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support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undoable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operations</a:t>
            </a:r>
            <a:r>
              <a:rPr lang="de-DE" sz="40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1384995"/>
          </a:xfrm>
          <a:prstGeom prst="rect">
            <a:avLst/>
          </a:prstGeom>
          <a:noFill/>
        </p:spPr>
        <p:txBody>
          <a:bodyPr wrap="square" rtlCol="0">
            <a:spAutoFit/>
          </a:bodyPr>
          <a:lstStyle/>
          <a:p>
            <a:r>
              <a:rPr lang="de-DE" sz="2800" dirty="0">
                <a:latin typeface="American Typewriter" panose="02090604020004020304" pitchFamily="18" charset="77"/>
              </a:rPr>
              <a:t>Mit dem Command Pattern lassen sich </a:t>
            </a:r>
            <a:r>
              <a:rPr lang="de-DE" sz="2800" dirty="0" err="1">
                <a:latin typeface="American Typewriter" panose="02090604020004020304" pitchFamily="18" charset="77"/>
              </a:rPr>
              <a:t>Requests</a:t>
            </a:r>
            <a:r>
              <a:rPr lang="de-DE" sz="2800" dirty="0">
                <a:latin typeface="American Typewriter" panose="02090604020004020304" pitchFamily="18" charset="77"/>
              </a:rPr>
              <a:t> als Objekte abkapseln. Dadurch können Befehle beispielsweise als Argumente verwendet oder in Listen gesichert werden.</a:t>
            </a:r>
          </a:p>
        </p:txBody>
      </p:sp>
    </p:spTree>
    <p:extLst>
      <p:ext uri="{BB962C8B-B14F-4D97-AF65-F5344CB8AC3E}">
        <p14:creationId xmlns:p14="http://schemas.microsoft.com/office/powerpoint/2010/main" val="4276689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Command Pattern</a:t>
            </a:r>
          </a:p>
        </p:txBody>
      </p:sp>
      <p:pic>
        <p:nvPicPr>
          <p:cNvPr id="5" name="Inhaltsplatzhalter 4">
            <a:extLst>
              <a:ext uri="{FF2B5EF4-FFF2-40B4-BE49-F238E27FC236}">
                <a16:creationId xmlns:a16="http://schemas.microsoft.com/office/drawing/2014/main" id="{474D40A2-313D-5C46-96FF-4796FFFFA7BC}"/>
              </a:ext>
            </a:extLst>
          </p:cNvPr>
          <p:cNvPicPr>
            <a:picLocks noGrp="1" noChangeAspect="1"/>
          </p:cNvPicPr>
          <p:nvPr>
            <p:ph idx="1"/>
          </p:nvPr>
        </p:nvPicPr>
        <p:blipFill>
          <a:blip r:embed="rId2"/>
          <a:stretch>
            <a:fillRect/>
          </a:stretch>
        </p:blipFill>
        <p:spPr>
          <a:xfrm>
            <a:off x="786730" y="2261183"/>
            <a:ext cx="10618540" cy="373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71753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a:t>
            </a:r>
            <a:r>
              <a:rPr lang="de-DE" dirty="0" err="1">
                <a:latin typeface="American Typewriter" panose="02090604020004020304" pitchFamily="18" charset="77"/>
              </a:rPr>
              <a:t>adapter</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marL="0" indent="0">
              <a:buNone/>
            </a:pPr>
            <a:r>
              <a:rPr lang="de-DE" sz="4000" b="1" dirty="0">
                <a:latin typeface="Monotype Corsiva" panose="03010101010201010101" pitchFamily="66" charset="0"/>
                <a:cs typeface="Blackadder ITC" panose="020F0502020204030204" pitchFamily="34" charset="0"/>
              </a:rPr>
              <a:t>The Adapter Pattern </a:t>
            </a:r>
            <a:r>
              <a:rPr lang="de-DE" sz="4000" dirty="0" err="1">
                <a:latin typeface="Monotype Corsiva" panose="03010101010201010101" pitchFamily="66" charset="0"/>
                <a:cs typeface="Blackadder ITC" panose="020F0502020204030204" pitchFamily="34" charset="0"/>
              </a:rPr>
              <a:t>converts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interfaceof</a:t>
            </a:r>
            <a:r>
              <a:rPr lang="de-DE" sz="4000" dirty="0">
                <a:latin typeface="Monotype Corsiva" panose="03010101010201010101" pitchFamily="66" charset="0"/>
                <a:cs typeface="Blackadder ITC" panose="020F0502020204030204" pitchFamily="34" charset="0"/>
              </a:rPr>
              <a:t> a </a:t>
            </a:r>
            <a:r>
              <a:rPr lang="de-DE" sz="4000" dirty="0" err="1">
                <a:latin typeface="Monotype Corsiva" panose="03010101010201010101" pitchFamily="66" charset="0"/>
                <a:cs typeface="Blackadder ITC" panose="020F0502020204030204" pitchFamily="34" charset="0"/>
              </a:rPr>
              <a:t>class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into</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another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interface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client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expects</a:t>
            </a:r>
            <a:r>
              <a:rPr lang="de-DE" sz="4000" dirty="0">
                <a:latin typeface="Monotype Corsiva" panose="03010101010201010101" pitchFamily="66" charset="0"/>
                <a:cs typeface="Blackadder ITC" panose="020F0502020204030204" pitchFamily="34" charset="0"/>
              </a:rPr>
              <a:t>. Adapter </a:t>
            </a:r>
            <a:r>
              <a:rPr lang="de-DE" sz="4000" dirty="0" err="1">
                <a:latin typeface="Monotype Corsiva" panose="03010101010201010101" pitchFamily="66" charset="0"/>
                <a:cs typeface="Blackadder ITC" panose="020F0502020204030204" pitchFamily="34" charset="0"/>
              </a:rPr>
              <a:t>lets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classes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work</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together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that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couldn‘t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otherwise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because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of</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incompatible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interfaces</a:t>
            </a:r>
            <a:r>
              <a:rPr lang="de-DE" sz="40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2246769"/>
          </a:xfrm>
          <a:prstGeom prst="rect">
            <a:avLst/>
          </a:prstGeom>
          <a:noFill/>
        </p:spPr>
        <p:txBody>
          <a:bodyPr wrap="square" rtlCol="0">
            <a:spAutoFit/>
          </a:bodyPr>
          <a:lstStyle/>
          <a:p>
            <a:r>
              <a:rPr lang="de-DE" sz="2800" dirty="0">
                <a:latin typeface="American Typewriter" panose="02090604020004020304" pitchFamily="18" charset="77"/>
              </a:rPr>
              <a:t>Die Adapter-Klasse des Adapter Patterns dient zur Übersetzung zwischen zweier Klassen. Anstatt ein inkompatibles Interface ansprechen zu müssen kann der Client den Adapter ansprechen, welcher wiederum die Anfrage in ein für die Zielklasse verständliches Format bringt.</a:t>
            </a:r>
          </a:p>
        </p:txBody>
      </p:sp>
    </p:spTree>
    <p:extLst>
      <p:ext uri="{BB962C8B-B14F-4D97-AF65-F5344CB8AC3E}">
        <p14:creationId xmlns:p14="http://schemas.microsoft.com/office/powerpoint/2010/main" val="2256048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Adapter Pattern</a:t>
            </a:r>
          </a:p>
        </p:txBody>
      </p:sp>
      <p:pic>
        <p:nvPicPr>
          <p:cNvPr id="5" name="Inhaltsplatzhalter 4">
            <a:extLst>
              <a:ext uri="{FF2B5EF4-FFF2-40B4-BE49-F238E27FC236}">
                <a16:creationId xmlns:a16="http://schemas.microsoft.com/office/drawing/2014/main" id="{A6362453-881C-BD42-AF2F-429E4CE2C06F}"/>
              </a:ext>
            </a:extLst>
          </p:cNvPr>
          <p:cNvPicPr>
            <a:picLocks noGrp="1" noChangeAspect="1"/>
          </p:cNvPicPr>
          <p:nvPr>
            <p:ph idx="1"/>
          </p:nvPr>
        </p:nvPicPr>
        <p:blipFill>
          <a:blip r:embed="rId2"/>
          <a:stretch>
            <a:fillRect/>
          </a:stretch>
        </p:blipFill>
        <p:spPr>
          <a:xfrm>
            <a:off x="2288725" y="2002365"/>
            <a:ext cx="7614549" cy="442995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9120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a:t>
            </a:r>
            <a:r>
              <a:rPr lang="de-DE" dirty="0" err="1">
                <a:latin typeface="American Typewriter" panose="02090604020004020304" pitchFamily="18" charset="77"/>
              </a:rPr>
              <a:t>Facade</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de-DE" sz="4000" b="1" dirty="0">
                <a:latin typeface="Monotype Corsiva" panose="03010101010201010101" pitchFamily="66" charset="0"/>
                <a:cs typeface="Blackadder ITC" panose="020F0502020204030204" pitchFamily="34" charset="0"/>
              </a:rPr>
              <a:t>The </a:t>
            </a:r>
            <a:r>
              <a:rPr lang="de-DE" sz="4000" b="1" dirty="0" err="1">
                <a:latin typeface="Monotype Corsiva" panose="03010101010201010101" pitchFamily="66" charset="0"/>
                <a:cs typeface="Blackadder ITC" panose="020F0502020204030204" pitchFamily="34" charset="0"/>
              </a:rPr>
              <a:t>Facade</a:t>
            </a:r>
            <a:r>
              <a:rPr lang="de-DE" sz="4000" b="1" dirty="0">
                <a:latin typeface="Monotype Corsiva" panose="03010101010201010101" pitchFamily="66" charset="0"/>
                <a:cs typeface="Blackadder ITC" panose="020F0502020204030204" pitchFamily="34" charset="0"/>
              </a:rPr>
              <a:t> Pattern </a:t>
            </a:r>
            <a:r>
              <a:rPr lang="de-DE" sz="4000" dirty="0" err="1">
                <a:latin typeface="Monotype Corsiva" panose="03010101010201010101" pitchFamily="66" charset="0"/>
                <a:cs typeface="Blackadder ITC" panose="020F0502020204030204" pitchFamily="34" charset="0"/>
              </a:rPr>
              <a:t>provides</a:t>
            </a:r>
            <a:r>
              <a:rPr lang="de-DE" sz="4000" dirty="0">
                <a:latin typeface="Monotype Corsiva" panose="03010101010201010101" pitchFamily="66" charset="0"/>
                <a:cs typeface="Blackadder ITC" panose="020F0502020204030204" pitchFamily="34" charset="0"/>
              </a:rPr>
              <a:t> a </a:t>
            </a:r>
            <a:r>
              <a:rPr lang="de-DE" sz="4000" dirty="0" err="1">
                <a:latin typeface="Monotype Corsiva" panose="03010101010201010101" pitchFamily="66" charset="0"/>
                <a:cs typeface="Blackadder ITC" panose="020F0502020204030204" pitchFamily="34" charset="0"/>
              </a:rPr>
              <a:t>unified</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interface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a </a:t>
            </a:r>
            <a:r>
              <a:rPr lang="de-DE" sz="4000" dirty="0" err="1">
                <a:latin typeface="Monotype Corsiva" panose="03010101010201010101" pitchFamily="66" charset="0"/>
                <a:cs typeface="Blackadder ITC" panose="020F0502020204030204" pitchFamily="34" charset="0"/>
              </a:rPr>
              <a:t>set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of</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interfaces</a:t>
            </a:r>
            <a:r>
              <a:rPr lang="de-DE" sz="4000" dirty="0">
                <a:latin typeface="Monotype Corsiva" panose="03010101010201010101" pitchFamily="66" charset="0"/>
                <a:cs typeface="Blackadder ITC" panose="020F0502020204030204" pitchFamily="34" charset="0"/>
              </a:rPr>
              <a:t> in a </a:t>
            </a:r>
            <a:r>
              <a:rPr lang="de-DE" sz="4000" dirty="0" err="1">
                <a:latin typeface="Monotype Corsiva" panose="03010101010201010101" pitchFamily="66" charset="0"/>
                <a:cs typeface="Blackadder ITC" panose="020F0502020204030204" pitchFamily="34" charset="0"/>
              </a:rPr>
              <a:t>subsystem</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Facade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defines</a:t>
            </a:r>
            <a:r>
              <a:rPr lang="de-DE" sz="4000" dirty="0">
                <a:latin typeface="Monotype Corsiva" panose="03010101010201010101" pitchFamily="66" charset="0"/>
                <a:cs typeface="Blackadder ITC" panose="020F0502020204030204" pitchFamily="34" charset="0"/>
              </a:rPr>
              <a:t> a </a:t>
            </a:r>
            <a:r>
              <a:rPr lang="de-DE" sz="4000" dirty="0" err="1">
                <a:latin typeface="Monotype Corsiva" panose="03010101010201010101" pitchFamily="66" charset="0"/>
                <a:cs typeface="Blackadder ITC" panose="020F0502020204030204" pitchFamily="34" charset="0"/>
              </a:rPr>
              <a:t>higher</a:t>
            </a:r>
            <a:r>
              <a:rPr lang="de-DE" sz="4000" dirty="0">
                <a:latin typeface="Monotype Corsiva" panose="03010101010201010101" pitchFamily="66" charset="0"/>
                <a:cs typeface="Blackadder ITC" panose="020F0502020204030204" pitchFamily="34" charset="0"/>
              </a:rPr>
              <a:t>-level </a:t>
            </a:r>
            <a:r>
              <a:rPr lang="de-DE" sz="4000" dirty="0" err="1">
                <a:latin typeface="Monotype Corsiva" panose="03010101010201010101" pitchFamily="66" charset="0"/>
                <a:cs typeface="Blackadder ITC" panose="020F0502020204030204" pitchFamily="34" charset="0"/>
              </a:rPr>
              <a:t>interface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that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makes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subsystems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easier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use</a:t>
            </a:r>
            <a:r>
              <a:rPr lang="de-DE" sz="40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2246769"/>
          </a:xfrm>
          <a:prstGeom prst="rect">
            <a:avLst/>
          </a:prstGeom>
          <a:noFill/>
        </p:spPr>
        <p:txBody>
          <a:bodyPr wrap="square" rtlCol="0">
            <a:spAutoFit/>
          </a:bodyPr>
          <a:lstStyle/>
          <a:p>
            <a:r>
              <a:rPr lang="de-DE" sz="2800" dirty="0">
                <a:latin typeface="American Typewriter" panose="02090604020004020304" pitchFamily="18" charset="77"/>
              </a:rPr>
              <a:t>Das </a:t>
            </a:r>
            <a:r>
              <a:rPr lang="de-DE" sz="2800" dirty="0" err="1">
                <a:latin typeface="American Typewriter" panose="02090604020004020304" pitchFamily="18" charset="77"/>
              </a:rPr>
              <a:t>Facade</a:t>
            </a:r>
            <a:r>
              <a:rPr lang="de-DE" sz="2800" dirty="0">
                <a:latin typeface="American Typewriter" panose="02090604020004020304" pitchFamily="18" charset="77"/>
              </a:rPr>
              <a:t> Pattern ist wie eine Maske für ein komplexes System von Klassen. Der Client spricht die Fassade an, die Fassade die benötigten Klassen. So kann die Nutzung von Klassensystemen vereinfacht werden oder beispielsweise Makros errichtet werden.</a:t>
            </a:r>
          </a:p>
        </p:txBody>
      </p:sp>
    </p:spTree>
    <p:extLst>
      <p:ext uri="{BB962C8B-B14F-4D97-AF65-F5344CB8AC3E}">
        <p14:creationId xmlns:p14="http://schemas.microsoft.com/office/powerpoint/2010/main" val="2197851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err="1">
                <a:latin typeface="American Typewriter" panose="02090604020004020304" pitchFamily="18" charset="77"/>
              </a:rPr>
              <a:t>Facade</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endParaRPr lang="de-DE" dirty="0"/>
          </a:p>
        </p:txBody>
      </p:sp>
      <p:pic>
        <p:nvPicPr>
          <p:cNvPr id="6" name="Grafik 5">
            <a:extLst>
              <a:ext uri="{FF2B5EF4-FFF2-40B4-BE49-F238E27FC236}">
                <a16:creationId xmlns:a16="http://schemas.microsoft.com/office/drawing/2014/main" id="{4249D710-DB54-EB46-893C-224F2F2CE872}"/>
              </a:ext>
            </a:extLst>
          </p:cNvPr>
          <p:cNvPicPr>
            <a:picLocks noChangeAspect="1"/>
          </p:cNvPicPr>
          <p:nvPr/>
        </p:nvPicPr>
        <p:blipFill>
          <a:blip r:embed="rId2"/>
          <a:stretch>
            <a:fillRect/>
          </a:stretch>
        </p:blipFill>
        <p:spPr>
          <a:xfrm>
            <a:off x="3158066" y="2065867"/>
            <a:ext cx="5875867" cy="443461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89323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–Template </a:t>
            </a:r>
            <a:r>
              <a:rPr lang="de-DE" dirty="0" err="1">
                <a:latin typeface="American Typewriter" panose="02090604020004020304" pitchFamily="18" charset="77"/>
              </a:rPr>
              <a:t>Method</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marL="0" indent="0">
              <a:buNone/>
            </a:pPr>
            <a:r>
              <a:rPr lang="de-DE" sz="4000" b="1" dirty="0">
                <a:latin typeface="Monotype Corsiva" panose="03010101010201010101" pitchFamily="66" charset="0"/>
                <a:cs typeface="Blackadder ITC" panose="020F0502020204030204" pitchFamily="34" charset="0"/>
              </a:rPr>
              <a:t>The Template </a:t>
            </a:r>
            <a:r>
              <a:rPr lang="de-DE" sz="4000" b="1" dirty="0" err="1">
                <a:latin typeface="Monotype Corsiva" panose="03010101010201010101" pitchFamily="66" charset="0"/>
                <a:cs typeface="Blackadder ITC" panose="020F0502020204030204" pitchFamily="34" charset="0"/>
              </a:rPr>
              <a:t>Method</a:t>
            </a:r>
            <a:r>
              <a:rPr lang="de-DE" sz="4000" b="1" dirty="0">
                <a:latin typeface="Monotype Corsiva" panose="03010101010201010101" pitchFamily="66" charset="0"/>
                <a:cs typeface="Blackadder ITC" panose="020F0502020204030204" pitchFamily="34" charset="0"/>
              </a:rPr>
              <a:t> Pattern </a:t>
            </a:r>
            <a:r>
              <a:rPr lang="de-DE" sz="4000" dirty="0" err="1">
                <a:latin typeface="Monotype Corsiva" panose="03010101010201010101" pitchFamily="66" charset="0"/>
                <a:cs typeface="Blackadder ITC" panose="020F0502020204030204" pitchFamily="34" charset="0"/>
              </a:rPr>
              <a:t>defines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skeleton</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of</a:t>
            </a:r>
            <a:r>
              <a:rPr lang="de-DE" sz="4000" dirty="0">
                <a:latin typeface="Monotype Corsiva" panose="03010101010201010101" pitchFamily="66" charset="0"/>
                <a:cs typeface="Blackadder ITC" panose="020F0502020204030204" pitchFamily="34" charset="0"/>
              </a:rPr>
              <a:t> an </a:t>
            </a:r>
            <a:r>
              <a:rPr lang="de-DE" sz="4000" dirty="0" err="1">
                <a:latin typeface="Monotype Corsiva" panose="03010101010201010101" pitchFamily="66" charset="0"/>
                <a:cs typeface="Blackadder ITC" panose="020F0502020204030204" pitchFamily="34" charset="0"/>
              </a:rPr>
              <a:t>algorithm</a:t>
            </a:r>
            <a:r>
              <a:rPr lang="de-DE" sz="4000" dirty="0">
                <a:latin typeface="Monotype Corsiva" panose="03010101010201010101" pitchFamily="66" charset="0"/>
                <a:cs typeface="Blackadder ITC" panose="020F0502020204030204" pitchFamily="34" charset="0"/>
              </a:rPr>
              <a:t> in a </a:t>
            </a:r>
            <a:r>
              <a:rPr lang="de-DE" sz="4000" dirty="0" err="1">
                <a:latin typeface="Monotype Corsiva" panose="03010101010201010101" pitchFamily="66" charset="0"/>
                <a:cs typeface="Blackadder ITC" panose="020F0502020204030204" pitchFamily="34" charset="0"/>
              </a:rPr>
              <a:t>method</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deferring</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some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steps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subclasses</a:t>
            </a:r>
            <a:r>
              <a:rPr lang="de-DE" sz="4000" dirty="0">
                <a:latin typeface="Monotype Corsiva" panose="03010101010201010101" pitchFamily="66" charset="0"/>
                <a:cs typeface="Blackadder ITC" panose="020F0502020204030204" pitchFamily="34" charset="0"/>
              </a:rPr>
              <a:t>. Template </a:t>
            </a:r>
            <a:r>
              <a:rPr lang="de-DE" sz="4000" dirty="0" err="1">
                <a:latin typeface="Monotype Corsiva" panose="03010101010201010101" pitchFamily="66" charset="0"/>
                <a:cs typeface="Blackadder ITC" panose="020F0502020204030204" pitchFamily="34" charset="0"/>
              </a:rPr>
              <a:t>Method</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lets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subclasses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redefine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certain</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steps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of</a:t>
            </a:r>
            <a:r>
              <a:rPr lang="de-DE" sz="4000" dirty="0">
                <a:latin typeface="Monotype Corsiva" panose="03010101010201010101" pitchFamily="66" charset="0"/>
                <a:cs typeface="Blackadder ITC" panose="020F0502020204030204" pitchFamily="34" charset="0"/>
              </a:rPr>
              <a:t> an </a:t>
            </a:r>
            <a:r>
              <a:rPr lang="de-DE" sz="4000" dirty="0" err="1">
                <a:latin typeface="Monotype Corsiva" panose="03010101010201010101" pitchFamily="66" charset="0"/>
                <a:cs typeface="Blackadder ITC" panose="020F0502020204030204" pitchFamily="34" charset="0"/>
              </a:rPr>
              <a:t>algorithm</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without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changing</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algorithm‘s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structure</a:t>
            </a:r>
            <a:r>
              <a:rPr lang="de-DE" sz="4000" dirty="0">
                <a:latin typeface="Monotype Corsiva" panose="03010101010201010101" pitchFamily="66" charset="0"/>
                <a:cs typeface="Blackadder ITC" panose="020F0502020204030204" pitchFamily="34" charset="0"/>
              </a:rPr>
              <a:t>. </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1938992"/>
          </a:xfrm>
          <a:prstGeom prst="rect">
            <a:avLst/>
          </a:prstGeom>
          <a:noFill/>
        </p:spPr>
        <p:txBody>
          <a:bodyPr wrap="square" rtlCol="0">
            <a:spAutoFit/>
          </a:bodyPr>
          <a:lstStyle/>
          <a:p>
            <a:r>
              <a:rPr lang="de-DE" sz="2400" dirty="0">
                <a:latin typeface="American Typewriter" panose="02090604020004020304" pitchFamily="18" charset="77"/>
              </a:rPr>
              <a:t>Beim Template </a:t>
            </a:r>
            <a:r>
              <a:rPr lang="de-DE" sz="2400" dirty="0" err="1">
                <a:latin typeface="American Typewriter" panose="02090604020004020304" pitchFamily="18" charset="77"/>
              </a:rPr>
              <a:t>Method</a:t>
            </a:r>
            <a:r>
              <a:rPr lang="de-DE" sz="2400" dirty="0">
                <a:latin typeface="American Typewriter" panose="02090604020004020304" pitchFamily="18" charset="77"/>
              </a:rPr>
              <a:t> Pattern gibt eine abstrakte Klasse eine Vorlage für einen Algorithmus vor, von welchem manche oder alle Schritte von Subklassen überschrieben werden. So kann die gleiche Art von Algorithmus in mehrere verwandte Klassen gebracht werden, ohne eine konkrete Implementation der einzelnen Schritte zu erzwingen.</a:t>
            </a:r>
          </a:p>
        </p:txBody>
      </p:sp>
    </p:spTree>
    <p:extLst>
      <p:ext uri="{BB962C8B-B14F-4D97-AF65-F5344CB8AC3E}">
        <p14:creationId xmlns:p14="http://schemas.microsoft.com/office/powerpoint/2010/main" val="689269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Template </a:t>
            </a:r>
            <a:r>
              <a:rPr lang="de-DE" dirty="0" err="1">
                <a:latin typeface="American Typewriter" panose="02090604020004020304" pitchFamily="18" charset="77"/>
              </a:rPr>
              <a:t>method</a:t>
            </a:r>
            <a:r>
              <a:rPr lang="de-DE" dirty="0">
                <a:latin typeface="American Typewriter" panose="02090604020004020304" pitchFamily="18" charset="77"/>
              </a:rPr>
              <a:t> Pattern</a:t>
            </a:r>
          </a:p>
        </p:txBody>
      </p:sp>
      <p:pic>
        <p:nvPicPr>
          <p:cNvPr id="5" name="Inhaltsplatzhalter 4">
            <a:extLst>
              <a:ext uri="{FF2B5EF4-FFF2-40B4-BE49-F238E27FC236}">
                <a16:creationId xmlns:a16="http://schemas.microsoft.com/office/drawing/2014/main" id="{B89C3A9D-90A7-C34C-A4C2-CA426211837E}"/>
              </a:ext>
            </a:extLst>
          </p:cNvPr>
          <p:cNvPicPr>
            <a:picLocks noGrp="1" noChangeAspect="1"/>
          </p:cNvPicPr>
          <p:nvPr>
            <p:ph idx="1"/>
          </p:nvPr>
        </p:nvPicPr>
        <p:blipFill>
          <a:blip r:embed="rId2"/>
          <a:stretch>
            <a:fillRect/>
          </a:stretch>
        </p:blipFill>
        <p:spPr>
          <a:xfrm>
            <a:off x="2885837" y="2092913"/>
            <a:ext cx="6420326" cy="41554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47086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a:t>
            </a:r>
            <a:r>
              <a:rPr lang="de-DE" dirty="0" err="1">
                <a:latin typeface="American Typewriter" panose="02090604020004020304" pitchFamily="18" charset="77"/>
              </a:rPr>
              <a:t>Iterator</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de-DE" sz="4000" b="1" dirty="0">
                <a:latin typeface="Monotype Corsiva" panose="03010101010201010101" pitchFamily="66" charset="0"/>
                <a:cs typeface="Blackadder ITC" panose="020F0502020204030204" pitchFamily="34" charset="0"/>
              </a:rPr>
              <a:t>The </a:t>
            </a:r>
            <a:r>
              <a:rPr lang="de-DE" sz="4000" b="1" dirty="0" err="1">
                <a:latin typeface="Monotype Corsiva" panose="03010101010201010101" pitchFamily="66" charset="0"/>
                <a:cs typeface="Blackadder ITC" panose="020F0502020204030204" pitchFamily="34" charset="0"/>
              </a:rPr>
              <a:t>Iterator</a:t>
            </a:r>
            <a:r>
              <a:rPr lang="de-DE" sz="4000" b="1" dirty="0">
                <a:latin typeface="Monotype Corsiva" panose="03010101010201010101" pitchFamily="66" charset="0"/>
                <a:cs typeface="Blackadder ITC" panose="020F0502020204030204" pitchFamily="34" charset="0"/>
              </a:rPr>
              <a:t> Pattern </a:t>
            </a:r>
            <a:r>
              <a:rPr lang="de-DE" sz="4000" dirty="0" err="1">
                <a:latin typeface="Monotype Corsiva" panose="03010101010201010101" pitchFamily="66" charset="0"/>
                <a:cs typeface="Blackadder ITC" panose="020F0502020204030204" pitchFamily="34" charset="0"/>
              </a:rPr>
              <a:t>provides</a:t>
            </a:r>
            <a:r>
              <a:rPr lang="de-DE" sz="4000" dirty="0">
                <a:latin typeface="Monotype Corsiva" panose="03010101010201010101" pitchFamily="66" charset="0"/>
                <a:cs typeface="Blackadder ITC" panose="020F0502020204030204" pitchFamily="34" charset="0"/>
              </a:rPr>
              <a:t> a </a:t>
            </a:r>
            <a:r>
              <a:rPr lang="de-DE" sz="4000" dirty="0" err="1">
                <a:latin typeface="Monotype Corsiva" panose="03010101010201010101" pitchFamily="66" charset="0"/>
                <a:cs typeface="Blackadder ITC" panose="020F0502020204030204" pitchFamily="34" charset="0"/>
              </a:rPr>
              <a:t>way</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access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elements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of</a:t>
            </a:r>
            <a:r>
              <a:rPr lang="de-DE" sz="4000" dirty="0">
                <a:latin typeface="Monotype Corsiva" panose="03010101010201010101" pitchFamily="66" charset="0"/>
                <a:cs typeface="Blackadder ITC" panose="020F0502020204030204" pitchFamily="34" charset="0"/>
              </a:rPr>
              <a:t> an </a:t>
            </a:r>
            <a:r>
              <a:rPr lang="de-DE" sz="4000" dirty="0" err="1">
                <a:latin typeface="Monotype Corsiva" panose="03010101010201010101" pitchFamily="66" charset="0"/>
                <a:cs typeface="Blackadder ITC" panose="020F0502020204030204" pitchFamily="34" charset="0"/>
              </a:rPr>
              <a:t>aggregate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object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sequentially</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without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exposing</a:t>
            </a:r>
            <a:r>
              <a:rPr lang="de-DE" sz="4000" dirty="0">
                <a:latin typeface="Monotype Corsiva" panose="03010101010201010101" pitchFamily="66" charset="0"/>
                <a:cs typeface="Blackadder ITC" panose="020F0502020204030204" pitchFamily="34" charset="0"/>
              </a:rPr>
              <a:t> ist </a:t>
            </a:r>
            <a:r>
              <a:rPr lang="de-DE" sz="4000" dirty="0" err="1">
                <a:latin typeface="Monotype Corsiva" panose="03010101010201010101" pitchFamily="66" charset="0"/>
                <a:cs typeface="Blackadder ITC" panose="020F0502020204030204" pitchFamily="34" charset="0"/>
              </a:rPr>
              <a:t>underlying</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implementation</a:t>
            </a:r>
            <a:r>
              <a:rPr lang="de-DE" sz="40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1815882"/>
          </a:xfrm>
          <a:prstGeom prst="rect">
            <a:avLst/>
          </a:prstGeom>
          <a:noFill/>
        </p:spPr>
        <p:txBody>
          <a:bodyPr wrap="square" rtlCol="0">
            <a:spAutoFit/>
          </a:bodyPr>
          <a:lstStyle/>
          <a:p>
            <a:r>
              <a:rPr lang="de-DE" sz="2800" dirty="0">
                <a:latin typeface="American Typewriter" panose="02090604020004020304" pitchFamily="18" charset="77"/>
              </a:rPr>
              <a:t>Mithilfe des </a:t>
            </a:r>
            <a:r>
              <a:rPr lang="de-DE" sz="2800" dirty="0" err="1">
                <a:latin typeface="American Typewriter" panose="02090604020004020304" pitchFamily="18" charset="77"/>
              </a:rPr>
              <a:t>Iterator</a:t>
            </a:r>
            <a:r>
              <a:rPr lang="de-DE" sz="2800" dirty="0">
                <a:latin typeface="American Typewriter" panose="02090604020004020304" pitchFamily="18" charset="77"/>
              </a:rPr>
              <a:t> Patterns kann man unabhängig ihrer Art durch Aggregate (wie etwa List, </a:t>
            </a:r>
            <a:r>
              <a:rPr lang="de-DE" sz="2800" dirty="0" err="1">
                <a:latin typeface="American Typewriter" panose="02090604020004020304" pitchFamily="18" charset="77"/>
              </a:rPr>
              <a:t>ArrayList</a:t>
            </a:r>
            <a:r>
              <a:rPr lang="de-DE" sz="2800" dirty="0">
                <a:latin typeface="American Typewriter" panose="02090604020004020304" pitchFamily="18" charset="77"/>
              </a:rPr>
              <a:t>, </a:t>
            </a:r>
            <a:r>
              <a:rPr lang="de-DE" sz="2800" dirty="0" err="1">
                <a:latin typeface="American Typewriter" panose="02090604020004020304" pitchFamily="18" charset="77"/>
              </a:rPr>
              <a:t>HashMap</a:t>
            </a:r>
            <a:r>
              <a:rPr lang="de-DE" sz="2800" dirty="0">
                <a:latin typeface="American Typewriter" panose="02090604020004020304" pitchFamily="18" charset="77"/>
              </a:rPr>
              <a:t>, …) iterieren. In </a:t>
            </a:r>
            <a:r>
              <a:rPr lang="de-DE" sz="2800" dirty="0" err="1">
                <a:latin typeface="American Typewriter" panose="02090604020004020304" pitchFamily="18" charset="77"/>
              </a:rPr>
              <a:t>java.util</a:t>
            </a:r>
            <a:r>
              <a:rPr lang="de-DE" sz="2800" dirty="0">
                <a:latin typeface="American Typewriter" panose="02090604020004020304" pitchFamily="18" charset="77"/>
              </a:rPr>
              <a:t> gibt es ein vorgefertigtes </a:t>
            </a:r>
            <a:r>
              <a:rPr lang="de-DE" sz="2800" dirty="0" err="1">
                <a:latin typeface="American Typewriter" panose="02090604020004020304" pitchFamily="18" charset="77"/>
              </a:rPr>
              <a:t>Iterator</a:t>
            </a:r>
            <a:r>
              <a:rPr lang="de-DE" sz="2800" dirty="0">
                <a:latin typeface="American Typewriter" panose="02090604020004020304" pitchFamily="18" charset="77"/>
              </a:rPr>
              <a:t>-Interface, das ist ganz nützlich.</a:t>
            </a:r>
          </a:p>
        </p:txBody>
      </p:sp>
    </p:spTree>
    <p:extLst>
      <p:ext uri="{BB962C8B-B14F-4D97-AF65-F5344CB8AC3E}">
        <p14:creationId xmlns:p14="http://schemas.microsoft.com/office/powerpoint/2010/main" val="20574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437CB-F271-CC4A-982B-9851F438E147}"/>
              </a:ext>
            </a:extLst>
          </p:cNvPr>
          <p:cNvSpPr>
            <a:spLocks noGrp="1"/>
          </p:cNvSpPr>
          <p:nvPr>
            <p:ph type="title"/>
          </p:nvPr>
        </p:nvSpPr>
        <p:spPr/>
        <p:txBody>
          <a:bodyPr/>
          <a:lstStyle/>
          <a:p>
            <a:pPr algn="ctr"/>
            <a:r>
              <a:rPr lang="de-DE" dirty="0">
                <a:latin typeface="American Typewriter" panose="02090604020004020304" pitchFamily="18" charset="77"/>
              </a:rPr>
              <a:t>Und warum sollte ich das benutzen?</a:t>
            </a:r>
          </a:p>
        </p:txBody>
      </p:sp>
      <p:sp>
        <p:nvSpPr>
          <p:cNvPr id="3" name="Inhaltsplatzhalter 2">
            <a:extLst>
              <a:ext uri="{FF2B5EF4-FFF2-40B4-BE49-F238E27FC236}">
                <a16:creationId xmlns:a16="http://schemas.microsoft.com/office/drawing/2014/main" id="{0192BA02-000E-294C-AA43-1FFEAE150E5F}"/>
              </a:ext>
            </a:extLst>
          </p:cNvPr>
          <p:cNvSpPr>
            <a:spLocks noGrp="1"/>
          </p:cNvSpPr>
          <p:nvPr>
            <p:ph idx="1"/>
          </p:nvPr>
        </p:nvSpPr>
        <p:spPr/>
        <p:txBody>
          <a:bodyPr>
            <a:normAutofit/>
          </a:bodyPr>
          <a:lstStyle/>
          <a:p>
            <a:pPr marL="0" indent="0" algn="ctr">
              <a:buNone/>
            </a:pPr>
            <a:r>
              <a:rPr lang="de-DE" sz="2000" dirty="0">
                <a:latin typeface="American Typewriter" panose="02090604020004020304" pitchFamily="18" charset="77"/>
              </a:rPr>
              <a:t>Gemeinsames Vokabular</a:t>
            </a:r>
          </a:p>
          <a:p>
            <a:pPr marL="0" indent="0" algn="ctr">
              <a:buNone/>
            </a:pPr>
            <a:r>
              <a:rPr lang="de-DE" sz="2000" dirty="0">
                <a:latin typeface="American Typewriter" panose="02090604020004020304" pitchFamily="18" charset="77"/>
              </a:rPr>
              <a:t>Fehler reduzieren</a:t>
            </a:r>
          </a:p>
          <a:p>
            <a:pPr marL="0" indent="0" algn="ctr">
              <a:buNone/>
            </a:pPr>
            <a:r>
              <a:rPr lang="de-DE" sz="2000" dirty="0">
                <a:latin typeface="American Typewriter" panose="02090604020004020304" pitchFamily="18" charset="77"/>
              </a:rPr>
              <a:t>OOP-Prinzipien einhalten</a:t>
            </a:r>
          </a:p>
          <a:p>
            <a:pPr marL="0" indent="0" algn="ctr">
              <a:buNone/>
            </a:pPr>
            <a:r>
              <a:rPr lang="de-DE" sz="2000" dirty="0">
                <a:latin typeface="American Typewriter" panose="02090604020004020304" pitchFamily="18" charset="77"/>
              </a:rPr>
              <a:t>Abstraktion</a:t>
            </a:r>
          </a:p>
          <a:p>
            <a:pPr marL="0" indent="0" algn="ctr">
              <a:buNone/>
            </a:pPr>
            <a:r>
              <a:rPr lang="de-DE" sz="2000" dirty="0">
                <a:latin typeface="American Typewriter" panose="02090604020004020304" pitchFamily="18" charset="77"/>
              </a:rPr>
              <a:t>Lose Kopplung</a:t>
            </a:r>
          </a:p>
          <a:p>
            <a:pPr marL="0" indent="0" algn="ctr">
              <a:buNone/>
            </a:pPr>
            <a:r>
              <a:rPr lang="de-DE" sz="2000" dirty="0">
                <a:latin typeface="American Typewriter" panose="02090604020004020304" pitchFamily="18" charset="77"/>
              </a:rPr>
              <a:t>Abkapselung</a:t>
            </a:r>
          </a:p>
          <a:p>
            <a:pPr marL="0" indent="0" algn="ctr">
              <a:buNone/>
            </a:pPr>
            <a:r>
              <a:rPr lang="de-DE" sz="2000" dirty="0">
                <a:latin typeface="American Typewriter" panose="02090604020004020304" pitchFamily="18" charset="77"/>
              </a:rPr>
              <a:t>Offen für Erweiterung</a:t>
            </a:r>
          </a:p>
          <a:p>
            <a:pPr marL="0" indent="0" algn="ctr">
              <a:buNone/>
            </a:pPr>
            <a:r>
              <a:rPr lang="de-DE" sz="2000" dirty="0">
                <a:latin typeface="American Typewriter" panose="02090604020004020304" pitchFamily="18" charset="77"/>
              </a:rPr>
              <a:t>Vererbung vermeiden</a:t>
            </a:r>
          </a:p>
        </p:txBody>
      </p:sp>
    </p:spTree>
    <p:extLst>
      <p:ext uri="{BB962C8B-B14F-4D97-AF65-F5344CB8AC3E}">
        <p14:creationId xmlns:p14="http://schemas.microsoft.com/office/powerpoint/2010/main" val="317676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err="1">
                <a:latin typeface="American Typewriter" panose="02090604020004020304" pitchFamily="18" charset="77"/>
              </a:rPr>
              <a:t>Iterator</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pPr marL="0" indent="0">
              <a:buNone/>
            </a:pPr>
            <a:endParaRPr lang="de-DE" dirty="0"/>
          </a:p>
        </p:txBody>
      </p:sp>
      <p:pic>
        <p:nvPicPr>
          <p:cNvPr id="1026" name="Picture 2" descr="Iterator Design Pattern - Iterator Pattern in Java - HowToDoInJava">
            <a:extLst>
              <a:ext uri="{FF2B5EF4-FFF2-40B4-BE49-F238E27FC236}">
                <a16:creationId xmlns:a16="http://schemas.microsoft.com/office/drawing/2014/main" id="{567AECD8-B529-BD41-A20A-226475453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507" y="2065867"/>
            <a:ext cx="7978986" cy="4321951"/>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646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–Composite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fontScale="92500"/>
          </a:bodyPr>
          <a:lstStyle/>
          <a:p>
            <a:pPr marL="0" indent="0">
              <a:buNone/>
            </a:pPr>
            <a:r>
              <a:rPr lang="de-DE" sz="4000" b="1" dirty="0">
                <a:latin typeface="Monotype Corsiva" panose="03010101010201010101" pitchFamily="66" charset="0"/>
                <a:cs typeface="Blackadder ITC" panose="020F0502020204030204" pitchFamily="34" charset="0"/>
              </a:rPr>
              <a:t>The Composite Pattern </a:t>
            </a:r>
            <a:r>
              <a:rPr lang="de-DE" sz="4000" dirty="0" err="1">
                <a:latin typeface="Monotype Corsiva" panose="03010101010201010101" pitchFamily="66" charset="0"/>
                <a:cs typeface="Blackadder ITC" panose="020F0502020204030204" pitchFamily="34" charset="0"/>
              </a:rPr>
              <a:t>allows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you</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compose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objects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into</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tree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structures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represent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part-whole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hierarchies</a:t>
            </a:r>
            <a:r>
              <a:rPr lang="de-DE" sz="4000" dirty="0">
                <a:latin typeface="Monotype Corsiva" panose="03010101010201010101" pitchFamily="66" charset="0"/>
                <a:cs typeface="Blackadder ITC" panose="020F0502020204030204" pitchFamily="34" charset="0"/>
              </a:rPr>
              <a:t>. Composite </a:t>
            </a:r>
            <a:r>
              <a:rPr lang="de-DE" sz="4000" dirty="0" err="1">
                <a:latin typeface="Monotype Corsiva" panose="03010101010201010101" pitchFamily="66" charset="0"/>
                <a:cs typeface="Blackadder ITC" panose="020F0502020204030204" pitchFamily="34" charset="0"/>
              </a:rPr>
              <a:t>lets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clients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treat</a:t>
            </a:r>
            <a:r>
              <a:rPr lang="de-DE" sz="4000" dirty="0">
                <a:latin typeface="Monotype Corsiva" panose="03010101010201010101" pitchFamily="66" charset="0"/>
                <a:cs typeface="Blackadder ITC" panose="020F0502020204030204" pitchFamily="34" charset="0"/>
              </a:rPr>
              <a:t> individual </a:t>
            </a:r>
            <a:r>
              <a:rPr lang="de-DE" sz="4000" dirty="0" err="1">
                <a:latin typeface="Monotype Corsiva" panose="03010101010201010101" pitchFamily="66" charset="0"/>
                <a:cs typeface="Blackadder ITC" panose="020F0502020204030204" pitchFamily="34" charset="0"/>
              </a:rPr>
              <a:t>objects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and</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compositions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uniformly</a:t>
            </a:r>
            <a:r>
              <a:rPr lang="de-DE" sz="40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2246769"/>
          </a:xfrm>
          <a:prstGeom prst="rect">
            <a:avLst/>
          </a:prstGeom>
          <a:noFill/>
        </p:spPr>
        <p:txBody>
          <a:bodyPr wrap="square" rtlCol="0">
            <a:spAutoFit/>
          </a:bodyPr>
          <a:lstStyle/>
          <a:p>
            <a:r>
              <a:rPr lang="de-DE" sz="2800" dirty="0">
                <a:latin typeface="American Typewriter" panose="02090604020004020304" pitchFamily="18" charset="77"/>
              </a:rPr>
              <a:t>Unter Anwendung des Composite Patterns lassen sich Strukturen errichten, in denen Objekte und Aggregate austauschbar behandelt werden. So können Methoden auf sowohl die Objekte, als auch die Aggregate von Objekten angewendet werden.</a:t>
            </a:r>
          </a:p>
        </p:txBody>
      </p:sp>
    </p:spTree>
    <p:extLst>
      <p:ext uri="{BB962C8B-B14F-4D97-AF65-F5344CB8AC3E}">
        <p14:creationId xmlns:p14="http://schemas.microsoft.com/office/powerpoint/2010/main" val="3128509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Composite Pattern</a:t>
            </a:r>
          </a:p>
        </p:txBody>
      </p:sp>
      <p:pic>
        <p:nvPicPr>
          <p:cNvPr id="5" name="Inhaltsplatzhalter 4">
            <a:extLst>
              <a:ext uri="{FF2B5EF4-FFF2-40B4-BE49-F238E27FC236}">
                <a16:creationId xmlns:a16="http://schemas.microsoft.com/office/drawing/2014/main" id="{4146BE5A-93A5-DB45-ABD8-950EEFA57383}"/>
              </a:ext>
            </a:extLst>
          </p:cNvPr>
          <p:cNvPicPr>
            <a:picLocks noGrp="1" noChangeAspect="1"/>
          </p:cNvPicPr>
          <p:nvPr>
            <p:ph idx="1"/>
          </p:nvPr>
        </p:nvPicPr>
        <p:blipFill>
          <a:blip r:embed="rId2"/>
          <a:stretch>
            <a:fillRect/>
          </a:stretch>
        </p:blipFill>
        <p:spPr>
          <a:xfrm>
            <a:off x="2952000" y="2004907"/>
            <a:ext cx="6287999" cy="45514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28118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State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de-DE" sz="4000" b="1" dirty="0">
                <a:latin typeface="Monotype Corsiva" panose="03010101010201010101" pitchFamily="66" charset="0"/>
                <a:cs typeface="Blackadder ITC" panose="020F0502020204030204" pitchFamily="34" charset="0"/>
              </a:rPr>
              <a:t>The State Pattern </a:t>
            </a:r>
            <a:r>
              <a:rPr lang="de-DE" sz="4000" dirty="0" err="1">
                <a:latin typeface="Monotype Corsiva" panose="03010101010201010101" pitchFamily="66" charset="0"/>
                <a:cs typeface="Blackadder ITC" panose="020F0502020204030204" pitchFamily="34" charset="0"/>
              </a:rPr>
              <a:t>allows</a:t>
            </a:r>
            <a:r>
              <a:rPr lang="de-DE" sz="4000" dirty="0">
                <a:latin typeface="Monotype Corsiva" panose="03010101010201010101" pitchFamily="66" charset="0"/>
                <a:cs typeface="Blackadder ITC" panose="020F0502020204030204" pitchFamily="34" charset="0"/>
              </a:rPr>
              <a:t> an </a:t>
            </a:r>
            <a:r>
              <a:rPr lang="de-DE" sz="4000" dirty="0" err="1">
                <a:latin typeface="Monotype Corsiva" panose="03010101010201010101" pitchFamily="66" charset="0"/>
                <a:cs typeface="Blackadder ITC" panose="020F0502020204030204" pitchFamily="34" charset="0"/>
              </a:rPr>
              <a:t>object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alter ist </a:t>
            </a:r>
            <a:r>
              <a:rPr lang="de-DE" sz="4000" dirty="0" err="1">
                <a:latin typeface="Monotype Corsiva" panose="03010101010201010101" pitchFamily="66" charset="0"/>
                <a:cs typeface="Blackadder ITC" panose="020F0502020204030204" pitchFamily="34" charset="0"/>
              </a:rPr>
              <a:t>behavior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when</a:t>
            </a:r>
            <a:r>
              <a:rPr lang="de-DE" sz="4000" dirty="0">
                <a:latin typeface="Monotype Corsiva" panose="03010101010201010101" pitchFamily="66" charset="0"/>
                <a:cs typeface="Blackadder ITC" panose="020F0502020204030204" pitchFamily="34" charset="0"/>
              </a:rPr>
              <a:t> ist internal </a:t>
            </a:r>
            <a:r>
              <a:rPr lang="de-DE" sz="4000" dirty="0" err="1">
                <a:latin typeface="Monotype Corsiva" panose="03010101010201010101" pitchFamily="66" charset="0"/>
                <a:cs typeface="Blackadder ITC" panose="020F0502020204030204" pitchFamily="34" charset="0"/>
              </a:rPr>
              <a:t>state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changes</a:t>
            </a:r>
            <a:r>
              <a:rPr lang="de-DE" sz="4000" dirty="0">
                <a:latin typeface="Monotype Corsiva" panose="03010101010201010101" pitchFamily="66" charset="0"/>
                <a:cs typeface="Blackadder ITC" panose="020F0502020204030204" pitchFamily="34" charset="0"/>
              </a:rPr>
              <a:t>. The </a:t>
            </a:r>
            <a:r>
              <a:rPr lang="de-DE" sz="4000" dirty="0" err="1">
                <a:latin typeface="Monotype Corsiva" panose="03010101010201010101" pitchFamily="66" charset="0"/>
                <a:cs typeface="Blackadder ITC" panose="020F0502020204030204" pitchFamily="34" charset="0"/>
              </a:rPr>
              <a:t>object</a:t>
            </a:r>
            <a:r>
              <a:rPr lang="de-DE" sz="4000" dirty="0">
                <a:latin typeface="Monotype Corsiva" panose="03010101010201010101" pitchFamily="66" charset="0"/>
                <a:cs typeface="Blackadder ITC" panose="020F0502020204030204" pitchFamily="34" charset="0"/>
              </a:rPr>
              <a:t> will </a:t>
            </a:r>
            <a:r>
              <a:rPr lang="de-DE" sz="4000" dirty="0" err="1">
                <a:latin typeface="Monotype Corsiva" panose="03010101010201010101" pitchFamily="66" charset="0"/>
                <a:cs typeface="Blackadder ITC" panose="020F0502020204030204" pitchFamily="34" charset="0"/>
              </a:rPr>
              <a:t>appear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change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class</a:t>
            </a:r>
            <a:r>
              <a:rPr lang="de-DE" sz="4000" dirty="0">
                <a:latin typeface="Monotype Corsiva" panose="03010101010201010101" pitchFamily="66" charset="0"/>
                <a:cs typeface="Blackadder ITC" panose="020F0502020204030204" pitchFamily="34" charset="0"/>
              </a:rPr>
              <a: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1815882"/>
          </a:xfrm>
          <a:prstGeom prst="rect">
            <a:avLst/>
          </a:prstGeom>
          <a:noFill/>
        </p:spPr>
        <p:txBody>
          <a:bodyPr wrap="square" rtlCol="0">
            <a:spAutoFit/>
          </a:bodyPr>
          <a:lstStyle/>
          <a:p>
            <a:r>
              <a:rPr lang="de-DE" sz="2800" dirty="0">
                <a:latin typeface="American Typewriter" panose="02090604020004020304" pitchFamily="18" charset="77"/>
              </a:rPr>
              <a:t>Beim State Pattern werden State-Objekte genutzt, um einem Objekt verschiedene Zustände zuzuschreiben. So kann das Objekt je nach Zustand beispielsweise verschiedene Verhaltensweisen an den Tag legen.</a:t>
            </a:r>
          </a:p>
        </p:txBody>
      </p:sp>
    </p:spTree>
    <p:extLst>
      <p:ext uri="{BB962C8B-B14F-4D97-AF65-F5344CB8AC3E}">
        <p14:creationId xmlns:p14="http://schemas.microsoft.com/office/powerpoint/2010/main" val="324518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State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endParaRPr lang="de-DE" dirty="0"/>
          </a:p>
        </p:txBody>
      </p:sp>
      <p:pic>
        <p:nvPicPr>
          <p:cNvPr id="2050" name="Picture 2" descr="State Design Pattern in Java | Baeldung">
            <a:extLst>
              <a:ext uri="{FF2B5EF4-FFF2-40B4-BE49-F238E27FC236}">
                <a16:creationId xmlns:a16="http://schemas.microsoft.com/office/drawing/2014/main" id="{8AC857EE-4AC4-9745-A1C6-5E6A1541C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91" y="2368009"/>
            <a:ext cx="10991618" cy="3197247"/>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503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Proxy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de-DE" sz="4000" b="1" dirty="0">
                <a:latin typeface="Monotype Corsiva" panose="03010101010201010101" pitchFamily="66" charset="0"/>
                <a:cs typeface="Blackadder ITC" panose="020F0502020204030204" pitchFamily="34" charset="0"/>
              </a:rPr>
              <a:t>The Proxy Pattern </a:t>
            </a:r>
            <a:r>
              <a:rPr lang="de-DE" sz="4000" dirty="0" err="1">
                <a:latin typeface="Monotype Corsiva" panose="03010101010201010101" pitchFamily="66" charset="0"/>
                <a:cs typeface="Blackadder ITC" panose="020F0502020204030204" pitchFamily="34" charset="0"/>
              </a:rPr>
              <a:t>provides</a:t>
            </a:r>
            <a:r>
              <a:rPr lang="de-DE" sz="4000" dirty="0">
                <a:latin typeface="Monotype Corsiva" panose="03010101010201010101" pitchFamily="66" charset="0"/>
                <a:cs typeface="Blackadder ITC" panose="020F0502020204030204" pitchFamily="34" charset="0"/>
              </a:rPr>
              <a:t> a </a:t>
            </a:r>
            <a:r>
              <a:rPr lang="de-DE" sz="4000" dirty="0" err="1">
                <a:latin typeface="Monotype Corsiva" panose="03010101010201010101" pitchFamily="66" charset="0"/>
                <a:cs typeface="Blackadder ITC" panose="020F0502020204030204" pitchFamily="34" charset="0"/>
              </a:rPr>
              <a:t>surrogate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placeholder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for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another</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object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control</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access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to</a:t>
            </a:r>
            <a:r>
              <a:rPr lang="de-DE" sz="4000" dirty="0">
                <a:latin typeface="Monotype Corsiva" panose="03010101010201010101" pitchFamily="66" charset="0"/>
                <a:cs typeface="Blackadder ITC" panose="020F0502020204030204" pitchFamily="34" charset="0"/>
              </a:rPr>
              <a:t> it.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1815882"/>
          </a:xfrm>
          <a:prstGeom prst="rect">
            <a:avLst/>
          </a:prstGeom>
          <a:noFill/>
        </p:spPr>
        <p:txBody>
          <a:bodyPr wrap="square" rtlCol="0">
            <a:spAutoFit/>
          </a:bodyPr>
          <a:lstStyle/>
          <a:p>
            <a:r>
              <a:rPr lang="de-DE" sz="2800" dirty="0">
                <a:latin typeface="American Typewriter" panose="02090604020004020304" pitchFamily="18" charset="77"/>
              </a:rPr>
              <a:t>Mit dem Proxy Pattern kann man den Zugriff auf ein Ziel-Objekt kontrollieren, indem man einen Proxy davorsetzt. So können beispielsweise Ressourcen geschont, Sicherheit erhöht, oder Zugriff auf Remote hergestellt werden.</a:t>
            </a:r>
          </a:p>
        </p:txBody>
      </p:sp>
    </p:spTree>
    <p:extLst>
      <p:ext uri="{BB962C8B-B14F-4D97-AF65-F5344CB8AC3E}">
        <p14:creationId xmlns:p14="http://schemas.microsoft.com/office/powerpoint/2010/main" val="120815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51688-80C8-DF4E-998B-E93BC6133509}"/>
              </a:ext>
            </a:extLst>
          </p:cNvPr>
          <p:cNvSpPr>
            <a:spLocks noGrp="1"/>
          </p:cNvSpPr>
          <p:nvPr>
            <p:ph type="title"/>
          </p:nvPr>
        </p:nvSpPr>
        <p:spPr/>
        <p:txBody>
          <a:bodyPr/>
          <a:lstStyle/>
          <a:p>
            <a:r>
              <a:rPr lang="de-DE" dirty="0">
                <a:latin typeface="American Typewriter" panose="02090604020004020304" pitchFamily="18" charset="77"/>
              </a:rPr>
              <a:t>Klassendiagramm – </a:t>
            </a:r>
            <a:br>
              <a:rPr lang="de-DE" dirty="0">
                <a:latin typeface="American Typewriter" panose="02090604020004020304" pitchFamily="18" charset="77"/>
              </a:rPr>
            </a:br>
            <a:r>
              <a:rPr lang="de-DE" dirty="0">
                <a:latin typeface="American Typewriter" panose="02090604020004020304" pitchFamily="18" charset="77"/>
              </a:rPr>
              <a:t>Proxy Pattern</a:t>
            </a:r>
          </a:p>
        </p:txBody>
      </p:sp>
      <p:sp>
        <p:nvSpPr>
          <p:cNvPr id="3" name="Inhaltsplatzhalter 2">
            <a:extLst>
              <a:ext uri="{FF2B5EF4-FFF2-40B4-BE49-F238E27FC236}">
                <a16:creationId xmlns:a16="http://schemas.microsoft.com/office/drawing/2014/main" id="{80B5DDED-A832-E44C-A387-A2082F997BFA}"/>
              </a:ext>
            </a:extLst>
          </p:cNvPr>
          <p:cNvSpPr>
            <a:spLocks noGrp="1"/>
          </p:cNvSpPr>
          <p:nvPr>
            <p:ph idx="1"/>
          </p:nvPr>
        </p:nvSpPr>
        <p:spPr/>
        <p:txBody>
          <a:bodyPr/>
          <a:lstStyle/>
          <a:p>
            <a:endParaRPr lang="de-DE" dirty="0"/>
          </a:p>
        </p:txBody>
      </p:sp>
      <p:pic>
        <p:nvPicPr>
          <p:cNvPr id="6" name="Grafik 5">
            <a:extLst>
              <a:ext uri="{FF2B5EF4-FFF2-40B4-BE49-F238E27FC236}">
                <a16:creationId xmlns:a16="http://schemas.microsoft.com/office/drawing/2014/main" id="{7FC3A0B5-E9C1-C84C-8A90-8823F8464EFE}"/>
              </a:ext>
            </a:extLst>
          </p:cNvPr>
          <p:cNvPicPr>
            <a:picLocks noChangeAspect="1"/>
          </p:cNvPicPr>
          <p:nvPr/>
        </p:nvPicPr>
        <p:blipFill>
          <a:blip r:embed="rId2"/>
          <a:stretch>
            <a:fillRect/>
          </a:stretch>
        </p:blipFill>
        <p:spPr>
          <a:xfrm>
            <a:off x="1138650" y="2133724"/>
            <a:ext cx="9914699" cy="411467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21896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B57998-3C93-0149-8317-B462C94F43A2}"/>
              </a:ext>
            </a:extLst>
          </p:cNvPr>
          <p:cNvSpPr>
            <a:spLocks noGrp="1"/>
          </p:cNvSpPr>
          <p:nvPr>
            <p:ph type="title"/>
          </p:nvPr>
        </p:nvSpPr>
        <p:spPr>
          <a:xfrm>
            <a:off x="1030287" y="1880687"/>
            <a:ext cx="10131427" cy="1468800"/>
          </a:xfrm>
        </p:spPr>
        <p:txBody>
          <a:bodyPr>
            <a:normAutofit/>
          </a:bodyPr>
          <a:lstStyle/>
          <a:p>
            <a:pPr algn="ctr"/>
            <a:r>
              <a:rPr lang="de-DE" sz="5400" dirty="0">
                <a:latin typeface="American Typewriter" panose="02090604020004020304" pitchFamily="18" charset="77"/>
              </a:rPr>
              <a:t>Das </a:t>
            </a:r>
            <a:r>
              <a:rPr lang="de-DE" sz="5400" dirty="0" err="1">
                <a:latin typeface="American Typewriter" panose="02090604020004020304" pitchFamily="18" charset="77"/>
              </a:rPr>
              <a:t>Wars</a:t>
            </a:r>
            <a:r>
              <a:rPr lang="de-DE" sz="5400" dirty="0">
                <a:latin typeface="American Typewriter" panose="02090604020004020304" pitchFamily="18" charset="77"/>
              </a:rPr>
              <a:t> dann!</a:t>
            </a:r>
          </a:p>
        </p:txBody>
      </p:sp>
      <p:sp>
        <p:nvSpPr>
          <p:cNvPr id="3" name="Textplatzhalter 2">
            <a:extLst>
              <a:ext uri="{FF2B5EF4-FFF2-40B4-BE49-F238E27FC236}">
                <a16:creationId xmlns:a16="http://schemas.microsoft.com/office/drawing/2014/main" id="{1422B142-F852-7247-8A59-15C2E27DC35A}"/>
              </a:ext>
            </a:extLst>
          </p:cNvPr>
          <p:cNvSpPr>
            <a:spLocks noGrp="1"/>
          </p:cNvSpPr>
          <p:nvPr>
            <p:ph type="body" idx="1"/>
          </p:nvPr>
        </p:nvSpPr>
        <p:spPr>
          <a:xfrm>
            <a:off x="1030286" y="3240234"/>
            <a:ext cx="10131428" cy="860400"/>
          </a:xfrm>
        </p:spPr>
        <p:txBody>
          <a:bodyPr/>
          <a:lstStyle/>
          <a:p>
            <a:pPr algn="ctr"/>
            <a:r>
              <a:rPr lang="de-DE" dirty="0">
                <a:latin typeface="American Typewriter" panose="02090604020004020304" pitchFamily="18" charset="77"/>
              </a:rPr>
              <a:t>Vielen Dank fürs zuhören!</a:t>
            </a:r>
          </a:p>
        </p:txBody>
      </p:sp>
      <p:pic>
        <p:nvPicPr>
          <p:cNvPr id="4" name="Grafik 3">
            <a:extLst>
              <a:ext uri="{FF2B5EF4-FFF2-40B4-BE49-F238E27FC236}">
                <a16:creationId xmlns:a16="http://schemas.microsoft.com/office/drawing/2014/main" id="{D615A662-5EE8-104B-A749-2E1DEA686EFE}"/>
              </a:ext>
            </a:extLst>
          </p:cNvPr>
          <p:cNvPicPr>
            <a:picLocks noChangeAspect="1"/>
          </p:cNvPicPr>
          <p:nvPr/>
        </p:nvPicPr>
        <p:blipFill>
          <a:blip r:embed="rId2"/>
          <a:stretch>
            <a:fillRect/>
          </a:stretch>
        </p:blipFill>
        <p:spPr>
          <a:xfrm>
            <a:off x="1466092" y="5460181"/>
            <a:ext cx="3251200" cy="3251200"/>
          </a:xfrm>
          <a:prstGeom prst="rect">
            <a:avLst/>
          </a:prstGeom>
        </p:spPr>
      </p:pic>
      <p:pic>
        <p:nvPicPr>
          <p:cNvPr id="1026" name="Picture 2" descr="Slowpoke (Pokémon) - Bulbapedia, the community-driven Pokémon encyclopedia">
            <a:extLst>
              <a:ext uri="{FF2B5EF4-FFF2-40B4-BE49-F238E27FC236}">
                <a16:creationId xmlns:a16="http://schemas.microsoft.com/office/drawing/2014/main" id="{EE9EF5A2-71F2-9542-B76B-DD3AE12A1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38923">
            <a:off x="9759564" y="-1542703"/>
            <a:ext cx="3625795" cy="362579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97A55B3E-07AE-7449-8DCE-2E16244586D9}"/>
              </a:ext>
            </a:extLst>
          </p:cNvPr>
          <p:cNvPicPr>
            <a:picLocks noChangeAspect="1"/>
          </p:cNvPicPr>
          <p:nvPr/>
        </p:nvPicPr>
        <p:blipFill>
          <a:blip r:embed="rId4"/>
          <a:stretch>
            <a:fillRect/>
          </a:stretch>
        </p:blipFill>
        <p:spPr>
          <a:xfrm>
            <a:off x="747423" y="575393"/>
            <a:ext cx="2142883" cy="2142883"/>
          </a:xfrm>
          <a:prstGeom prst="rect">
            <a:avLst/>
          </a:prstGeom>
        </p:spPr>
      </p:pic>
      <p:pic>
        <p:nvPicPr>
          <p:cNvPr id="7" name="Grafik 6">
            <a:extLst>
              <a:ext uri="{FF2B5EF4-FFF2-40B4-BE49-F238E27FC236}">
                <a16:creationId xmlns:a16="http://schemas.microsoft.com/office/drawing/2014/main" id="{EA68226C-8D8C-E947-B860-BF99BC16ED46}"/>
              </a:ext>
            </a:extLst>
          </p:cNvPr>
          <p:cNvPicPr>
            <a:picLocks noChangeAspect="1"/>
          </p:cNvPicPr>
          <p:nvPr/>
        </p:nvPicPr>
        <p:blipFill>
          <a:blip r:embed="rId2"/>
          <a:stretch>
            <a:fillRect/>
          </a:stretch>
        </p:blipFill>
        <p:spPr>
          <a:xfrm>
            <a:off x="2376038" y="5460181"/>
            <a:ext cx="3251200" cy="3251200"/>
          </a:xfrm>
          <a:prstGeom prst="rect">
            <a:avLst/>
          </a:prstGeom>
        </p:spPr>
      </p:pic>
      <p:pic>
        <p:nvPicPr>
          <p:cNvPr id="8" name="Grafik 7">
            <a:extLst>
              <a:ext uri="{FF2B5EF4-FFF2-40B4-BE49-F238E27FC236}">
                <a16:creationId xmlns:a16="http://schemas.microsoft.com/office/drawing/2014/main" id="{BC0644B4-EFF7-C940-BE00-F93A9B052E4C}"/>
              </a:ext>
            </a:extLst>
          </p:cNvPr>
          <p:cNvPicPr>
            <a:picLocks noChangeAspect="1"/>
          </p:cNvPicPr>
          <p:nvPr/>
        </p:nvPicPr>
        <p:blipFill>
          <a:blip r:embed="rId2"/>
          <a:stretch>
            <a:fillRect/>
          </a:stretch>
        </p:blipFill>
        <p:spPr>
          <a:xfrm>
            <a:off x="3285984" y="5460181"/>
            <a:ext cx="3251200" cy="3251200"/>
          </a:xfrm>
          <a:prstGeom prst="rect">
            <a:avLst/>
          </a:prstGeom>
        </p:spPr>
      </p:pic>
      <p:pic>
        <p:nvPicPr>
          <p:cNvPr id="9" name="Grafik 8">
            <a:extLst>
              <a:ext uri="{FF2B5EF4-FFF2-40B4-BE49-F238E27FC236}">
                <a16:creationId xmlns:a16="http://schemas.microsoft.com/office/drawing/2014/main" id="{093A79A7-8527-C54F-9419-EB065C6007DA}"/>
              </a:ext>
            </a:extLst>
          </p:cNvPr>
          <p:cNvPicPr>
            <a:picLocks noChangeAspect="1"/>
          </p:cNvPicPr>
          <p:nvPr/>
        </p:nvPicPr>
        <p:blipFill>
          <a:blip r:embed="rId2"/>
          <a:stretch>
            <a:fillRect/>
          </a:stretch>
        </p:blipFill>
        <p:spPr>
          <a:xfrm>
            <a:off x="4195930" y="5460181"/>
            <a:ext cx="3251200" cy="3251200"/>
          </a:xfrm>
          <a:prstGeom prst="rect">
            <a:avLst/>
          </a:prstGeom>
        </p:spPr>
      </p:pic>
      <p:pic>
        <p:nvPicPr>
          <p:cNvPr id="10" name="Grafik 9">
            <a:extLst>
              <a:ext uri="{FF2B5EF4-FFF2-40B4-BE49-F238E27FC236}">
                <a16:creationId xmlns:a16="http://schemas.microsoft.com/office/drawing/2014/main" id="{62D307D1-FF40-1D4D-9978-512C02E426EE}"/>
              </a:ext>
            </a:extLst>
          </p:cNvPr>
          <p:cNvPicPr>
            <a:picLocks noChangeAspect="1"/>
          </p:cNvPicPr>
          <p:nvPr/>
        </p:nvPicPr>
        <p:blipFill>
          <a:blip r:embed="rId2"/>
          <a:stretch>
            <a:fillRect/>
          </a:stretch>
        </p:blipFill>
        <p:spPr>
          <a:xfrm>
            <a:off x="5180676" y="5460181"/>
            <a:ext cx="3251200" cy="3251200"/>
          </a:xfrm>
          <a:prstGeom prst="rect">
            <a:avLst/>
          </a:prstGeom>
        </p:spPr>
      </p:pic>
      <p:pic>
        <p:nvPicPr>
          <p:cNvPr id="11" name="Grafik 10">
            <a:extLst>
              <a:ext uri="{FF2B5EF4-FFF2-40B4-BE49-F238E27FC236}">
                <a16:creationId xmlns:a16="http://schemas.microsoft.com/office/drawing/2014/main" id="{9CCCD3FA-EE68-8B42-AA62-568FCD1AB1EE}"/>
              </a:ext>
            </a:extLst>
          </p:cNvPr>
          <p:cNvPicPr>
            <a:picLocks noChangeAspect="1"/>
          </p:cNvPicPr>
          <p:nvPr/>
        </p:nvPicPr>
        <p:blipFill>
          <a:blip r:embed="rId2"/>
          <a:stretch>
            <a:fillRect/>
          </a:stretch>
        </p:blipFill>
        <p:spPr>
          <a:xfrm>
            <a:off x="6090622" y="5460181"/>
            <a:ext cx="3251200" cy="3251200"/>
          </a:xfrm>
          <a:prstGeom prst="rect">
            <a:avLst/>
          </a:prstGeom>
        </p:spPr>
      </p:pic>
      <p:pic>
        <p:nvPicPr>
          <p:cNvPr id="12" name="Grafik 11">
            <a:extLst>
              <a:ext uri="{FF2B5EF4-FFF2-40B4-BE49-F238E27FC236}">
                <a16:creationId xmlns:a16="http://schemas.microsoft.com/office/drawing/2014/main" id="{830A0181-1B8F-2F49-B170-6F603272A6C9}"/>
              </a:ext>
            </a:extLst>
          </p:cNvPr>
          <p:cNvPicPr>
            <a:picLocks noChangeAspect="1"/>
          </p:cNvPicPr>
          <p:nvPr/>
        </p:nvPicPr>
        <p:blipFill>
          <a:blip r:embed="rId2"/>
          <a:stretch>
            <a:fillRect/>
          </a:stretch>
        </p:blipFill>
        <p:spPr>
          <a:xfrm>
            <a:off x="7000568" y="5460181"/>
            <a:ext cx="3251200" cy="3251200"/>
          </a:xfrm>
          <a:prstGeom prst="rect">
            <a:avLst/>
          </a:prstGeom>
        </p:spPr>
      </p:pic>
      <p:pic>
        <p:nvPicPr>
          <p:cNvPr id="13" name="Grafik 12">
            <a:extLst>
              <a:ext uri="{FF2B5EF4-FFF2-40B4-BE49-F238E27FC236}">
                <a16:creationId xmlns:a16="http://schemas.microsoft.com/office/drawing/2014/main" id="{504E7D91-8FF6-4A47-802C-00241E65D115}"/>
              </a:ext>
            </a:extLst>
          </p:cNvPr>
          <p:cNvPicPr>
            <a:picLocks noChangeAspect="1"/>
          </p:cNvPicPr>
          <p:nvPr/>
        </p:nvPicPr>
        <p:blipFill>
          <a:blip r:embed="rId2"/>
          <a:stretch>
            <a:fillRect/>
          </a:stretch>
        </p:blipFill>
        <p:spPr>
          <a:xfrm>
            <a:off x="7910514" y="5460181"/>
            <a:ext cx="3251200" cy="3251200"/>
          </a:xfrm>
          <a:prstGeom prst="rect">
            <a:avLst/>
          </a:prstGeom>
        </p:spPr>
      </p:pic>
    </p:spTree>
    <p:extLst>
      <p:ext uri="{BB962C8B-B14F-4D97-AF65-F5344CB8AC3E}">
        <p14:creationId xmlns:p14="http://schemas.microsoft.com/office/powerpoint/2010/main" val="200823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100" fill="hold">
                                          <p:stCondLst>
                                            <p:cond delay="0"/>
                                          </p:stCondLst>
                                        </p:cTn>
                                        <p:tgtEl>
                                          <p:spTgt spid="1026"/>
                                        </p:tgtEl>
                                        <p:attrNameLst>
                                          <p:attrName>r</p:attrName>
                                        </p:attrNameLst>
                                      </p:cBhvr>
                                    </p:animRot>
                                    <p:animRot by="-240000">
                                      <p:cBhvr>
                                        <p:cTn id="7" dur="200" fill="hold">
                                          <p:stCondLst>
                                            <p:cond delay="200"/>
                                          </p:stCondLst>
                                        </p:cTn>
                                        <p:tgtEl>
                                          <p:spTgt spid="1026"/>
                                        </p:tgtEl>
                                        <p:attrNameLst>
                                          <p:attrName>r</p:attrName>
                                        </p:attrNameLst>
                                      </p:cBhvr>
                                    </p:animRot>
                                    <p:animRot by="240000">
                                      <p:cBhvr>
                                        <p:cTn id="8" dur="200" fill="hold">
                                          <p:stCondLst>
                                            <p:cond delay="400"/>
                                          </p:stCondLst>
                                        </p:cTn>
                                        <p:tgtEl>
                                          <p:spTgt spid="1026"/>
                                        </p:tgtEl>
                                        <p:attrNameLst>
                                          <p:attrName>r</p:attrName>
                                        </p:attrNameLst>
                                      </p:cBhvr>
                                    </p:animRot>
                                    <p:animRot by="-240000">
                                      <p:cBhvr>
                                        <p:cTn id="9" dur="200" fill="hold">
                                          <p:stCondLst>
                                            <p:cond delay="600"/>
                                          </p:stCondLst>
                                        </p:cTn>
                                        <p:tgtEl>
                                          <p:spTgt spid="1026"/>
                                        </p:tgtEl>
                                        <p:attrNameLst>
                                          <p:attrName>r</p:attrName>
                                        </p:attrNameLst>
                                      </p:cBhvr>
                                    </p:animRot>
                                    <p:animRot by="120000">
                                      <p:cBhvr>
                                        <p:cTn id="10" dur="200" fill="hold">
                                          <p:stCondLst>
                                            <p:cond delay="800"/>
                                          </p:stCondLst>
                                        </p:cTn>
                                        <p:tgtEl>
                                          <p:spTgt spid="1026"/>
                                        </p:tgtEl>
                                        <p:attrNameLst>
                                          <p:attrName>r</p:attrName>
                                        </p:attrNameLst>
                                      </p:cBhvr>
                                    </p:animRot>
                                  </p:childTnLst>
                                </p:cTn>
                              </p:par>
                              <p:par>
                                <p:cTn id="11" presetID="8" presetClass="emph" presetSubtype="0" repeatCount="indefinite" fill="hold" nodeType="withEffect">
                                  <p:stCondLst>
                                    <p:cond delay="0"/>
                                  </p:stCondLst>
                                  <p:endCondLst>
                                    <p:cond evt="onNext" delay="0">
                                      <p:tgtEl>
                                        <p:sldTgt/>
                                      </p:tgtEl>
                                    </p:cond>
                                  </p:endCondLst>
                                  <p:childTnLst>
                                    <p:animRot by="21600000">
                                      <p:cBhvr>
                                        <p:cTn id="12" dur="2000" fill="hold"/>
                                        <p:tgtEl>
                                          <p:spTgt spid="5"/>
                                        </p:tgtEl>
                                        <p:attrNameLst>
                                          <p:attrName>r</p:attrName>
                                        </p:attrNameLst>
                                      </p:cBhvr>
                                    </p:animRot>
                                  </p:childTnLst>
                                </p:cTn>
                              </p:par>
                              <p:par>
                                <p:cTn id="13" presetID="37" presetClass="path" presetSubtype="0" repeatCount="indefinite" accel="50000" decel="50000" autoRev="1" fill="hold" nodeType="withEffect">
                                  <p:stCondLst>
                                    <p:cond delay="0"/>
                                  </p:stCondLst>
                                  <p:endCondLst>
                                    <p:cond evt="onNext" delay="0">
                                      <p:tgtEl>
                                        <p:sldTgt/>
                                      </p:tgtEl>
                                    </p:cond>
                                  </p:endCondLst>
                                  <p:childTnLst>
                                    <p:animMotion origin="layout" path="M -0.34506 -0.0243 L -0.11967 0.01574 C -0.07279 0.02477 -0.00248 0.02963 0.07161 0.02963 C 0.15546 0.02963 0.22304 0.02477 0.26992 0.01574 L 0.4957 -0.0243 " pathEditMode="relative" rAng="0" ptsTypes="AAAAA">
                                      <p:cBhvr>
                                        <p:cTn id="14" dur="2000" spd="-100000" fill="hold"/>
                                        <p:tgtEl>
                                          <p:spTgt spid="4"/>
                                        </p:tgtEl>
                                        <p:attrNameLst>
                                          <p:attrName>ppt_x</p:attrName>
                                          <p:attrName>ppt_y</p:attrName>
                                        </p:attrNameLst>
                                      </p:cBhvr>
                                      <p:rCtr x="42031" y="2685"/>
                                    </p:animMotion>
                                  </p:childTnLst>
                                </p:cTn>
                              </p:par>
                              <p:par>
                                <p:cTn id="15" presetID="37" presetClass="path" presetSubtype="0" repeatCount="indefinite" accel="50000" decel="50000" autoRev="1" fill="hold" nodeType="withEffect">
                                  <p:stCondLst>
                                    <p:cond delay="250"/>
                                  </p:stCondLst>
                                  <p:endCondLst>
                                    <p:cond evt="onNext" delay="0">
                                      <p:tgtEl>
                                        <p:sldTgt/>
                                      </p:tgtEl>
                                    </p:cond>
                                  </p:endCondLst>
                                  <p:childTnLst>
                                    <p:animMotion origin="layout" path="M -0.34506 -0.0243 L -0.11967 0.01574 C -0.07279 0.02477 -0.00248 0.02963 0.07161 0.02963 C 0.15546 0.02963 0.22304 0.02477 0.26992 0.01574 L 0.4957 -0.0243 " pathEditMode="relative" rAng="0" ptsTypes="AAAAA">
                                      <p:cBhvr>
                                        <p:cTn id="16" dur="2000" spd="-100000" fill="hold"/>
                                        <p:tgtEl>
                                          <p:spTgt spid="7"/>
                                        </p:tgtEl>
                                        <p:attrNameLst>
                                          <p:attrName>ppt_x</p:attrName>
                                          <p:attrName>ppt_y</p:attrName>
                                        </p:attrNameLst>
                                      </p:cBhvr>
                                      <p:rCtr x="42031" y="2685"/>
                                    </p:animMotion>
                                  </p:childTnLst>
                                </p:cTn>
                              </p:par>
                              <p:par>
                                <p:cTn id="17" presetID="37" presetClass="path" presetSubtype="0" repeatCount="indefinite" accel="50000" decel="50000" autoRev="1" fill="hold" nodeType="withEffect">
                                  <p:stCondLst>
                                    <p:cond delay="500"/>
                                  </p:stCondLst>
                                  <p:endCondLst>
                                    <p:cond evt="onNext" delay="0">
                                      <p:tgtEl>
                                        <p:sldTgt/>
                                      </p:tgtEl>
                                    </p:cond>
                                  </p:endCondLst>
                                  <p:childTnLst>
                                    <p:animMotion origin="layout" path="M -0.34505 -0.0243 L -0.11966 0.01574 C -0.07278 0.02477 -0.00247 0.02963 0.07162 0.02963 C 0.1556 0.02963 0.22305 0.02477 0.26993 0.01574 L 0.49571 -0.0243 " pathEditMode="relative" rAng="0" ptsTypes="AAAAA">
                                      <p:cBhvr>
                                        <p:cTn id="18" dur="2000" spd="-100000" fill="hold"/>
                                        <p:tgtEl>
                                          <p:spTgt spid="8"/>
                                        </p:tgtEl>
                                        <p:attrNameLst>
                                          <p:attrName>ppt_x</p:attrName>
                                          <p:attrName>ppt_y</p:attrName>
                                        </p:attrNameLst>
                                      </p:cBhvr>
                                      <p:rCtr x="42031" y="2685"/>
                                    </p:animMotion>
                                  </p:childTnLst>
                                </p:cTn>
                              </p:par>
                              <p:par>
                                <p:cTn id="19" presetID="37" presetClass="path" presetSubtype="0" repeatCount="indefinite" accel="50000" decel="50000" autoRev="1" fill="hold" nodeType="withEffect">
                                  <p:stCondLst>
                                    <p:cond delay="750"/>
                                  </p:stCondLst>
                                  <p:endCondLst>
                                    <p:cond evt="onNext" delay="0">
                                      <p:tgtEl>
                                        <p:sldTgt/>
                                      </p:tgtEl>
                                    </p:cond>
                                  </p:endCondLst>
                                  <p:childTnLst>
                                    <p:animMotion origin="layout" path="M -0.34505 -0.0243 L -0.11966 0.01574 C -0.07278 0.02477 -0.00247 0.02963 0.07162 0.02963 C 0.1556 0.02963 0.22305 0.02477 0.26993 0.01574 L 0.49571 -0.0243 " pathEditMode="relative" rAng="0" ptsTypes="AAAAA">
                                      <p:cBhvr>
                                        <p:cTn id="20" dur="2000" spd="-100000" fill="hold"/>
                                        <p:tgtEl>
                                          <p:spTgt spid="9"/>
                                        </p:tgtEl>
                                        <p:attrNameLst>
                                          <p:attrName>ppt_x</p:attrName>
                                          <p:attrName>ppt_y</p:attrName>
                                        </p:attrNameLst>
                                      </p:cBhvr>
                                      <p:rCtr x="42031" y="2685"/>
                                    </p:animMotion>
                                  </p:childTnLst>
                                </p:cTn>
                              </p:par>
                              <p:par>
                                <p:cTn id="21" presetID="37" presetClass="path" presetSubtype="0" repeatCount="indefinite" accel="50000" decel="50000" autoRev="1" fill="hold" nodeType="withEffect">
                                  <p:stCondLst>
                                    <p:cond delay="1000"/>
                                  </p:stCondLst>
                                  <p:endCondLst>
                                    <p:cond evt="onNext" delay="0">
                                      <p:tgtEl>
                                        <p:sldTgt/>
                                      </p:tgtEl>
                                    </p:cond>
                                  </p:endCondLst>
                                  <p:childTnLst>
                                    <p:animMotion origin="layout" path="M -0.34505 -0.0243 L -0.11966 0.01574 C -0.07278 0.02477 -0.00247 0.02963 0.07162 0.02963 C 0.1556 0.02963 0.22305 0.02477 0.26993 0.01574 L 0.49571 -0.0243 " pathEditMode="relative" rAng="0" ptsTypes="AAAAA">
                                      <p:cBhvr>
                                        <p:cTn id="22" dur="2000" spd="-100000" fill="hold"/>
                                        <p:tgtEl>
                                          <p:spTgt spid="10"/>
                                        </p:tgtEl>
                                        <p:attrNameLst>
                                          <p:attrName>ppt_x</p:attrName>
                                          <p:attrName>ppt_y</p:attrName>
                                        </p:attrNameLst>
                                      </p:cBhvr>
                                      <p:rCtr x="42031" y="2685"/>
                                    </p:animMotion>
                                  </p:childTnLst>
                                </p:cTn>
                              </p:par>
                              <p:par>
                                <p:cTn id="23" presetID="37" presetClass="path" presetSubtype="0" repeatCount="indefinite" accel="50000" decel="50000" autoRev="1" fill="hold" nodeType="withEffect">
                                  <p:stCondLst>
                                    <p:cond delay="1250"/>
                                  </p:stCondLst>
                                  <p:endCondLst>
                                    <p:cond evt="onNext" delay="0">
                                      <p:tgtEl>
                                        <p:sldTgt/>
                                      </p:tgtEl>
                                    </p:cond>
                                  </p:endCondLst>
                                  <p:childTnLst>
                                    <p:animMotion origin="layout" path="M -0.34505 -0.0243 L -0.11966 0.01574 C -0.07278 0.02477 -0.00247 0.02963 0.07162 0.02963 C 0.1556 0.02963 0.22305 0.02477 0.26992 0.01574 L 0.49571 -0.0243 " pathEditMode="relative" rAng="0" ptsTypes="AAAAA">
                                      <p:cBhvr>
                                        <p:cTn id="24" dur="2000" spd="-100000" fill="hold"/>
                                        <p:tgtEl>
                                          <p:spTgt spid="11"/>
                                        </p:tgtEl>
                                        <p:attrNameLst>
                                          <p:attrName>ppt_x</p:attrName>
                                          <p:attrName>ppt_y</p:attrName>
                                        </p:attrNameLst>
                                      </p:cBhvr>
                                      <p:rCtr x="42031" y="2685"/>
                                    </p:animMotion>
                                  </p:childTnLst>
                                </p:cTn>
                              </p:par>
                              <p:par>
                                <p:cTn id="25" presetID="37" presetClass="path" presetSubtype="0" repeatCount="indefinite" accel="50000" decel="50000" autoRev="1" fill="hold" nodeType="withEffect">
                                  <p:stCondLst>
                                    <p:cond delay="1500"/>
                                  </p:stCondLst>
                                  <p:endCondLst>
                                    <p:cond evt="onNext" delay="0">
                                      <p:tgtEl>
                                        <p:sldTgt/>
                                      </p:tgtEl>
                                    </p:cond>
                                  </p:endCondLst>
                                  <p:childTnLst>
                                    <p:animMotion origin="layout" path="M -0.34505 -0.0243 L -0.11966 0.01574 C -0.07278 0.02477 -0.00247 0.02963 0.07162 0.02963 C 0.1556 0.02963 0.22305 0.02477 0.26992 0.01574 L 0.49571 -0.0243 " pathEditMode="relative" rAng="0" ptsTypes="AAAAA">
                                      <p:cBhvr>
                                        <p:cTn id="26" dur="2000" spd="-100000" fill="hold"/>
                                        <p:tgtEl>
                                          <p:spTgt spid="12"/>
                                        </p:tgtEl>
                                        <p:attrNameLst>
                                          <p:attrName>ppt_x</p:attrName>
                                          <p:attrName>ppt_y</p:attrName>
                                        </p:attrNameLst>
                                      </p:cBhvr>
                                      <p:rCtr x="42031" y="2685"/>
                                    </p:animMotion>
                                  </p:childTnLst>
                                </p:cTn>
                              </p:par>
                              <p:par>
                                <p:cTn id="27" presetID="37" presetClass="path" presetSubtype="0" repeatCount="indefinite" accel="50000" decel="50000" autoRev="1" fill="hold" nodeType="withEffect">
                                  <p:stCondLst>
                                    <p:cond delay="1750"/>
                                  </p:stCondLst>
                                  <p:endCondLst>
                                    <p:cond evt="onNext" delay="0">
                                      <p:tgtEl>
                                        <p:sldTgt/>
                                      </p:tgtEl>
                                    </p:cond>
                                  </p:endCondLst>
                                  <p:childTnLst>
                                    <p:animMotion origin="layout" path="M -0.34505 -0.0243 L -0.11966 0.01574 C -0.07278 0.02477 -0.00247 0.02963 0.07162 0.02963 C 0.1556 0.02963 0.22305 0.02477 0.26992 0.01574 L 0.4957 -0.0243 " pathEditMode="relative" rAng="0" ptsTypes="AAAAA">
                                      <p:cBhvr>
                                        <p:cTn id="28" dur="2000" spd="-100000" fill="hold"/>
                                        <p:tgtEl>
                                          <p:spTgt spid="13"/>
                                        </p:tgtEl>
                                        <p:attrNameLst>
                                          <p:attrName>ppt_x</p:attrName>
                                          <p:attrName>ppt_y</p:attrName>
                                        </p:attrNameLst>
                                      </p:cBhvr>
                                      <p:rCtr x="42031"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378295-0BDA-EC44-B973-09342ED62F82}"/>
              </a:ext>
            </a:extLst>
          </p:cNvPr>
          <p:cNvSpPr>
            <a:spLocks noGrp="1"/>
          </p:cNvSpPr>
          <p:nvPr>
            <p:ph type="title"/>
          </p:nvPr>
        </p:nvSpPr>
        <p:spPr/>
        <p:txBody>
          <a:bodyPr/>
          <a:lstStyle/>
          <a:p>
            <a:pPr algn="ctr"/>
            <a:r>
              <a:rPr lang="de-DE" dirty="0">
                <a:latin typeface="American Typewriter" panose="02090604020004020304" pitchFamily="18" charset="77"/>
              </a:rPr>
              <a:t>Wann benutze ich ein Pattern?</a:t>
            </a:r>
          </a:p>
        </p:txBody>
      </p:sp>
      <p:sp>
        <p:nvSpPr>
          <p:cNvPr id="3" name="Inhaltsplatzhalter 2">
            <a:extLst>
              <a:ext uri="{FF2B5EF4-FFF2-40B4-BE49-F238E27FC236}">
                <a16:creationId xmlns:a16="http://schemas.microsoft.com/office/drawing/2014/main" id="{2BFCF5FE-ED3D-2D41-9B26-76D2D3203EDC}"/>
              </a:ext>
            </a:extLst>
          </p:cNvPr>
          <p:cNvSpPr>
            <a:spLocks noGrp="1"/>
          </p:cNvSpPr>
          <p:nvPr>
            <p:ph idx="1"/>
          </p:nvPr>
        </p:nvSpPr>
        <p:spPr/>
        <p:txBody>
          <a:bodyPr>
            <a:normAutofit/>
          </a:bodyPr>
          <a:lstStyle/>
          <a:p>
            <a:pPr marL="0" indent="0" algn="ctr">
              <a:buNone/>
            </a:pPr>
            <a:r>
              <a:rPr lang="de-DE" sz="9600" dirty="0">
                <a:solidFill>
                  <a:srgbClr val="FF0000"/>
                </a:solidFill>
                <a:latin typeface="American Typewriter" panose="02090604020004020304" pitchFamily="18" charset="77"/>
              </a:rPr>
              <a:t>Nicht für alles!</a:t>
            </a:r>
          </a:p>
        </p:txBody>
      </p:sp>
    </p:spTree>
    <p:extLst>
      <p:ext uri="{BB962C8B-B14F-4D97-AF65-F5344CB8AC3E}">
        <p14:creationId xmlns:p14="http://schemas.microsoft.com/office/powerpoint/2010/main" val="356445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46398-A6EB-F243-B48D-D89EB7668480}"/>
              </a:ext>
            </a:extLst>
          </p:cNvPr>
          <p:cNvSpPr>
            <a:spLocks noGrp="1"/>
          </p:cNvSpPr>
          <p:nvPr>
            <p:ph type="title"/>
          </p:nvPr>
        </p:nvSpPr>
        <p:spPr/>
        <p:txBody>
          <a:bodyPr/>
          <a:lstStyle/>
          <a:p>
            <a:pPr algn="ctr"/>
            <a:r>
              <a:rPr lang="de-DE" dirty="0">
                <a:latin typeface="American Typewriter" panose="02090604020004020304" pitchFamily="18" charset="77"/>
              </a:rPr>
              <a:t>Wann benutze ich ein Pattern?</a:t>
            </a:r>
            <a:endParaRPr lang="de-DE" dirty="0"/>
          </a:p>
        </p:txBody>
      </p:sp>
      <p:sp>
        <p:nvSpPr>
          <p:cNvPr id="3" name="Inhaltsplatzhalter 2">
            <a:extLst>
              <a:ext uri="{FF2B5EF4-FFF2-40B4-BE49-F238E27FC236}">
                <a16:creationId xmlns:a16="http://schemas.microsoft.com/office/drawing/2014/main" id="{ADA3A9F5-CCEC-414D-8469-48A7D8C9F1A2}"/>
              </a:ext>
            </a:extLst>
          </p:cNvPr>
          <p:cNvSpPr>
            <a:spLocks noGrp="1"/>
          </p:cNvSpPr>
          <p:nvPr>
            <p:ph idx="1"/>
          </p:nvPr>
        </p:nvSpPr>
        <p:spPr/>
        <p:txBody>
          <a:bodyPr>
            <a:normAutofit/>
          </a:bodyPr>
          <a:lstStyle/>
          <a:p>
            <a:pPr marL="0" indent="0" algn="ctr">
              <a:buNone/>
            </a:pPr>
            <a:r>
              <a:rPr lang="de-DE" sz="4800" dirty="0">
                <a:latin typeface="American Typewriter" panose="02090604020004020304" pitchFamily="18" charset="77"/>
              </a:rPr>
              <a:t>Overkill</a:t>
            </a:r>
          </a:p>
          <a:p>
            <a:pPr marL="0" indent="0" algn="ctr">
              <a:buNone/>
            </a:pPr>
            <a:r>
              <a:rPr lang="de-DE" sz="4800" dirty="0">
                <a:latin typeface="American Typewriter" panose="02090604020004020304" pitchFamily="18" charset="77"/>
              </a:rPr>
              <a:t>Komplexität</a:t>
            </a:r>
          </a:p>
          <a:p>
            <a:pPr marL="0" indent="0" algn="ctr">
              <a:buNone/>
            </a:pPr>
            <a:r>
              <a:rPr lang="de-DE" sz="4800" dirty="0">
                <a:latin typeface="American Typewriter" panose="02090604020004020304" pitchFamily="18" charset="77"/>
              </a:rPr>
              <a:t>Effizienz</a:t>
            </a:r>
          </a:p>
        </p:txBody>
      </p:sp>
      <p:sp>
        <p:nvSpPr>
          <p:cNvPr id="4" name="Rechteck 3">
            <a:extLst>
              <a:ext uri="{FF2B5EF4-FFF2-40B4-BE49-F238E27FC236}">
                <a16:creationId xmlns:a16="http://schemas.microsoft.com/office/drawing/2014/main" id="{6C4096D9-9B79-094A-A895-C70B53F378A0}"/>
              </a:ext>
            </a:extLst>
          </p:cNvPr>
          <p:cNvSpPr/>
          <p:nvPr/>
        </p:nvSpPr>
        <p:spPr>
          <a:xfrm rot="540000">
            <a:off x="667722" y="2967335"/>
            <a:ext cx="10856562" cy="2215991"/>
          </a:xfrm>
          <a:prstGeom prst="rect">
            <a:avLst/>
          </a:prstGeom>
          <a:noFill/>
        </p:spPr>
        <p:txBody>
          <a:bodyPr wrap="none" lIns="91440" tIns="45720" rIns="91440" bIns="45720">
            <a:spAutoFit/>
          </a:bodyPr>
          <a:lstStyle/>
          <a:p>
            <a:pPr algn="ctr"/>
            <a:r>
              <a:rPr lang="de-DE" sz="13800" b="0" cap="none" spc="0" dirty="0" err="1">
                <a:ln w="0"/>
                <a:solidFill>
                  <a:srgbClr val="FF0000"/>
                </a:solidFill>
                <a:effectLst>
                  <a:outerShdw blurRad="38100" dist="25400" dir="5400000" algn="ctr" rotWithShape="0">
                    <a:srgbClr val="6E747A">
                      <a:alpha val="43000"/>
                    </a:srgbClr>
                  </a:outerShdw>
                </a:effectLst>
                <a:latin typeface="American Typewriter" panose="02090604020004020304" pitchFamily="18" charset="77"/>
              </a:rPr>
              <a:t>Refactoring</a:t>
            </a:r>
            <a:r>
              <a:rPr lang="de-DE" sz="13800" b="0" cap="none" spc="0" dirty="0">
                <a:ln w="0"/>
                <a:solidFill>
                  <a:srgbClr val="FF0000"/>
                </a:solidFill>
                <a:effectLst>
                  <a:outerShdw blurRad="38100" dist="25400" dir="5400000" algn="ctr" rotWithShape="0">
                    <a:srgbClr val="6E747A">
                      <a:alpha val="43000"/>
                    </a:srgbClr>
                  </a:outerShdw>
                </a:effectLst>
                <a:latin typeface="American Typewriter" panose="02090604020004020304" pitchFamily="18" charset="77"/>
              </a:rPr>
              <a:t>!</a:t>
            </a:r>
          </a:p>
        </p:txBody>
      </p:sp>
    </p:spTree>
    <p:extLst>
      <p:ext uri="{BB962C8B-B14F-4D97-AF65-F5344CB8AC3E}">
        <p14:creationId xmlns:p14="http://schemas.microsoft.com/office/powerpoint/2010/main" val="64579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F9D93D-A448-0349-8364-6012D430CD74}"/>
              </a:ext>
            </a:extLst>
          </p:cNvPr>
          <p:cNvSpPr>
            <a:spLocks noGrp="1"/>
          </p:cNvSpPr>
          <p:nvPr>
            <p:ph type="title"/>
          </p:nvPr>
        </p:nvSpPr>
        <p:spPr/>
        <p:txBody>
          <a:bodyPr/>
          <a:lstStyle/>
          <a:p>
            <a:pPr algn="ctr"/>
            <a:r>
              <a:rPr lang="de-DE" dirty="0">
                <a:latin typeface="American Typewriter" panose="02090604020004020304" pitchFamily="18" charset="77"/>
              </a:rPr>
              <a:t>Wann benutze ich ein Pattern?</a:t>
            </a:r>
            <a:endParaRPr lang="de-DE" dirty="0"/>
          </a:p>
        </p:txBody>
      </p:sp>
      <p:sp>
        <p:nvSpPr>
          <p:cNvPr id="3" name="Inhaltsplatzhalter 2">
            <a:extLst>
              <a:ext uri="{FF2B5EF4-FFF2-40B4-BE49-F238E27FC236}">
                <a16:creationId xmlns:a16="http://schemas.microsoft.com/office/drawing/2014/main" id="{C3B89A86-57FB-4347-B2BD-60F793C8DFA8}"/>
              </a:ext>
            </a:extLst>
          </p:cNvPr>
          <p:cNvSpPr>
            <a:spLocks noGrp="1"/>
          </p:cNvSpPr>
          <p:nvPr>
            <p:ph idx="1"/>
          </p:nvPr>
        </p:nvSpPr>
        <p:spPr>
          <a:xfrm>
            <a:off x="1030286" y="2142065"/>
            <a:ext cx="10131425" cy="3649133"/>
          </a:xfrm>
        </p:spPr>
        <p:txBody>
          <a:bodyPr>
            <a:normAutofit/>
          </a:bodyPr>
          <a:lstStyle/>
          <a:p>
            <a:pPr marL="0" indent="0" algn="ctr">
              <a:buNone/>
            </a:pPr>
            <a:r>
              <a:rPr lang="de-DE" sz="4400" dirty="0">
                <a:latin typeface="American Typewriter" panose="02090604020004020304" pitchFamily="18" charset="77"/>
              </a:rPr>
              <a:t>Pattern müssen nicht allein stehen</a:t>
            </a:r>
          </a:p>
        </p:txBody>
      </p:sp>
      <p:sp>
        <p:nvSpPr>
          <p:cNvPr id="5" name="Rechteck 4">
            <a:extLst>
              <a:ext uri="{FF2B5EF4-FFF2-40B4-BE49-F238E27FC236}">
                <a16:creationId xmlns:a16="http://schemas.microsoft.com/office/drawing/2014/main" id="{0B277607-5DE5-2947-8806-E0AF4BF86759}"/>
              </a:ext>
            </a:extLst>
          </p:cNvPr>
          <p:cNvSpPr/>
          <p:nvPr/>
        </p:nvSpPr>
        <p:spPr>
          <a:xfrm>
            <a:off x="1030287" y="2858637"/>
            <a:ext cx="10131425" cy="2215991"/>
          </a:xfrm>
          <a:prstGeom prst="rect">
            <a:avLst/>
          </a:prstGeom>
          <a:noFill/>
        </p:spPr>
        <p:txBody>
          <a:bodyPr wrap="square" lIns="91440" tIns="45720" rIns="91440" bIns="45720">
            <a:spAutoFit/>
          </a:bodyPr>
          <a:lstStyle/>
          <a:p>
            <a:pPr algn="ctr"/>
            <a:r>
              <a:rPr lang="de-DE" sz="13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merican Typewriter" panose="02090604020004020304" pitchFamily="18" charset="77"/>
              </a:rPr>
              <a:t>FUSION!</a:t>
            </a:r>
            <a:endParaRPr lang="de-DE" sz="13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641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51AD5CAB-3EE2-5F4C-A104-732E8CF984CD}"/>
              </a:ext>
            </a:extLst>
          </p:cNvPr>
          <p:cNvSpPr/>
          <p:nvPr/>
        </p:nvSpPr>
        <p:spPr>
          <a:xfrm>
            <a:off x="975106" y="1536174"/>
            <a:ext cx="10442218" cy="3785652"/>
          </a:xfrm>
          <a:prstGeom prst="rect">
            <a:avLst/>
          </a:prstGeom>
          <a:noFill/>
          <a:ln w="34925">
            <a:noFill/>
          </a:ln>
          <a:effectLst/>
          <a:scene3d>
            <a:camera prst="orthographicFront">
              <a:rot lat="0" lon="0" rev="0"/>
            </a:camera>
            <a:lightRig rig="glow" dir="t">
              <a:rot lat="0" lon="0" rev="14100000"/>
            </a:lightRig>
          </a:scene3d>
          <a:sp3d prstMaterial="softEdge">
            <a:bevelT w="127000" prst="artDeco"/>
          </a:sp3d>
        </p:spPr>
        <p:txBody>
          <a:bodyPr wrap="none" lIns="91440" tIns="45720" rIns="91440" bIns="45720">
            <a:spAutoFit/>
            <a:sp3d extrusionH="57150">
              <a:bevelT w="38100" h="38100" prst="relaxedInset"/>
            </a:sp3d>
          </a:bodyPr>
          <a:lstStyle/>
          <a:p>
            <a:pPr algn="ctr"/>
            <a:r>
              <a:rPr lang="de-DE" sz="8000" b="1" cap="none" spc="0" dirty="0">
                <a:ln w="38100">
                  <a:solidFill>
                    <a:sysClr val="windowText" lastClr="000000"/>
                  </a:solidFill>
                  <a:prstDash val="solid"/>
                </a:ln>
                <a:solidFill>
                  <a:srgbClr val="FFC000"/>
                </a:solidFill>
                <a:effectLst>
                  <a:outerShdw blurRad="60007" dist="310007" dir="7680000" sy="30000" kx="1300200" algn="ctr" rotWithShape="0">
                    <a:prstClr val="black">
                      <a:alpha val="32000"/>
                    </a:prstClr>
                  </a:outerShdw>
                </a:effectLst>
                <a:latin typeface="American Typewriter" panose="02090604020004020304" pitchFamily="18" charset="77"/>
              </a:rPr>
              <a:t>Prinzipien der</a:t>
            </a:r>
          </a:p>
          <a:p>
            <a:pPr algn="ctr"/>
            <a:r>
              <a:rPr lang="de-DE" sz="8000" b="1" dirty="0">
                <a:ln w="38100">
                  <a:solidFill>
                    <a:sysClr val="windowText" lastClr="000000"/>
                  </a:solidFill>
                  <a:prstDash val="solid"/>
                </a:ln>
                <a:solidFill>
                  <a:srgbClr val="FFC000"/>
                </a:solidFill>
                <a:effectLst>
                  <a:outerShdw blurRad="60007" dist="310007" dir="7680000" sy="30000" kx="1300200" algn="ctr" rotWithShape="0">
                    <a:prstClr val="black">
                      <a:alpha val="32000"/>
                    </a:prstClr>
                  </a:outerShdw>
                </a:effectLst>
                <a:latin typeface="American Typewriter" panose="02090604020004020304" pitchFamily="18" charset="77"/>
              </a:rPr>
              <a:t>objekt-orientierten</a:t>
            </a:r>
          </a:p>
          <a:p>
            <a:pPr algn="ctr"/>
            <a:r>
              <a:rPr lang="de-DE" sz="8000" b="1" cap="none" spc="0" dirty="0">
                <a:ln w="38100">
                  <a:solidFill>
                    <a:sysClr val="windowText" lastClr="000000"/>
                  </a:solidFill>
                  <a:prstDash val="solid"/>
                </a:ln>
                <a:solidFill>
                  <a:srgbClr val="FFC000"/>
                </a:solidFill>
                <a:effectLst>
                  <a:outerShdw blurRad="60007" dist="310007" dir="7680000" sy="30000" kx="1300200" algn="ctr" rotWithShape="0">
                    <a:prstClr val="black">
                      <a:alpha val="32000"/>
                    </a:prstClr>
                  </a:outerShdw>
                </a:effectLst>
                <a:latin typeface="American Typewriter" panose="02090604020004020304" pitchFamily="18" charset="77"/>
              </a:rPr>
              <a:t>Programmierung!!!</a:t>
            </a:r>
          </a:p>
        </p:txBody>
      </p:sp>
    </p:spTree>
    <p:extLst>
      <p:ext uri="{BB962C8B-B14F-4D97-AF65-F5344CB8AC3E}">
        <p14:creationId xmlns:p14="http://schemas.microsoft.com/office/powerpoint/2010/main" val="78627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repeatCount="0" decel="10000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10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explode.wav"/>
                                        </p:tgtEl>
                                      </p:cMediaNode>
                                    </p:audio>
                                  </p:subTnLst>
                                </p:cTn>
                              </p:par>
                              <p:par>
                                <p:cTn id="11" presetID="49" presetClass="entr" presetSubtype="0" repeatCount="0" decel="1000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6" dur="1000"/>
                                        <p:tgtEl>
                                          <p:spTgt spid="3">
                                            <p:txEl>
                                              <p:pRg st="1" end="1"/>
                                            </p:txEl>
                                          </p:spTgt>
                                        </p:tgtEl>
                                      </p:cBhvr>
                                    </p:animEffect>
                                  </p:childTnLst>
                                </p:cTn>
                              </p:par>
                              <p:par>
                                <p:cTn id="17" presetID="49" presetClass="entr" presetSubtype="0" repeatCount="0" decel="10000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879F70-F01B-484B-A44D-3A4C3596B0CB}"/>
              </a:ext>
            </a:extLst>
          </p:cNvPr>
          <p:cNvSpPr>
            <a:spLocks noGrp="1"/>
          </p:cNvSpPr>
          <p:nvPr>
            <p:ph type="title"/>
          </p:nvPr>
        </p:nvSpPr>
        <p:spPr/>
        <p:txBody>
          <a:bodyPr/>
          <a:lstStyle/>
          <a:p>
            <a:pPr algn="ctr"/>
            <a:r>
              <a:rPr lang="de-DE" dirty="0">
                <a:latin typeface="American Typewriter" panose="02090604020004020304" pitchFamily="18" charset="77"/>
              </a:rPr>
              <a:t>Der Moment auf den ihr alle gewartet habt!</a:t>
            </a:r>
            <a:endParaRPr lang="de-DE" dirty="0"/>
          </a:p>
        </p:txBody>
      </p:sp>
      <p:sp>
        <p:nvSpPr>
          <p:cNvPr id="3" name="Inhaltsplatzhalter 2">
            <a:extLst>
              <a:ext uri="{FF2B5EF4-FFF2-40B4-BE49-F238E27FC236}">
                <a16:creationId xmlns:a16="http://schemas.microsoft.com/office/drawing/2014/main" id="{B645ABDF-40DB-9945-BF47-C1600ED5D1FF}"/>
              </a:ext>
            </a:extLst>
          </p:cNvPr>
          <p:cNvSpPr>
            <a:spLocks noGrp="1"/>
          </p:cNvSpPr>
          <p:nvPr>
            <p:ph idx="1"/>
          </p:nvPr>
        </p:nvSpPr>
        <p:spPr>
          <a:xfrm>
            <a:off x="1030287" y="2065867"/>
            <a:ext cx="10131425" cy="3649133"/>
          </a:xfrm>
        </p:spPr>
        <p:txBody>
          <a:bodyPr>
            <a:normAutofit/>
          </a:bodyPr>
          <a:lstStyle/>
          <a:p>
            <a:pPr marL="0" indent="0" algn="ctr">
              <a:buNone/>
            </a:pPr>
            <a:r>
              <a:rPr lang="de-DE" sz="8800" dirty="0">
                <a:latin typeface="American Typewriter" panose="02090604020004020304" pitchFamily="18" charset="77"/>
              </a:rPr>
              <a:t>Design Patterns!</a:t>
            </a:r>
          </a:p>
        </p:txBody>
      </p:sp>
      <p:pic>
        <p:nvPicPr>
          <p:cNvPr id="11" name="Grafik 10">
            <a:extLst>
              <a:ext uri="{FF2B5EF4-FFF2-40B4-BE49-F238E27FC236}">
                <a16:creationId xmlns:a16="http://schemas.microsoft.com/office/drawing/2014/main" id="{D661010E-46B9-5841-B434-485C61C63E8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758049" y="1122781"/>
            <a:ext cx="8675900" cy="5535303"/>
          </a:xfrm>
          <a:prstGeom prst="rect">
            <a:avLst/>
          </a:prstGeom>
        </p:spPr>
      </p:pic>
      <p:sp>
        <p:nvSpPr>
          <p:cNvPr id="13" name="Rechteck 12">
            <a:extLst>
              <a:ext uri="{FF2B5EF4-FFF2-40B4-BE49-F238E27FC236}">
                <a16:creationId xmlns:a16="http://schemas.microsoft.com/office/drawing/2014/main" id="{EE964E6A-18F4-1C4C-A8D1-4316711A45E6}"/>
              </a:ext>
            </a:extLst>
          </p:cNvPr>
          <p:cNvSpPr/>
          <p:nvPr/>
        </p:nvSpPr>
        <p:spPr>
          <a:xfrm>
            <a:off x="10620587" y="562187"/>
            <a:ext cx="46736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5719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2000"/>
                                        <p:tgtEl>
                                          <p:spTgt spid="13"/>
                                        </p:tgtEl>
                                      </p:cBhvr>
                                    </p:animEffect>
                                  </p:childTnLst>
                                  <p:subTnLst>
                                    <p:audio>
                                      <p:cMediaNode>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subTnLst>
                                    <p:audio>
                                      <p:cMediaNode>
                                        <p:cTn display="0" masterRel="sameClick">
                                          <p:stCondLst>
                                            <p:cond evt="begin" delay="0">
                                              <p:tn val="9"/>
                                            </p:cond>
                                          </p:stCondLst>
                                          <p:endCondLst>
                                            <p:cond evt="onStopAudio" delay="0">
                                              <p:tgtEl>
                                                <p:sldTgt/>
                                              </p:tgtEl>
                                            </p:cond>
                                          </p:endCondLst>
                                        </p:cTn>
                                        <p:tgtEl>
                                          <p:sndTgt r:embed="rId3" name="applause.wav"/>
                                        </p:tgtEl>
                                      </p:cMediaNode>
                                    </p:audio>
                                  </p:subTnLst>
                                </p:cTn>
                              </p:par>
                              <p:par>
                                <p:cTn id="14" presetID="23" presetClass="entr" presetSubtype="16"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F80B6-7BC7-5A4E-B241-2A3D64AE2241}"/>
              </a:ext>
            </a:extLst>
          </p:cNvPr>
          <p:cNvSpPr>
            <a:spLocks noGrp="1"/>
          </p:cNvSpPr>
          <p:nvPr>
            <p:ph type="title"/>
          </p:nvPr>
        </p:nvSpPr>
        <p:spPr/>
        <p:txBody>
          <a:bodyPr/>
          <a:lstStyle/>
          <a:p>
            <a:r>
              <a:rPr lang="de-DE" dirty="0">
                <a:latin typeface="American Typewriter" panose="02090604020004020304" pitchFamily="18" charset="77"/>
              </a:rPr>
              <a:t>Name – </a:t>
            </a:r>
            <a:r>
              <a:rPr lang="de-DE" dirty="0" err="1">
                <a:latin typeface="American Typewriter" panose="02090604020004020304" pitchFamily="18" charset="77"/>
              </a:rPr>
              <a:t>Strategy</a:t>
            </a:r>
            <a:r>
              <a:rPr lang="de-DE" dirty="0">
                <a:latin typeface="American Typewriter" panose="02090604020004020304" pitchFamily="18" charset="77"/>
              </a:rPr>
              <a:t> Pattern</a:t>
            </a:r>
          </a:p>
        </p:txBody>
      </p:sp>
      <p:sp>
        <p:nvSpPr>
          <p:cNvPr id="3" name="Inhaltsplatzhalter 2">
            <a:extLst>
              <a:ext uri="{FF2B5EF4-FFF2-40B4-BE49-F238E27FC236}">
                <a16:creationId xmlns:a16="http://schemas.microsoft.com/office/drawing/2014/main" id="{30193D05-53F3-524F-851E-6DDDA0DC1848}"/>
              </a:ext>
            </a:extLst>
          </p:cNvPr>
          <p:cNvSpPr>
            <a:spLocks noGrp="1"/>
          </p:cNvSpPr>
          <p:nvPr>
            <p:ph idx="1"/>
          </p:nvPr>
        </p:nvSpPr>
        <p:spPr>
          <a:xfrm>
            <a:off x="647223" y="1837266"/>
            <a:ext cx="10897553" cy="2186093"/>
          </a:xfr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a:normAutofit fontScale="92500"/>
          </a:bodyPr>
          <a:lstStyle/>
          <a:p>
            <a:pPr marL="0" indent="0">
              <a:buNone/>
            </a:pPr>
            <a:r>
              <a:rPr lang="de-DE" sz="4000" b="1" dirty="0">
                <a:latin typeface="Monotype Corsiva" panose="03010101010201010101" pitchFamily="66" charset="0"/>
                <a:cs typeface="Blackadder ITC" panose="020F0502020204030204" pitchFamily="34" charset="0"/>
              </a:rPr>
              <a:t>The </a:t>
            </a:r>
            <a:r>
              <a:rPr lang="de-DE" sz="4000" b="1" dirty="0" err="1">
                <a:latin typeface="Monotype Corsiva" panose="03010101010201010101" pitchFamily="66" charset="0"/>
                <a:cs typeface="Blackadder ITC" panose="020F0502020204030204" pitchFamily="34" charset="0"/>
              </a:rPr>
              <a:t>Strategy</a:t>
            </a:r>
            <a:r>
              <a:rPr lang="de-DE" sz="4000" b="1" dirty="0">
                <a:latin typeface="Monotype Corsiva" panose="03010101010201010101" pitchFamily="66" charset="0"/>
                <a:cs typeface="Blackadder ITC" panose="020F0502020204030204" pitchFamily="34" charset="0"/>
              </a:rPr>
              <a:t> Pattern </a:t>
            </a:r>
            <a:r>
              <a:rPr lang="de-DE" sz="4000" dirty="0" err="1">
                <a:latin typeface="Monotype Corsiva" panose="03010101010201010101" pitchFamily="66" charset="0"/>
                <a:cs typeface="Blackadder ITC" panose="020F0502020204030204" pitchFamily="34" charset="0"/>
              </a:rPr>
              <a:t>defines</a:t>
            </a:r>
            <a:r>
              <a:rPr lang="de-DE" sz="4000" dirty="0">
                <a:latin typeface="Monotype Corsiva" panose="03010101010201010101" pitchFamily="66" charset="0"/>
                <a:cs typeface="Blackadder ITC" panose="020F0502020204030204" pitchFamily="34" charset="0"/>
              </a:rPr>
              <a:t> a </a:t>
            </a:r>
            <a:r>
              <a:rPr lang="de-DE" sz="4000" dirty="0" err="1">
                <a:latin typeface="Monotype Corsiva" panose="03010101010201010101" pitchFamily="66" charset="0"/>
                <a:cs typeface="Blackadder ITC" panose="020F0502020204030204" pitchFamily="34" charset="0"/>
              </a:rPr>
              <a:t>family</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of</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algorithms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encapsulates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each</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one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and</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makes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them</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interchanegable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Strategy</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lets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the</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algorithm</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vary</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independently</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from</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clients</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that</a:t>
            </a:r>
            <a:r>
              <a:rPr lang="de-DE" sz="4000" dirty="0">
                <a:latin typeface="Monotype Corsiva" panose="03010101010201010101" pitchFamily="66" charset="0"/>
                <a:cs typeface="Blackadder ITC" panose="020F0502020204030204" pitchFamily="34" charset="0"/>
              </a:rPr>
              <a:t> </a:t>
            </a:r>
            <a:r>
              <a:rPr lang="de-DE" sz="4000" dirty="0" err="1">
                <a:latin typeface="Monotype Corsiva" panose="03010101010201010101" pitchFamily="66" charset="0"/>
                <a:cs typeface="Blackadder ITC" panose="020F0502020204030204" pitchFamily="34" charset="0"/>
              </a:rPr>
              <a:t>use</a:t>
            </a:r>
            <a:r>
              <a:rPr lang="de-DE" sz="4000" dirty="0">
                <a:latin typeface="Monotype Corsiva" panose="03010101010201010101" pitchFamily="66" charset="0"/>
                <a:cs typeface="Blackadder ITC" panose="020F0502020204030204" pitchFamily="34" charset="0"/>
              </a:rPr>
              <a:t> it.</a:t>
            </a:r>
          </a:p>
        </p:txBody>
      </p:sp>
      <p:sp>
        <p:nvSpPr>
          <p:cNvPr id="4" name="Textfeld 3">
            <a:extLst>
              <a:ext uri="{FF2B5EF4-FFF2-40B4-BE49-F238E27FC236}">
                <a16:creationId xmlns:a16="http://schemas.microsoft.com/office/drawing/2014/main" id="{724B1EAC-EBF4-714D-A366-411EC0A0FACC}"/>
              </a:ext>
            </a:extLst>
          </p:cNvPr>
          <p:cNvSpPr txBox="1"/>
          <p:nvPr/>
        </p:nvSpPr>
        <p:spPr>
          <a:xfrm>
            <a:off x="685801" y="4192693"/>
            <a:ext cx="10858975" cy="1815882"/>
          </a:xfrm>
          <a:prstGeom prst="rect">
            <a:avLst/>
          </a:prstGeom>
          <a:noFill/>
        </p:spPr>
        <p:txBody>
          <a:bodyPr wrap="square" rtlCol="0">
            <a:spAutoFit/>
          </a:bodyPr>
          <a:lstStyle/>
          <a:p>
            <a:r>
              <a:rPr lang="de-DE" sz="2800" dirty="0">
                <a:latin typeface="American Typewriter" panose="02090604020004020304" pitchFamily="18" charset="77"/>
              </a:rPr>
              <a:t>Das </a:t>
            </a:r>
            <a:r>
              <a:rPr lang="de-DE" sz="2800" dirty="0" err="1">
                <a:latin typeface="American Typewriter" panose="02090604020004020304" pitchFamily="18" charset="77"/>
              </a:rPr>
              <a:t>Strategy</a:t>
            </a:r>
            <a:r>
              <a:rPr lang="de-DE" sz="2800" dirty="0">
                <a:latin typeface="American Typewriter" panose="02090604020004020304" pitchFamily="18" charset="77"/>
              </a:rPr>
              <a:t> Pattern erlaubt es dir, das Verhalten ähnlicher Klassen abzukapseln. Den Client interessiert dabei nicht, welche konkrete Implementation der Algorithmen (Verhalten) ein Objekt hat.</a:t>
            </a:r>
          </a:p>
        </p:txBody>
      </p:sp>
    </p:spTree>
    <p:extLst>
      <p:ext uri="{BB962C8B-B14F-4D97-AF65-F5344CB8AC3E}">
        <p14:creationId xmlns:p14="http://schemas.microsoft.com/office/powerpoint/2010/main" val="3274817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mmel">
  <a:themeElements>
    <a:clrScheme name="Himme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Himme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imme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{FA417B53-5572-B64A-9A0A-EC09FF979524}tf10001058</Template>
  <TotalTime>0</TotalTime>
  <Words>1174</Words>
  <Application>Microsoft Macintosh PowerPoint</Application>
  <PresentationFormat>Breitbild</PresentationFormat>
  <Paragraphs>92</Paragraphs>
  <Slides>37</Slides>
  <Notes>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37</vt:i4>
      </vt:variant>
    </vt:vector>
  </HeadingPairs>
  <TitlesOfParts>
    <vt:vector size="43" baseType="lpstr">
      <vt:lpstr>American Typewriter</vt:lpstr>
      <vt:lpstr>Arial</vt:lpstr>
      <vt:lpstr>Calibri</vt:lpstr>
      <vt:lpstr>Calibri Light</vt:lpstr>
      <vt:lpstr>Monotype Corsiva</vt:lpstr>
      <vt:lpstr>Himmel</vt:lpstr>
      <vt:lpstr>Design Patterns </vt:lpstr>
      <vt:lpstr>Was ist das denn überhaupt?</vt:lpstr>
      <vt:lpstr>Und warum sollte ich das benutzen?</vt:lpstr>
      <vt:lpstr>Wann benutze ich ein Pattern?</vt:lpstr>
      <vt:lpstr>Wann benutze ich ein Pattern?</vt:lpstr>
      <vt:lpstr>Wann benutze ich ein Pattern?</vt:lpstr>
      <vt:lpstr>PowerPoint-Präsentation</vt:lpstr>
      <vt:lpstr>Der Moment auf den ihr alle gewartet habt!</vt:lpstr>
      <vt:lpstr>Name – Strategy Pattern</vt:lpstr>
      <vt:lpstr>Klassendiagramm –  Strategy Pattern</vt:lpstr>
      <vt:lpstr>Name – Observer Pattern</vt:lpstr>
      <vt:lpstr>Klassendiagramm –  Observer Pattern</vt:lpstr>
      <vt:lpstr>Name – Decorator Pattern</vt:lpstr>
      <vt:lpstr>Klassendiagramm –  Decorator Pattern</vt:lpstr>
      <vt:lpstr>Name – Factory Method Pattern</vt:lpstr>
      <vt:lpstr>Klassendiagramm –  Factory Method Pattern</vt:lpstr>
      <vt:lpstr>Name – Abstract Factory Method Pattern</vt:lpstr>
      <vt:lpstr>Klassendiagramm –  Abstract Factory Method Pattern</vt:lpstr>
      <vt:lpstr>Name – Singleton Pattern</vt:lpstr>
      <vt:lpstr>Klassendiagramm –  Singleton Pattern</vt:lpstr>
      <vt:lpstr>Name – Command Pattern</vt:lpstr>
      <vt:lpstr>Klassendiagramm –  Command Pattern</vt:lpstr>
      <vt:lpstr>Name – adapter Pattern</vt:lpstr>
      <vt:lpstr>Klassendiagramm –  Adapter Pattern</vt:lpstr>
      <vt:lpstr>Name –Facade Pattern</vt:lpstr>
      <vt:lpstr>Klassendiagramm –  Facade Pattern</vt:lpstr>
      <vt:lpstr>Name –Template Method Pattern</vt:lpstr>
      <vt:lpstr>Klassendiagramm –  Template method Pattern</vt:lpstr>
      <vt:lpstr>Name – Iterator Pattern</vt:lpstr>
      <vt:lpstr>Klassendiagramm –  Iterator Pattern</vt:lpstr>
      <vt:lpstr>Name –Composite Pattern</vt:lpstr>
      <vt:lpstr>Klassendiagramm –  Composite Pattern</vt:lpstr>
      <vt:lpstr>Name – State Pattern</vt:lpstr>
      <vt:lpstr>Klassendiagramm –  State Pattern</vt:lpstr>
      <vt:lpstr>Name – Proxy Pattern</vt:lpstr>
      <vt:lpstr>Klassendiagramm –  Proxy Pattern</vt:lpstr>
      <vt:lpstr>Das Wars dann!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dc:title>
  <dc:creator>Cornelius Müller-Kallweit</dc:creator>
  <cp:lastModifiedBy>Cornelius Müller-Kallweit</cp:lastModifiedBy>
  <cp:revision>44</cp:revision>
  <dcterms:created xsi:type="dcterms:W3CDTF">2021-03-24T15:43:27Z</dcterms:created>
  <dcterms:modified xsi:type="dcterms:W3CDTF">2021-03-29T09:37:35Z</dcterms:modified>
</cp:coreProperties>
</file>