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KN112Uijt/9IRUoi5mEAtbzW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F2B7E-1025-417C-96F3-6F6F7D03A7C2}">
  <a:tblStyle styleId="{ABAF2B7E-1025-417C-96F3-6F6F7D03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7E689CC-000C-452A-AA48-72A5EE9EDC28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6E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6E6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02d5a6b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002d5a6bf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3002d5a6bf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02d5a6bf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002d5a6bf8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3002d5a6bf8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02d5a6b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3002d5a6bf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002d5a6bf8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02d5a6bf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002d5a6bf8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3002d5a6bf8_0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7" name="Google Shape;217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288d31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30288d31e2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g30288d31e2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3dc42c6dd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303dc42c6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02d5a6bf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002d5a6bf8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3002d5a6bf8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02d5a6bf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002d5a6bf8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3002d5a6bf8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03dc42c6dd_0_9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03dc42c6dd_0_9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3pPr>
            <a:lvl4pPr marL="1828800" lvl="3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4pPr>
            <a:lvl5pPr marL="2286000" lvl="4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5pPr>
            <a:lvl6pPr marL="2743200" lvl="5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6pPr>
            <a:lvl7pPr marL="3200400" lvl="6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7pPr>
            <a:lvl8pPr marL="3657600" lvl="7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8pPr>
            <a:lvl9pPr marL="4114800" lvl="8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303dc42c6dd_0_98"/>
          <p:cNvSpPr txBox="1">
            <a:spLocks noGrp="1"/>
          </p:cNvSpPr>
          <p:nvPr>
            <p:ph type="sldNum" idx="12"/>
          </p:nvPr>
        </p:nvSpPr>
        <p:spPr>
          <a:xfrm>
            <a:off x="11095267" y="6414805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  <a:defRPr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9"/>
          <p:cNvPicPr preferRelativeResize="0"/>
          <p:nvPr/>
        </p:nvPicPr>
        <p:blipFill rotWithShape="1">
          <a:blip r:embed="rId14">
            <a:alphaModFix/>
          </a:blip>
          <a:srcRect t="21093" r="27347"/>
          <a:stretch/>
        </p:blipFill>
        <p:spPr>
          <a:xfrm>
            <a:off x="9829801" y="-37947"/>
            <a:ext cx="2362199" cy="256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9"/>
          <p:cNvSpPr/>
          <p:nvPr/>
        </p:nvSpPr>
        <p:spPr>
          <a:xfrm>
            <a:off x="10840212" y="5926256"/>
            <a:ext cx="1351788" cy="926591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-2059" y="6235392"/>
            <a:ext cx="1351789" cy="6226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t/f429abd0842e414e9685155f9bcb21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ivylin752@gmail.co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2184982" y="2079614"/>
            <a:ext cx="78219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500"/>
              <a:t>NTHU Introduction to ML 2024</a:t>
            </a:r>
            <a:endParaRPr sz="4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sz="4500"/>
              <a:t>Lab 2</a:t>
            </a:r>
            <a:endParaRPr sz="4500" i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523999" y="4549349"/>
            <a:ext cx="9144000" cy="1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Ya-Ting Lin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Po-Chih Kuo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2030434" y="2389327"/>
            <a:ext cx="81312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6000"/>
              <a:buFont typeface="Calibri"/>
              <a:buNone/>
            </a:pPr>
            <a:r>
              <a:rPr lang="en-US" sz="3500" b="1" i="1" u="sng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Mortality Prediction using Decision Tree and Random Forest</a:t>
            </a:r>
            <a:endParaRPr sz="35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Grading Policy</a:t>
            </a:r>
            <a:endParaRPr/>
          </a:p>
        </p:txBody>
      </p:sp>
      <p:graphicFrame>
        <p:nvGraphicFramePr>
          <p:cNvPr id="177" name="Google Shape;177;p5"/>
          <p:cNvGraphicFramePr/>
          <p:nvPr/>
        </p:nvGraphicFramePr>
        <p:xfrm>
          <a:off x="1949327" y="2269038"/>
          <a:ext cx="8293325" cy="2319900"/>
        </p:xfrm>
        <a:graphic>
          <a:graphicData uri="http://schemas.openxmlformats.org/drawingml/2006/table">
            <a:tbl>
              <a:tblPr firstRow="1" bandRow="1">
                <a:noFill/>
                <a:tableStyleId>{ABAF2B7E-1025-417C-96F3-6F6F7D03A7C2}</a:tableStyleId>
              </a:tblPr>
              <a:tblGrid>
                <a:gridCol w="606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Item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Score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4D92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Basic Implementation (Decision Tree)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30%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Advanced Implementation (Random Forest)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65%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Report</a:t>
                      </a:r>
                      <a:endParaRPr sz="2400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5%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02d5a6bf8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Implementation (30%)</a:t>
            </a:r>
            <a:endParaRPr/>
          </a:p>
        </p:txBody>
      </p:sp>
      <p:sp>
        <p:nvSpPr>
          <p:cNvPr id="184" name="Google Shape;184;g3002d5a6bf8_0_0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Section 1: Function Implementation and Testing</a:t>
            </a:r>
            <a:endParaRPr sz="2600" b="1"/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Implement 5 functions that are necessary for building a decision tree model.</a:t>
            </a:r>
            <a:endParaRPr/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After implementing each function, you must run it with the given input variables to verify its correctness.</a:t>
            </a:r>
            <a:endParaRPr/>
          </a:p>
          <a:p>
            <a:pPr marL="457200" marR="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/>
              <a:t>Section 2: Build a Decision Tree Model and make Predictions </a:t>
            </a:r>
            <a:endParaRPr sz="2600" b="1"/>
          </a:p>
          <a:p>
            <a:pPr marL="914400" marR="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Use the functions from section 1 to build a decision tree model and make predictions.</a:t>
            </a:r>
            <a:endParaRPr/>
          </a:p>
          <a:p>
            <a:pPr marL="457200" marR="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use </a:t>
            </a:r>
            <a:r>
              <a:rPr lang="en-US" sz="2600" b="1" i="1">
                <a:solidFill>
                  <a:srgbClr val="FF0000"/>
                </a:solidFill>
              </a:rPr>
              <a:t>lab2_basic_input.csv</a:t>
            </a:r>
            <a:r>
              <a:rPr lang="en-US" sz="2600"/>
              <a:t> as your input data </a:t>
            </a:r>
            <a:endParaRPr sz="2600" b="1"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02d5a6bf8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Grading Policy</a:t>
            </a:r>
            <a:endParaRPr/>
          </a:p>
        </p:txBody>
      </p:sp>
      <p:sp>
        <p:nvSpPr>
          <p:cNvPr id="191" name="Google Shape;191;g3002d5a6bf8_0_20"/>
          <p:cNvSpPr txBox="1">
            <a:spLocks noGrp="1"/>
          </p:cNvSpPr>
          <p:nvPr>
            <p:ph type="body" idx="1"/>
          </p:nvPr>
        </p:nvSpPr>
        <p:spPr>
          <a:xfrm>
            <a:off x="838200" y="14494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Given information on 40 patients and whether they survived </a:t>
            </a:r>
            <a:endParaRPr sz="1800"/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Section 1: Function Implementation and Testing</a:t>
            </a:r>
            <a:endParaRPr sz="18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1 : Calculate the Entropy								(5%)</a:t>
            </a:r>
            <a:endParaRPr sz="18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2 : Calculate the Information Gain						(5%)</a:t>
            </a:r>
            <a:endParaRPr sz="18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3 : Find the Best Split								(5%)</a:t>
            </a:r>
            <a:endParaRPr sz="18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4 : Split the data into two branches					(5%)</a:t>
            </a:r>
            <a:endParaRPr sz="1800"/>
          </a:p>
          <a:p>
            <a:pPr marL="91440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5 : Build the decision tree							(5%)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6: Save answers</a:t>
            </a:r>
            <a:endParaRPr sz="1800"/>
          </a:p>
          <a:p>
            <a: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Section 2: Build a Decision Tree Model and make Predictions 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1: Split the data into training set and validation set 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2: Train a decision tree model with the training set 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3: Predict the cases in the validation set by using the model trained in Step 2 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4: Calculate the</a:t>
            </a:r>
            <a:r>
              <a:rPr lang="en-US" sz="1800" b="1"/>
              <a:t> </a:t>
            </a:r>
            <a:r>
              <a:rPr lang="en-US" sz="1800"/>
              <a:t>f1-score of your predictions in Step 3		(5%)		</a:t>
            </a:r>
            <a:endParaRPr sz="1800"/>
          </a:p>
          <a:p>
            <a:pPr marL="914400" marR="0" lvl="1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Step 5: Save answer</a:t>
            </a:r>
            <a:endParaRPr sz="1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Output File Format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838200" y="1376088"/>
            <a:ext cx="9923700" cy="15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Please save your answers into </a:t>
            </a:r>
            <a:r>
              <a:rPr lang="en-US" sz="10400" b="1" i="1">
                <a:solidFill>
                  <a:srgbClr val="FF0000"/>
                </a:solidFill>
              </a:rPr>
              <a:t>lab2_basic.csv</a:t>
            </a:r>
            <a:endParaRPr sz="10400" b="1" i="1">
              <a:solidFill>
                <a:srgbClr val="FF0000"/>
              </a:solidFill>
            </a:endParaRPr>
          </a:p>
          <a:p>
            <a:pPr marL="914400" lvl="1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Submit the file to </a:t>
            </a:r>
            <a:r>
              <a:rPr lang="en-US" sz="10400" b="1"/>
              <a:t>eeclass</a:t>
            </a:r>
            <a:endParaRPr sz="10400" b="1"/>
          </a:p>
          <a:p>
            <a:pPr marL="457200" lvl="0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There should be 7 rows in your csv file:</a:t>
            </a:r>
            <a:endParaRPr sz="104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</p:txBody>
      </p:sp>
      <p:graphicFrame>
        <p:nvGraphicFramePr>
          <p:cNvPr id="199" name="Google Shape;199;p34"/>
          <p:cNvGraphicFramePr/>
          <p:nvPr/>
        </p:nvGraphicFramePr>
        <p:xfrm>
          <a:off x="1497924" y="2689138"/>
          <a:ext cx="9196150" cy="3749120"/>
        </p:xfrm>
        <a:graphic>
          <a:graphicData uri="http://schemas.openxmlformats.org/drawingml/2006/table">
            <a:tbl>
              <a:tblPr firstRow="1" bandRow="1">
                <a:noFill/>
                <a:tableStyleId>{97E689CC-000C-452A-AA48-72A5EE9EDC28}</a:tableStyleId>
              </a:tblPr>
              <a:tblGrid>
                <a:gridCol w="212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9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7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number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description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variable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Header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[‘Id’, ‘Ans’]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entropy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‘ans_entropy’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information gain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‘ans_informationGain’</a:t>
                      </a:r>
                      <a:endParaRPr sz="1800" i="1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best split information gain, value, feature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[‘ans_ig’, ‘ans_value’, ‘ans_name’]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number of instances in the left subtree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‘ans_left’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 features and the threshold corresponding to each feature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‘ans_features’ + ‘ans_thresholds‘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Row 7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F1-score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‘ans_f1score’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02d5a6bf8_0_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Implementation (65%)</a:t>
            </a:r>
            <a:endParaRPr/>
          </a:p>
        </p:txBody>
      </p:sp>
      <p:sp>
        <p:nvSpPr>
          <p:cNvPr id="206" name="Google Shape;206;g3002d5a6bf8_0_34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Build a random forest</a:t>
            </a:r>
            <a:endParaRPr sz="2600"/>
          </a:p>
          <a:p>
            <a:pPr marL="457200" marR="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use </a:t>
            </a:r>
            <a:r>
              <a:rPr lang="en-US" sz="2600" b="1" i="1">
                <a:solidFill>
                  <a:srgbClr val="FF0000"/>
                </a:solidFill>
              </a:rPr>
              <a:t>lab2_advanced_training.csv</a:t>
            </a:r>
            <a:r>
              <a:rPr lang="en-US" sz="2600"/>
              <a:t> as the training data</a:t>
            </a:r>
            <a:endParaRPr sz="2600"/>
          </a:p>
          <a:p>
            <a:pPr marL="457200" lvl="0" indent="-393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Make predictions with the Random Forest on the testing data </a:t>
            </a:r>
            <a:r>
              <a:rPr lang="en-US" sz="2600" b="1" i="1">
                <a:solidFill>
                  <a:srgbClr val="FF0000"/>
                </a:solidFill>
              </a:rPr>
              <a:t>lab2_advanced_testing.csv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02d5a6bf8_0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Grading Policy</a:t>
            </a:r>
            <a:endParaRPr/>
          </a:p>
        </p:txBody>
      </p:sp>
      <p:sp>
        <p:nvSpPr>
          <p:cNvPr id="213" name="Google Shape;213;g3002d5a6bf8_0_50"/>
          <p:cNvSpPr txBox="1">
            <a:spLocks noGrp="1"/>
          </p:cNvSpPr>
          <p:nvPr>
            <p:ph type="body" idx="1"/>
          </p:nvPr>
        </p:nvSpPr>
        <p:spPr>
          <a:xfrm>
            <a:off x="838200" y="1690687"/>
            <a:ext cx="10515600" cy="50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Baseline – 55%</a:t>
            </a:r>
            <a:endParaRPr sz="2600"/>
          </a:p>
          <a:p>
            <a:pPr marL="914400" lvl="1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0.65		(25%)</a:t>
            </a:r>
            <a:endParaRPr/>
          </a:p>
          <a:p>
            <a:pPr marL="914400" lvl="1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0.68		(15%)</a:t>
            </a:r>
            <a:endParaRPr/>
          </a:p>
          <a:p>
            <a:pPr marL="914400" lvl="1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F1-Score &gt;= 0.7		(15%)</a:t>
            </a:r>
            <a:endParaRPr/>
          </a:p>
          <a:p>
            <a:pPr marL="457200" lvl="0" indent="-3937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Ranking – 10%</a:t>
            </a:r>
            <a:endParaRPr sz="2600" b="1" i="1"/>
          </a:p>
          <a:p>
            <a:pPr marL="914400" lvl="1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Compete your F1-Score with the whole class</a:t>
            </a:r>
            <a:endParaRPr sz="26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Output File Format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82113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There should be (900+1) rows in your csv file</a:t>
            </a:r>
            <a:endParaRPr sz="2600"/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First row is the header [‘Id’, ‘hospital_death’]</a:t>
            </a:r>
            <a:endParaRPr/>
          </a:p>
          <a:p>
            <a:pPr marL="91440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Your prediction answer should be either 0 or 1</a:t>
            </a:r>
            <a:endParaRPr/>
          </a:p>
          <a:p>
            <a:pPr marL="91440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Id starts from 0, and </a:t>
            </a:r>
            <a:r>
              <a:rPr lang="en-US" b="1"/>
              <a:t>hospital_death </a:t>
            </a:r>
            <a:r>
              <a:rPr lang="en-US"/>
              <a:t>is the predicted answer</a:t>
            </a:r>
            <a:endParaRPr/>
          </a:p>
          <a:p>
            <a:pPr marL="457200" lvl="0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make sure that your output format is correct</a:t>
            </a:r>
            <a:endParaRPr sz="2600"/>
          </a:p>
          <a:p>
            <a:pPr marL="457200" lvl="0" indent="-3937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Submit the answer (.csv) to Kaggle </a:t>
            </a:r>
            <a:r>
              <a:rPr lang="en-US" sz="2600" b="1">
                <a:solidFill>
                  <a:srgbClr val="FF0000"/>
                </a:solidFill>
              </a:rPr>
              <a:t>ML2024-Lab2-AdvancedPart</a:t>
            </a:r>
            <a:endParaRPr sz="2600"/>
          </a:p>
        </p:txBody>
      </p:sp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l="1390" t="674"/>
          <a:stretch/>
        </p:blipFill>
        <p:spPr>
          <a:xfrm>
            <a:off x="9124600" y="657375"/>
            <a:ext cx="2605825" cy="43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288d31e27_0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Kaggle </a:t>
            </a:r>
            <a:endParaRPr/>
          </a:p>
        </p:txBody>
      </p:sp>
      <p:sp>
        <p:nvSpPr>
          <p:cNvPr id="228" name="Google Shape;228;g30288d31e27_0_7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10602300" cy="48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We’ve created a competition for the Advanced part</a:t>
            </a:r>
            <a:endParaRPr/>
          </a:p>
          <a:p>
            <a:pPr marL="457200" lvl="0" indent="-406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link: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https://www.kaggle.com/t/f429abd0842e414e9685155f9bcb21ce</a:t>
            </a:r>
            <a:endParaRPr sz="2000"/>
          </a:p>
          <a:p>
            <a:pPr marL="9144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the advanced part, we split the testing data into </a:t>
            </a:r>
            <a:r>
              <a:rPr lang="en-US" b="1"/>
              <a:t>public </a:t>
            </a:r>
            <a:r>
              <a:rPr lang="en-US"/>
              <a:t>&amp; </a:t>
            </a:r>
            <a:r>
              <a:rPr lang="en-US" b="1"/>
              <a:t>private </a:t>
            </a:r>
            <a:r>
              <a:rPr lang="en-US"/>
              <a:t>parts.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score you see on kaggle after submission is your public score</a:t>
            </a:r>
            <a:endParaRPr/>
          </a:p>
          <a:p>
            <a:pPr marL="137160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You can directly check if you have passed the three baselines</a:t>
            </a:r>
            <a:endParaRPr sz="2800"/>
          </a:p>
          <a:p>
            <a:pPr marL="914400" lvl="1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Private score is for ranking.</a:t>
            </a:r>
            <a:endParaRPr u="sng"/>
          </a:p>
          <a:p>
            <a:pPr marL="1371600" lvl="2" indent="-381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The private score will be revealed after the deadline. </a:t>
            </a:r>
            <a:endParaRPr sz="2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3dc42c6dd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 sz="4400" b="1" i="1" u="none" strike="noStrike" cap="non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Kaggle </a:t>
            </a:r>
            <a:endParaRPr/>
          </a:p>
        </p:txBody>
      </p:sp>
      <p:sp>
        <p:nvSpPr>
          <p:cNvPr id="234" name="Google Shape;234;g303dc42c6dd_0_6"/>
          <p:cNvSpPr txBox="1">
            <a:spLocks noGrp="1"/>
          </p:cNvSpPr>
          <p:nvPr>
            <p:ph type="body" idx="1"/>
          </p:nvPr>
        </p:nvSpPr>
        <p:spPr>
          <a:xfrm>
            <a:off x="671601" y="1505018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 lnSpcReduction="10000"/>
          </a:bodyPr>
          <a:lstStyle/>
          <a:p>
            <a:pPr marL="193485" lvl="0" indent="-19348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>
                <a:solidFill>
                  <a:srgbClr val="FF0000"/>
                </a:solidFill>
              </a:rPr>
              <a:t>After joining the competition, you should change your team name (each student is a team) to your</a:t>
            </a:r>
            <a:r>
              <a:rPr lang="en-US" sz="2300">
                <a:solidFill>
                  <a:srgbClr val="D31F00"/>
                </a:solidFill>
              </a:rPr>
              <a:t> </a:t>
            </a:r>
            <a:r>
              <a:rPr lang="en-US" sz="2576" b="1">
                <a:solidFill>
                  <a:srgbClr val="000000"/>
                </a:solidFill>
              </a:rPr>
              <a:t>student ID.</a:t>
            </a: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7435" lvl="0" indent="986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pic>
        <p:nvPicPr>
          <p:cNvPr id="235" name="Google Shape;235;g303dc42c6dd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8638" y="2571924"/>
            <a:ext cx="9501527" cy="30295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6" name="Google Shape;236;g303dc42c6dd_0_6"/>
          <p:cNvSpPr/>
          <p:nvPr/>
        </p:nvSpPr>
        <p:spPr>
          <a:xfrm>
            <a:off x="4944732" y="2571924"/>
            <a:ext cx="779400" cy="5973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03dc42c6dd_0_6"/>
          <p:cNvSpPr/>
          <p:nvPr/>
        </p:nvSpPr>
        <p:spPr>
          <a:xfrm>
            <a:off x="955535" y="4597695"/>
            <a:ext cx="1928700" cy="725100"/>
          </a:xfrm>
          <a:prstGeom prst="ellipse">
            <a:avLst/>
          </a:prstGeom>
          <a:noFill/>
          <a:ln w="254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381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body" idx="1"/>
          </p:nvPr>
        </p:nvSpPr>
        <p:spPr>
          <a:xfrm>
            <a:off x="838200" y="1605585"/>
            <a:ext cx="11088757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Named as “</a:t>
            </a:r>
            <a:r>
              <a:rPr lang="en-US" sz="2600" b="1" dirty="0">
                <a:solidFill>
                  <a:srgbClr val="FF0000"/>
                </a:solidFill>
              </a:rPr>
              <a:t>lab2_report.pdf</a:t>
            </a:r>
            <a:r>
              <a:rPr lang="en-US" sz="2600" dirty="0"/>
              <a:t>” </a:t>
            </a:r>
            <a:endParaRPr sz="2600" dirty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Briefly describe the attributes setting of the random forest model , including: 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number of trees you used </a:t>
            </a:r>
            <a:r>
              <a:rPr lang="en-US" sz="2600" dirty="0"/>
              <a:t>(1%)</a:t>
            </a:r>
            <a:endParaRPr lang="en-US"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number of features you used </a:t>
            </a:r>
            <a:r>
              <a:rPr lang="en-US" sz="2600" dirty="0"/>
              <a:t>(1%)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The number of instances you used to build each tree </a:t>
            </a:r>
            <a:r>
              <a:rPr lang="en-US" sz="2600" dirty="0"/>
              <a:t>(1%)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(optional) any other settings </a:t>
            </a:r>
            <a:endParaRPr dirty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Briefly describe the difficulty you encountered (1%)</a:t>
            </a:r>
            <a:endParaRPr dirty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dirty="0"/>
              <a:t>Summarize how you solved the difficulty and your reflections (1%)</a:t>
            </a:r>
            <a:endParaRPr sz="2600" dirty="0"/>
          </a:p>
          <a:p>
            <a:pPr marL="457200" lvl="0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No more than one page</a:t>
            </a:r>
            <a:endParaRPr sz="2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838199" y="1690688"/>
            <a:ext cx="103833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Machine learning is playing an increasingly important role in healthcare, where its ability to analyze vast amounts of data can directly </a:t>
            </a:r>
            <a:r>
              <a:rPr lang="en-US" sz="2600" b="1"/>
              <a:t>impact human lives</a:t>
            </a:r>
            <a:r>
              <a:rPr lang="en-US" sz="2600"/>
              <a:t>. 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By implementing predictive models on ICU patient data, you'll explore how machine learning can be used to support critical healthcare decisions. Whether it's identifying at-risk patients or improving care outcomes, these techniques offer the potential to transform patient care and </a:t>
            </a:r>
            <a:r>
              <a:rPr lang="en-US" sz="2600" b="1">
                <a:solidFill>
                  <a:srgbClr val="FF0000"/>
                </a:solidFill>
              </a:rPr>
              <a:t>save lives</a:t>
            </a:r>
            <a:r>
              <a:rPr lang="en-US" sz="2600"/>
              <a:t>.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By the end of this lab, you will have a deeper understanding of how machine learning can be applied to healthcare scenarios, where every decision can make a difference. 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Lab 2 Requirements</a:t>
            </a:r>
            <a:endParaRPr/>
          </a:p>
        </p:txBody>
      </p:sp>
      <p:sp>
        <p:nvSpPr>
          <p:cNvPr id="251" name="Google Shape;251;p15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Do it individually! Not as a team! (The team is for the final project)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Announce date: 2024/10/1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Deadline: 2024/10/15 23:59 (Late submission is not allowed!)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Hand in your files in the following format (Do not compress!)</a:t>
            </a:r>
            <a:endParaRPr/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lab2.ipynb</a:t>
            </a:r>
            <a:endParaRPr sz="2400"/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lab2_report.pdf</a:t>
            </a:r>
            <a:endParaRPr sz="2400"/>
          </a:p>
          <a:p>
            <a: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lab2_basic.csv</a:t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The Evaluation Metric</a:t>
            </a:r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F1-score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600"/>
          </a:p>
          <a:p>
            <a:pPr marL="457200"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For example</a:t>
            </a:r>
            <a:endParaRPr/>
          </a:p>
          <a:p>
            <a:pPr marL="8001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The class you predicted: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lang="en-US" i="1"/>
              <a:t>ŷ</a:t>
            </a:r>
            <a:r>
              <a:rPr lang="en-US"/>
              <a:t>  = [1, 1, 0, 0, 0, 0, 1]</a:t>
            </a:r>
            <a:endParaRPr/>
          </a:p>
          <a:p>
            <a:pPr marL="8001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Actual values: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	</a:t>
            </a:r>
            <a:r>
              <a:rPr lang="en-US" i="1"/>
              <a:t>y  </a:t>
            </a:r>
            <a:r>
              <a:rPr lang="en-US"/>
              <a:t>= [0, 0, 0, 0, 0, 1, 1]</a:t>
            </a:r>
            <a:endParaRPr/>
          </a:p>
          <a:p>
            <a:pPr marL="4572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  <a:p>
            <a:pPr marL="8001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-"/>
            </a:pPr>
            <a:r>
              <a:rPr lang="en-US"/>
              <a:t>F1-score = 0.4</a:t>
            </a:r>
            <a:endParaRPr/>
          </a:p>
        </p:txBody>
      </p:sp>
      <p:graphicFrame>
        <p:nvGraphicFramePr>
          <p:cNvPr id="259" name="Google Shape;259;p16"/>
          <p:cNvGraphicFramePr/>
          <p:nvPr/>
        </p:nvGraphicFramePr>
        <p:xfrm>
          <a:off x="5514745" y="3734242"/>
          <a:ext cx="2935450" cy="2057950"/>
        </p:xfrm>
        <a:graphic>
          <a:graphicData uri="http://schemas.openxmlformats.org/drawingml/2006/table">
            <a:tbl>
              <a:tblPr firstRow="1" bandRow="1">
                <a:noFill/>
                <a:tableStyleId>{ABAF2B7E-1025-417C-96F3-6F6F7D03A7C2}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TP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FP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0" name="Google Shape;260;p16"/>
          <p:cNvSpPr txBox="1"/>
          <p:nvPr/>
        </p:nvSpPr>
        <p:spPr>
          <a:xfrm>
            <a:off x="1419237" y="2317652"/>
            <a:ext cx="4676763" cy="5883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2037" b="-20402"/>
            </a:stretch>
          </a:blip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6"/>
          <p:cNvGraphicFramePr/>
          <p:nvPr/>
        </p:nvGraphicFramePr>
        <p:xfrm>
          <a:off x="8794658" y="3746632"/>
          <a:ext cx="2935450" cy="2057950"/>
        </p:xfrm>
        <a:graphic>
          <a:graphicData uri="http://schemas.openxmlformats.org/drawingml/2006/table">
            <a:tbl>
              <a:tblPr firstRow="1" bandRow="1">
                <a:noFill/>
                <a:tableStyleId>{ABAF2B7E-1025-417C-96F3-6F6F7D03A7C2}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Actual/True value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Predicted value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positive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TP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FP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negative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FN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TN</a:t>
                      </a:r>
                      <a:endParaRPr sz="1400" b="1" u="none" strike="noStrike" cap="none"/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2" name="Google Shape;262;p16"/>
          <p:cNvSpPr/>
          <p:nvPr/>
        </p:nvSpPr>
        <p:spPr>
          <a:xfrm>
            <a:off x="6480313" y="4333461"/>
            <a:ext cx="1969882" cy="728869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9760226" y="4333461"/>
            <a:ext cx="947531" cy="1443994"/>
          </a:xfrm>
          <a:prstGeom prst="rect">
            <a:avLst/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/>
          <p:nvPr/>
        </p:nvSpPr>
        <p:spPr>
          <a:xfrm>
            <a:off x="6480313" y="4333461"/>
            <a:ext cx="967409" cy="72886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"/>
          <p:cNvSpPr/>
          <p:nvPr/>
        </p:nvSpPr>
        <p:spPr>
          <a:xfrm>
            <a:off x="9740348" y="4333461"/>
            <a:ext cx="967409" cy="728869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Penalty</a:t>
            </a:r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12871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0 points if any of the following conditions happened</a:t>
            </a:r>
            <a:endParaRPr sz="2600"/>
          </a:p>
          <a:p>
            <a:pPr marL="914400" lvl="1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Plagiarism</a:t>
            </a:r>
            <a:endParaRPr sz="2600"/>
          </a:p>
          <a:p>
            <a:pPr marL="914400" lvl="1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Late submission</a:t>
            </a:r>
            <a:endParaRPr sz="2600"/>
          </a:p>
          <a:p>
            <a:pPr marL="914400" lvl="1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Not using a template or importing any other packages in this assignment</a:t>
            </a:r>
            <a:endParaRPr sz="2600"/>
          </a:p>
          <a:p>
            <a:pPr marL="914400" lvl="1" indent="-3937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 submission record on Kaggle</a:t>
            </a:r>
            <a:endParaRPr sz="2600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Your submission was not generated by your code</a:t>
            </a:r>
            <a:endParaRPr sz="2600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Not following the instructions to print certain answers in the template</a:t>
            </a:r>
            <a:endParaRPr sz="2600"/>
          </a:p>
          <a:p>
            <a:pPr marL="914400" lvl="1" indent="-3937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Kaggle’s team name is not your student ID(we cannot identify who you are)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5978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/>
              <a:t>TA: Ya-Ting Lin (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ivylin752@gmail.com</a:t>
            </a:r>
            <a:r>
              <a:rPr lang="en-US" sz="2600"/>
              <a:t>)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600"/>
              <a:t>Do not ask for debugging.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600" b="1">
                <a:solidFill>
                  <a:srgbClr val="FF0000"/>
                </a:solidFill>
              </a:rPr>
              <a:t>TA time for 10/3 and 10/9 will be moved to 17:30~18:30</a:t>
            </a:r>
            <a:endParaRPr sz="2600" b="1">
              <a:solidFill>
                <a:srgbClr val="FF0000"/>
              </a:solidFill>
            </a:endParaRPr>
          </a:p>
        </p:txBody>
      </p:sp>
      <p:pic>
        <p:nvPicPr>
          <p:cNvPr id="280" name="Google Shape;28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16300" y="2727600"/>
            <a:ext cx="4592175" cy="3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199" y="1650071"/>
            <a:ext cx="11077136" cy="4427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 b="1" i="1"/>
              <a:t>Real</a:t>
            </a:r>
            <a:r>
              <a:rPr lang="en-US" sz="2600"/>
              <a:t> Data </a:t>
            </a:r>
            <a:endParaRPr sz="2600"/>
          </a:p>
          <a:p>
            <a:pPr marL="914400" lvl="1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 database containing a large amount of critical care data from many different intensive care units (ICUs) worldwide</a:t>
            </a:r>
            <a:endParaRPr/>
          </a:p>
          <a:p>
            <a:pPr marL="457200" lvl="0" indent="-381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600"/>
              <a:t>Basic Part: We extracted 40 cases with 10 attributes and 1 label (‘hospital_death’)</a:t>
            </a:r>
            <a:endParaRPr sz="2600"/>
          </a:p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Advanced Part: We extracted 8500 cases with 29 attributes and 1 label (‘hospital_death’)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02d5a6bf8_0_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Goal</a:t>
            </a:r>
            <a:endParaRPr/>
          </a:p>
        </p:txBody>
      </p:sp>
      <p:sp>
        <p:nvSpPr>
          <p:cNvPr id="119" name="Google Shape;119;g3002d5a6bf8_0_44"/>
          <p:cNvSpPr txBox="1">
            <a:spLocks noGrp="1"/>
          </p:cNvSpPr>
          <p:nvPr>
            <p:ph type="body" idx="1"/>
          </p:nvPr>
        </p:nvSpPr>
        <p:spPr>
          <a:xfrm>
            <a:off x="838199" y="1650071"/>
            <a:ext cx="11077200" cy="44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Be familiar with the concepts of building a decision tree</a:t>
            </a:r>
            <a:endParaRPr sz="2600"/>
          </a:p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Implement a decision tree </a:t>
            </a:r>
            <a:endParaRPr/>
          </a:p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Implement a random forest</a:t>
            </a:r>
            <a:endParaRPr/>
          </a:p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Make predictions on patients’ survival (‘hospital_death’) from real data</a:t>
            </a:r>
            <a:endParaRPr/>
          </a:p>
          <a:p>
            <a:pPr marL="457200" lvl="0" indent="-393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Fine-tune the model for better performance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You will have the following items</a:t>
            </a:r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863710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44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Template : lab2.ipynb</a:t>
            </a:r>
            <a:endParaRPr sz="2600"/>
          </a:p>
          <a:p>
            <a:pPr marL="635000" lvl="0" indent="-444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Input file : </a:t>
            </a:r>
            <a:endParaRPr sz="2600"/>
          </a:p>
          <a:p>
            <a:pPr marL="1092200" lvl="1" indent="-431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lab2_basic_input.csv</a:t>
            </a:r>
            <a:endParaRPr/>
          </a:p>
          <a:p>
            <a:pPr marL="1092200" lvl="1" indent="-431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lab2_advanced_training.csv</a:t>
            </a:r>
            <a:endParaRPr/>
          </a:p>
          <a:p>
            <a:pPr marL="1092200" lvl="1" indent="-431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lab2_advanced_testing.csv (without label ‘hospital_death’)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2d5a6bf8_0_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Template</a:t>
            </a:r>
            <a:endParaRPr/>
          </a:p>
        </p:txBody>
      </p:sp>
      <p:sp>
        <p:nvSpPr>
          <p:cNvPr id="133" name="Google Shape;133;g3002d5a6bf8_0_66"/>
          <p:cNvSpPr txBox="1">
            <a:spLocks noGrp="1"/>
          </p:cNvSpPr>
          <p:nvPr>
            <p:ph type="body" idx="1"/>
          </p:nvPr>
        </p:nvSpPr>
        <p:spPr>
          <a:xfrm>
            <a:off x="838200" y="1690700"/>
            <a:ext cx="4815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/>
              <a:t>You must use the given file </a:t>
            </a:r>
            <a:r>
              <a:rPr lang="en-US" sz="2600" b="1"/>
              <a:t>lab2.ipynb </a:t>
            </a:r>
            <a:r>
              <a:rPr lang="en-US" sz="2600"/>
              <a:t>to build the model</a:t>
            </a:r>
            <a:endParaRPr sz="2600"/>
          </a:p>
          <a:p>
            <a:pPr marL="457200" lvl="0" indent="-3937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Except for the imported packages in the template, you </a:t>
            </a:r>
            <a:r>
              <a:rPr lang="en-US" sz="2600" b="1">
                <a:solidFill>
                  <a:srgbClr val="FF0000"/>
                </a:solidFill>
              </a:rPr>
              <a:t>cannot</a:t>
            </a:r>
            <a:r>
              <a:rPr lang="en-US" sz="2600">
                <a:solidFill>
                  <a:srgbClr val="FF0000"/>
                </a:solidFill>
              </a:rPr>
              <a:t> </a:t>
            </a:r>
            <a:r>
              <a:rPr lang="en-US" sz="2600"/>
              <a:t>use any other packages</a:t>
            </a:r>
            <a:endParaRPr sz="2600"/>
          </a:p>
          <a:p>
            <a:pPr marL="457200" lvl="0" indent="-3937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Please follow the template, and only modify the content where we specifically indicate you can.</a:t>
            </a:r>
            <a:endParaRPr sz="2600"/>
          </a:p>
        </p:txBody>
      </p:sp>
      <p:pic>
        <p:nvPicPr>
          <p:cNvPr id="134" name="Google Shape;134;g3002d5a6bf8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050" y="1036250"/>
            <a:ext cx="5468274" cy="4070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Basic Input File Format</a:t>
            </a:r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lang="en-US" sz="2600" b="1"/>
              <a:t>lab2_basic_input.csv</a:t>
            </a:r>
            <a:r>
              <a:rPr lang="en-US" sz="2600"/>
              <a:t>” </a:t>
            </a:r>
            <a:endParaRPr sz="2600"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40 instances in total</a:t>
            </a:r>
            <a:endParaRPr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10 features and 1 class label</a:t>
            </a:r>
            <a:endParaRPr/>
          </a:p>
        </p:txBody>
      </p:sp>
      <p:sp>
        <p:nvSpPr>
          <p:cNvPr id="142" name="Google Shape;142;p32"/>
          <p:cNvSpPr/>
          <p:nvPr/>
        </p:nvSpPr>
        <p:spPr>
          <a:xfrm rot="5400000">
            <a:off x="5376025" y="-339950"/>
            <a:ext cx="225900" cy="8145600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4723139" y="3103613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2"/>
          <p:cNvSpPr txBox="1"/>
          <p:nvPr/>
        </p:nvSpPr>
        <p:spPr>
          <a:xfrm>
            <a:off x="9292221" y="3173850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Class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 rotWithShape="1">
          <a:blip r:embed="rId3">
            <a:alphaModFix/>
          </a:blip>
          <a:srcRect l="1101" r="462" b="54922"/>
          <a:stretch/>
        </p:blipFill>
        <p:spPr>
          <a:xfrm>
            <a:off x="1416325" y="3907125"/>
            <a:ext cx="9220926" cy="2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/>
          <p:nvPr/>
        </p:nvSpPr>
        <p:spPr>
          <a:xfrm>
            <a:off x="9605625" y="3907125"/>
            <a:ext cx="1031700" cy="21189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Training File Format</a:t>
            </a:r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583" cy="199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lang="en-US" sz="2600" b="1" i="1"/>
              <a:t>lab2_advanced_training</a:t>
            </a:r>
            <a:r>
              <a:rPr lang="en-US" sz="2600" b="1"/>
              <a:t>.csv</a:t>
            </a:r>
            <a:r>
              <a:rPr lang="en-US" sz="2600"/>
              <a:t>” </a:t>
            </a:r>
            <a:endParaRPr sz="2600"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8500 instances in total</a:t>
            </a:r>
            <a:endParaRPr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29 features and 1 class label</a:t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 rot="5400000">
            <a:off x="5563625" y="-623000"/>
            <a:ext cx="225900" cy="8609400"/>
          </a:xfrm>
          <a:prstGeom prst="leftBrace">
            <a:avLst>
              <a:gd name="adj1" fmla="val 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793974" y="3052487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29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/>
          <p:nvPr/>
        </p:nvSpPr>
        <p:spPr>
          <a:xfrm>
            <a:off x="9608468" y="3082166"/>
            <a:ext cx="1825500" cy="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Class label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1"/>
          <p:cNvGrpSpPr/>
          <p:nvPr/>
        </p:nvGrpSpPr>
        <p:grpSpPr>
          <a:xfrm>
            <a:off x="1298890" y="3934668"/>
            <a:ext cx="9547633" cy="1792975"/>
            <a:chOff x="961845" y="5095648"/>
            <a:chExt cx="3858253" cy="521684"/>
          </a:xfrm>
        </p:grpSpPr>
        <p:pic>
          <p:nvPicPr>
            <p:cNvPr id="158" name="Google Shape;158;p11"/>
            <p:cNvPicPr preferRelativeResize="0"/>
            <p:nvPr/>
          </p:nvPicPr>
          <p:blipFill rotWithShape="1">
            <a:blip r:embed="rId3">
              <a:alphaModFix/>
            </a:blip>
            <a:srcRect l="5605" t="47164" r="27499" b="33923"/>
            <a:stretch/>
          </p:blipFill>
          <p:spPr>
            <a:xfrm>
              <a:off x="961845" y="5095648"/>
              <a:ext cx="3433162" cy="521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1"/>
            <p:cNvPicPr preferRelativeResize="0"/>
            <p:nvPr/>
          </p:nvPicPr>
          <p:blipFill rotWithShape="1">
            <a:blip r:embed="rId4">
              <a:alphaModFix/>
            </a:blip>
            <a:srcRect l="72552" t="47164" r="3084" b="33923"/>
            <a:stretch/>
          </p:blipFill>
          <p:spPr>
            <a:xfrm>
              <a:off x="3569770" y="5095648"/>
              <a:ext cx="1250328" cy="5216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1"/>
          <p:cNvSpPr/>
          <p:nvPr/>
        </p:nvSpPr>
        <p:spPr>
          <a:xfrm>
            <a:off x="10037750" y="3974350"/>
            <a:ext cx="808800" cy="1753200"/>
          </a:xfrm>
          <a:prstGeom prst="rect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400"/>
              <a:buFont typeface="Calibri"/>
              <a:buNone/>
            </a:pPr>
            <a:r>
              <a:rPr lang="en-US"/>
              <a:t>Advanced Testing File Format</a:t>
            </a:r>
            <a:endParaRPr/>
          </a:p>
        </p:txBody>
      </p:sp>
      <p:sp>
        <p:nvSpPr>
          <p:cNvPr id="167" name="Google Shape;167;p33"/>
          <p:cNvSpPr txBox="1">
            <a:spLocks noGrp="1"/>
          </p:cNvSpPr>
          <p:nvPr>
            <p:ph type="body" idx="1"/>
          </p:nvPr>
        </p:nvSpPr>
        <p:spPr>
          <a:xfrm>
            <a:off x="838200" y="1712697"/>
            <a:ext cx="8504700" cy="1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Named “</a:t>
            </a:r>
            <a:r>
              <a:rPr lang="en-US" sz="2600" b="1" i="1"/>
              <a:t>lab2_advanced_testing</a:t>
            </a:r>
            <a:r>
              <a:rPr lang="en-US" sz="2600" b="1"/>
              <a:t>.csv</a:t>
            </a:r>
            <a:r>
              <a:rPr lang="en-US" sz="2600"/>
              <a:t>” </a:t>
            </a:r>
            <a:endParaRPr sz="2600"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900 instances in total</a:t>
            </a:r>
            <a:endParaRPr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Each instance has 29 features</a:t>
            </a:r>
            <a:endParaRPr/>
          </a:p>
          <a:p>
            <a:pPr marL="914400" lvl="1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Without class label</a:t>
            </a:r>
            <a:endParaRPr/>
          </a:p>
        </p:txBody>
      </p:sp>
      <p:sp>
        <p:nvSpPr>
          <p:cNvPr id="168" name="Google Shape;168;p33"/>
          <p:cNvSpPr/>
          <p:nvPr/>
        </p:nvSpPr>
        <p:spPr>
          <a:xfrm rot="5400000">
            <a:off x="6073590" y="-1201856"/>
            <a:ext cx="270108" cy="10058403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3"/>
          <p:cNvSpPr txBox="1"/>
          <p:nvPr/>
        </p:nvSpPr>
        <p:spPr>
          <a:xfrm>
            <a:off x="5502965" y="3176017"/>
            <a:ext cx="1825487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29 features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3"/>
          <p:cNvPicPr preferRelativeResize="0"/>
          <p:nvPr/>
        </p:nvPicPr>
        <p:blipFill rotWithShape="1">
          <a:blip r:embed="rId3">
            <a:alphaModFix/>
          </a:blip>
          <a:srcRect r="14096"/>
          <a:stretch/>
        </p:blipFill>
        <p:spPr>
          <a:xfrm>
            <a:off x="1169800" y="4132500"/>
            <a:ext cx="10077709" cy="13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寬螢幕</PresentationFormat>
  <Paragraphs>235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佈景主題</vt:lpstr>
      <vt:lpstr>NTHU Introduction to ML 2024 Lab 2</vt:lpstr>
      <vt:lpstr>Introduction</vt:lpstr>
      <vt:lpstr>Dataset</vt:lpstr>
      <vt:lpstr>Goal</vt:lpstr>
      <vt:lpstr>You will have the following items</vt:lpstr>
      <vt:lpstr>Template</vt:lpstr>
      <vt:lpstr>Basic Input File Format</vt:lpstr>
      <vt:lpstr>Advanced Training File Format</vt:lpstr>
      <vt:lpstr>Advanced Testing File Format</vt:lpstr>
      <vt:lpstr>Grading Policy</vt:lpstr>
      <vt:lpstr>Basic Implementation (30%)</vt:lpstr>
      <vt:lpstr>Basic Grading Policy</vt:lpstr>
      <vt:lpstr>Basic Output File Format</vt:lpstr>
      <vt:lpstr>Advanced Implementation (65%)</vt:lpstr>
      <vt:lpstr>Advanced Grading Policy</vt:lpstr>
      <vt:lpstr>Advanced Output File Format</vt:lpstr>
      <vt:lpstr>Kaggle </vt:lpstr>
      <vt:lpstr>Kaggle </vt:lpstr>
      <vt:lpstr>Report</vt:lpstr>
      <vt:lpstr>Lab 2 Requirements</vt:lpstr>
      <vt:lpstr>The Evaluation Metric</vt:lpstr>
      <vt:lpstr>Penalty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施淙綸</cp:lastModifiedBy>
  <cp:revision>1</cp:revision>
  <dcterms:created xsi:type="dcterms:W3CDTF">2021-09-26T13:10:10Z</dcterms:created>
  <dcterms:modified xsi:type="dcterms:W3CDTF">2024-10-12T12:05:06Z</dcterms:modified>
</cp:coreProperties>
</file>