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0" r:id="rId3"/>
    <p:sldId id="270" r:id="rId4"/>
    <p:sldId id="353" r:id="rId5"/>
    <p:sldId id="354" r:id="rId6"/>
    <p:sldId id="355" r:id="rId7"/>
    <p:sldId id="356" r:id="rId8"/>
    <p:sldId id="357" r:id="rId9"/>
    <p:sldId id="358" r:id="rId10"/>
    <p:sldId id="359" r:id="rId11"/>
    <p:sldId id="360" r:id="rId12"/>
    <p:sldId id="361" r:id="rId13"/>
    <p:sldId id="336" r:id="rId14"/>
    <p:sldId id="337" r:id="rId15"/>
    <p:sldId id="362" r:id="rId16"/>
    <p:sldId id="363" r:id="rId17"/>
    <p:sldId id="364" r:id="rId18"/>
    <p:sldId id="365" r:id="rId19"/>
    <p:sldId id="366" r:id="rId20"/>
    <p:sldId id="368" r:id="rId21"/>
    <p:sldId id="372" r:id="rId22"/>
    <p:sldId id="369" r:id="rId23"/>
    <p:sldId id="377" r:id="rId24"/>
    <p:sldId id="374" r:id="rId25"/>
    <p:sldId id="375" r:id="rId26"/>
    <p:sldId id="378" r:id="rId27"/>
    <p:sldId id="379" r:id="rId28"/>
    <p:sldId id="380" r:id="rId29"/>
    <p:sldId id="381" r:id="rId30"/>
    <p:sldId id="382" r:id="rId31"/>
    <p:sldId id="383"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91831" autoAdjust="0"/>
  </p:normalViewPr>
  <p:slideViewPr>
    <p:cSldViewPr snapToGrid="0" showGuides="1">
      <p:cViewPr varScale="1">
        <p:scale>
          <a:sx n="102" d="100"/>
          <a:sy n="102" d="100"/>
        </p:scale>
        <p:origin x="72"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e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226739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69123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329332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1383267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178682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422824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653822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388576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79062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151974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20</a:t>
            </a:fld>
            <a:endParaRPr lang="zh-CN" altLang="en-US"/>
          </a:p>
        </p:txBody>
      </p:sp>
    </p:spTree>
    <p:extLst>
      <p:ext uri="{BB962C8B-B14F-4D97-AF65-F5344CB8AC3E}">
        <p14:creationId xmlns:p14="http://schemas.microsoft.com/office/powerpoint/2010/main" val="297099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21</a:t>
            </a:fld>
            <a:endParaRPr lang="zh-CN" altLang="en-US"/>
          </a:p>
        </p:txBody>
      </p:sp>
    </p:spTree>
    <p:extLst>
      <p:ext uri="{BB962C8B-B14F-4D97-AF65-F5344CB8AC3E}">
        <p14:creationId xmlns:p14="http://schemas.microsoft.com/office/powerpoint/2010/main" val="3252042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22</a:t>
            </a:fld>
            <a:endParaRPr lang="zh-CN" altLang="en-US"/>
          </a:p>
        </p:txBody>
      </p:sp>
    </p:spTree>
    <p:extLst>
      <p:ext uri="{BB962C8B-B14F-4D97-AF65-F5344CB8AC3E}">
        <p14:creationId xmlns:p14="http://schemas.microsoft.com/office/powerpoint/2010/main" val="699966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23</a:t>
            </a:fld>
            <a:endParaRPr lang="zh-CN" altLang="en-US"/>
          </a:p>
        </p:txBody>
      </p:sp>
    </p:spTree>
    <p:extLst>
      <p:ext uri="{BB962C8B-B14F-4D97-AF65-F5344CB8AC3E}">
        <p14:creationId xmlns:p14="http://schemas.microsoft.com/office/powerpoint/2010/main" val="1193048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24</a:t>
            </a:fld>
            <a:endParaRPr lang="zh-CN" altLang="en-US"/>
          </a:p>
        </p:txBody>
      </p:sp>
    </p:spTree>
    <p:extLst>
      <p:ext uri="{BB962C8B-B14F-4D97-AF65-F5344CB8AC3E}">
        <p14:creationId xmlns:p14="http://schemas.microsoft.com/office/powerpoint/2010/main" val="706740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25</a:t>
            </a:fld>
            <a:endParaRPr lang="zh-CN" altLang="en-US"/>
          </a:p>
        </p:txBody>
      </p:sp>
    </p:spTree>
    <p:extLst>
      <p:ext uri="{BB962C8B-B14F-4D97-AF65-F5344CB8AC3E}">
        <p14:creationId xmlns:p14="http://schemas.microsoft.com/office/powerpoint/2010/main" val="4095832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26</a:t>
            </a:fld>
            <a:endParaRPr lang="zh-CN" altLang="en-US"/>
          </a:p>
        </p:txBody>
      </p:sp>
    </p:spTree>
    <p:extLst>
      <p:ext uri="{BB962C8B-B14F-4D97-AF65-F5344CB8AC3E}">
        <p14:creationId xmlns:p14="http://schemas.microsoft.com/office/powerpoint/2010/main" val="494054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27</a:t>
            </a:fld>
            <a:endParaRPr lang="zh-CN" altLang="en-US"/>
          </a:p>
        </p:txBody>
      </p:sp>
    </p:spTree>
    <p:extLst>
      <p:ext uri="{BB962C8B-B14F-4D97-AF65-F5344CB8AC3E}">
        <p14:creationId xmlns:p14="http://schemas.microsoft.com/office/powerpoint/2010/main" val="3327791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28</a:t>
            </a:fld>
            <a:endParaRPr lang="zh-CN" altLang="en-US"/>
          </a:p>
        </p:txBody>
      </p:sp>
    </p:spTree>
    <p:extLst>
      <p:ext uri="{BB962C8B-B14F-4D97-AF65-F5344CB8AC3E}">
        <p14:creationId xmlns:p14="http://schemas.microsoft.com/office/powerpoint/2010/main" val="1340787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29</a:t>
            </a:fld>
            <a:endParaRPr lang="zh-CN" altLang="en-US"/>
          </a:p>
        </p:txBody>
      </p:sp>
    </p:spTree>
    <p:extLst>
      <p:ext uri="{BB962C8B-B14F-4D97-AF65-F5344CB8AC3E}">
        <p14:creationId xmlns:p14="http://schemas.microsoft.com/office/powerpoint/2010/main" val="189652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30</a:t>
            </a:fld>
            <a:endParaRPr lang="zh-CN" altLang="en-US"/>
          </a:p>
        </p:txBody>
      </p:sp>
    </p:spTree>
    <p:extLst>
      <p:ext uri="{BB962C8B-B14F-4D97-AF65-F5344CB8AC3E}">
        <p14:creationId xmlns:p14="http://schemas.microsoft.com/office/powerpoint/2010/main" val="3245848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31</a:t>
            </a:fld>
            <a:endParaRPr lang="zh-CN" altLang="en-US"/>
          </a:p>
        </p:txBody>
      </p:sp>
    </p:spTree>
    <p:extLst>
      <p:ext uri="{BB962C8B-B14F-4D97-AF65-F5344CB8AC3E}">
        <p14:creationId xmlns:p14="http://schemas.microsoft.com/office/powerpoint/2010/main" val="377004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421014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415480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181695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397513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32862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993759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slideLayout" Target="../slideLayouts/slideLayout2.xml"/><Relationship Id="rId7" Type="http://schemas.openxmlformats.org/officeDocument/2006/relationships/image" Target="../media/image31.wmf"/><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9.emf"/><Relationship Id="rId10" Type="http://schemas.openxmlformats.org/officeDocument/2006/relationships/oleObject" Target="../embeddings/oleObject32.bin"/><Relationship Id="rId4" Type="http://schemas.openxmlformats.org/officeDocument/2006/relationships/notesSlide" Target="../notesSlides/notesSlide11.xml"/><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7.wmf"/><Relationship Id="rId3" Type="http://schemas.openxmlformats.org/officeDocument/2006/relationships/slideLayout" Target="../slideLayouts/slideLayout2.xml"/><Relationship Id="rId7" Type="http://schemas.openxmlformats.org/officeDocument/2006/relationships/image" Target="../media/image34.wmf"/><Relationship Id="rId12" Type="http://schemas.openxmlformats.org/officeDocument/2006/relationships/oleObject" Target="../embeddings/oleObject36.bin"/><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9.emf"/><Relationship Id="rId10" Type="http://schemas.openxmlformats.org/officeDocument/2006/relationships/oleObject" Target="../embeddings/oleObject35.bin"/><Relationship Id="rId4" Type="http://schemas.openxmlformats.org/officeDocument/2006/relationships/notesSlide" Target="../notesSlides/notesSlide12.xml"/><Relationship Id="rId9" Type="http://schemas.openxmlformats.org/officeDocument/2006/relationships/image" Target="../media/image3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slideLayout" Target="../slideLayouts/slideLayout2.xml"/><Relationship Id="rId7" Type="http://schemas.openxmlformats.org/officeDocument/2006/relationships/image" Target="../media/image41.w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7.bin"/><Relationship Id="rId11" Type="http://schemas.openxmlformats.org/officeDocument/2006/relationships/image" Target="../media/image43.wmf"/><Relationship Id="rId5" Type="http://schemas.openxmlformats.org/officeDocument/2006/relationships/image" Target="../media/image9.emf"/><Relationship Id="rId10" Type="http://schemas.openxmlformats.org/officeDocument/2006/relationships/oleObject" Target="../embeddings/oleObject39.bin"/><Relationship Id="rId4" Type="http://schemas.openxmlformats.org/officeDocument/2006/relationships/notesSlide" Target="../notesSlides/notesSlide16.xml"/><Relationship Id="rId9"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44.png"/><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45.png"/><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46.png"/><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47.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1.wmf"/><Relationship Id="rId3" Type="http://schemas.openxmlformats.org/officeDocument/2006/relationships/slideLayout" Target="../slideLayouts/slideLayout2.xml"/><Relationship Id="rId7" Type="http://schemas.openxmlformats.org/officeDocument/2006/relationships/image" Target="../media/image48.wmf"/><Relationship Id="rId12" Type="http://schemas.openxmlformats.org/officeDocument/2006/relationships/oleObject" Target="../embeddings/oleObject43.bin"/><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50.wmf"/><Relationship Id="rId5" Type="http://schemas.openxmlformats.org/officeDocument/2006/relationships/image" Target="../media/image9.emf"/><Relationship Id="rId10" Type="http://schemas.openxmlformats.org/officeDocument/2006/relationships/oleObject" Target="../embeddings/oleObject42.bin"/><Relationship Id="rId4" Type="http://schemas.openxmlformats.org/officeDocument/2006/relationships/notesSlide" Target="../notesSlides/notesSlide21.xml"/><Relationship Id="rId9" Type="http://schemas.openxmlformats.org/officeDocument/2006/relationships/image" Target="../media/image49.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5.wmf"/><Relationship Id="rId18" Type="http://schemas.openxmlformats.org/officeDocument/2006/relationships/image" Target="../media/image58.png"/><Relationship Id="rId3" Type="http://schemas.openxmlformats.org/officeDocument/2006/relationships/slideLayout" Target="../slideLayouts/slideLayout2.xml"/><Relationship Id="rId7" Type="http://schemas.openxmlformats.org/officeDocument/2006/relationships/image" Target="../media/image53.wmf"/><Relationship Id="rId12" Type="http://schemas.openxmlformats.org/officeDocument/2006/relationships/oleObject" Target="../embeddings/oleObject48.bin"/><Relationship Id="rId17" Type="http://schemas.openxmlformats.org/officeDocument/2006/relationships/image" Target="../media/image57.wmf"/><Relationship Id="rId2" Type="http://schemas.openxmlformats.org/officeDocument/2006/relationships/tags" Target="../tags/tag21.xml"/><Relationship Id="rId16" Type="http://schemas.openxmlformats.org/officeDocument/2006/relationships/oleObject" Target="../embeddings/oleObject50.bin"/><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image" Target="../media/image54.wmf"/><Relationship Id="rId5" Type="http://schemas.openxmlformats.org/officeDocument/2006/relationships/image" Target="../media/image9.emf"/><Relationship Id="rId15" Type="http://schemas.openxmlformats.org/officeDocument/2006/relationships/image" Target="../media/image56.wmf"/><Relationship Id="rId10" Type="http://schemas.openxmlformats.org/officeDocument/2006/relationships/oleObject" Target="../embeddings/oleObject47.bin"/><Relationship Id="rId4" Type="http://schemas.openxmlformats.org/officeDocument/2006/relationships/notesSlide" Target="../notesSlides/notesSlide22.xml"/><Relationship Id="rId9" Type="http://schemas.openxmlformats.org/officeDocument/2006/relationships/oleObject" Target="../embeddings/oleObject46.bin"/><Relationship Id="rId14"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Visio_Drawing.vsdx"/><Relationship Id="rId3" Type="http://schemas.openxmlformats.org/officeDocument/2006/relationships/slideLayout" Target="../slideLayouts/slideLayout2.xml"/><Relationship Id="rId7" Type="http://schemas.openxmlformats.org/officeDocument/2006/relationships/image" Target="../media/image53.wmf"/><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51.bin"/><Relationship Id="rId11" Type="http://schemas.openxmlformats.org/officeDocument/2006/relationships/image" Target="../media/image60.wmf"/><Relationship Id="rId5" Type="http://schemas.openxmlformats.org/officeDocument/2006/relationships/image" Target="../media/image9.emf"/><Relationship Id="rId10" Type="http://schemas.openxmlformats.org/officeDocument/2006/relationships/oleObject" Target="../embeddings/oleObject52.bin"/><Relationship Id="rId4" Type="http://schemas.openxmlformats.org/officeDocument/2006/relationships/notesSlide" Target="../notesSlides/notesSlide23.xml"/><Relationship Id="rId9" Type="http://schemas.openxmlformats.org/officeDocument/2006/relationships/image" Target="../media/image59.emf"/></Relationships>
</file>

<file path=ppt/slides/_rels/slide2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slideLayout" Target="../slideLayouts/slideLayout2.xml"/><Relationship Id="rId7" Type="http://schemas.openxmlformats.org/officeDocument/2006/relationships/oleObject" Target="../embeddings/oleObject53.bin"/><Relationship Id="rId12" Type="http://schemas.openxmlformats.org/officeDocument/2006/relationships/image" Target="../media/image63.w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64.png"/><Relationship Id="rId11" Type="http://schemas.openxmlformats.org/officeDocument/2006/relationships/oleObject" Target="../embeddings/oleObject55.bin"/><Relationship Id="rId5" Type="http://schemas.openxmlformats.org/officeDocument/2006/relationships/image" Target="../media/image9.emf"/><Relationship Id="rId10" Type="http://schemas.openxmlformats.org/officeDocument/2006/relationships/image" Target="../media/image62.wmf"/><Relationship Id="rId4" Type="http://schemas.openxmlformats.org/officeDocument/2006/relationships/notesSlide" Target="../notesSlides/notesSlide24.xml"/><Relationship Id="rId9"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slideLayout" Target="../slideLayouts/slideLayout2.xml"/><Relationship Id="rId7" Type="http://schemas.openxmlformats.org/officeDocument/2006/relationships/image" Target="../media/image63.wmf"/><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9.emf"/><Relationship Id="rId10" Type="http://schemas.openxmlformats.org/officeDocument/2006/relationships/image" Target="../media/image66.png"/><Relationship Id="rId4" Type="http://schemas.openxmlformats.org/officeDocument/2006/relationships/notesSlide" Target="../notesSlides/notesSlide25.xml"/><Relationship Id="rId9" Type="http://schemas.openxmlformats.org/officeDocument/2006/relationships/image" Target="../media/image6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0.wmf"/><Relationship Id="rId3" Type="http://schemas.openxmlformats.org/officeDocument/2006/relationships/slideLayout" Target="../slideLayouts/slideLayout2.xml"/><Relationship Id="rId7" Type="http://schemas.openxmlformats.org/officeDocument/2006/relationships/image" Target="../media/image67.wmf"/><Relationship Id="rId12" Type="http://schemas.openxmlformats.org/officeDocument/2006/relationships/oleObject" Target="../embeddings/oleObject61.bin"/><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58.bin"/><Relationship Id="rId11" Type="http://schemas.openxmlformats.org/officeDocument/2006/relationships/image" Target="../media/image69.wmf"/><Relationship Id="rId5" Type="http://schemas.openxmlformats.org/officeDocument/2006/relationships/image" Target="../media/image9.emf"/><Relationship Id="rId10" Type="http://schemas.openxmlformats.org/officeDocument/2006/relationships/oleObject" Target="../embeddings/oleObject60.bin"/><Relationship Id="rId4" Type="http://schemas.openxmlformats.org/officeDocument/2006/relationships/notesSlide" Target="../notesSlides/notesSlide26.xml"/><Relationship Id="rId9" Type="http://schemas.openxmlformats.org/officeDocument/2006/relationships/image" Target="../media/image68.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slideLayout" Target="../slideLayouts/slideLayout2.xml"/><Relationship Id="rId7" Type="http://schemas.openxmlformats.org/officeDocument/2006/relationships/image" Target="../media/image71.wmf"/><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oleObject" Target="../embeddings/oleObject62.bin"/><Relationship Id="rId11" Type="http://schemas.openxmlformats.org/officeDocument/2006/relationships/image" Target="../media/image73.wmf"/><Relationship Id="rId5" Type="http://schemas.openxmlformats.org/officeDocument/2006/relationships/image" Target="../media/image9.emf"/><Relationship Id="rId10" Type="http://schemas.openxmlformats.org/officeDocument/2006/relationships/oleObject" Target="../embeddings/oleObject64.bin"/><Relationship Id="rId4" Type="http://schemas.openxmlformats.org/officeDocument/2006/relationships/notesSlide" Target="../notesSlides/notesSlide27.xml"/><Relationship Id="rId9" Type="http://schemas.openxmlformats.org/officeDocument/2006/relationships/image" Target="../media/image72.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slideLayout" Target="../slideLayouts/slideLayout2.xml"/><Relationship Id="rId7" Type="http://schemas.openxmlformats.org/officeDocument/2006/relationships/image" Target="../media/image65.wmf"/><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oleObject" Target="../embeddings/oleObject65.bin"/><Relationship Id="rId11" Type="http://schemas.openxmlformats.org/officeDocument/2006/relationships/image" Target="../media/image76.png"/><Relationship Id="rId5" Type="http://schemas.openxmlformats.org/officeDocument/2006/relationships/image" Target="../media/image9.emf"/><Relationship Id="rId10" Type="http://schemas.openxmlformats.org/officeDocument/2006/relationships/image" Target="../media/image75.png"/><Relationship Id="rId4" Type="http://schemas.openxmlformats.org/officeDocument/2006/relationships/notesSlide" Target="../notesSlides/notesSlide28.xml"/><Relationship Id="rId9" Type="http://schemas.openxmlformats.org/officeDocument/2006/relationships/image" Target="../media/image74.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28.xml"/><Relationship Id="rId1" Type="http://schemas.openxmlformats.org/officeDocument/2006/relationships/vmlDrawing" Target="../drawings/vmlDrawing18.vml"/><Relationship Id="rId6" Type="http://schemas.openxmlformats.org/officeDocument/2006/relationships/oleObject" Target="../embeddings/oleObject67.bin"/><Relationship Id="rId5" Type="http://schemas.openxmlformats.org/officeDocument/2006/relationships/image" Target="../media/image9.emf"/><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6.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8.wmf"/><Relationship Id="rId5" Type="http://schemas.openxmlformats.org/officeDocument/2006/relationships/image" Target="../media/image9.emf"/><Relationship Id="rId10"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68.bin"/><Relationship Id="rId5" Type="http://schemas.openxmlformats.org/officeDocument/2006/relationships/image" Target="../media/image9.emf"/><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oleObject" Target="../embeddings/oleObject69.bin"/><Relationship Id="rId5" Type="http://schemas.openxmlformats.org/officeDocument/2006/relationships/image" Target="../media/image9.emf"/><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2.xml"/><Relationship Id="rId7" Type="http://schemas.openxmlformats.org/officeDocument/2006/relationships/image" Target="../media/image10.wmf"/><Relationship Id="rId12" Type="http://schemas.openxmlformats.org/officeDocument/2006/relationships/image" Target="../media/image12.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9.emf"/><Relationship Id="rId10" Type="http://schemas.openxmlformats.org/officeDocument/2006/relationships/image" Target="../media/image11.wmf"/><Relationship Id="rId4" Type="http://schemas.openxmlformats.org/officeDocument/2006/relationships/notesSlide" Target="../notesSlides/notesSlide5.xml"/><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image" Target="../media/image14.wmf"/><Relationship Id="rId12" Type="http://schemas.openxmlformats.org/officeDocument/2006/relationships/oleObject" Target="../embeddings/oleObject10.bin"/><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9.emf"/><Relationship Id="rId10" Type="http://schemas.openxmlformats.org/officeDocument/2006/relationships/oleObject" Target="../embeddings/oleObject9.bin"/><Relationship Id="rId4" Type="http://schemas.openxmlformats.org/officeDocument/2006/relationships/notesSlide" Target="../notesSlides/notesSlide6.xml"/><Relationship Id="rId9"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1.wmf"/><Relationship Id="rId1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image" Target="../media/image18.wmf"/><Relationship Id="rId12" Type="http://schemas.openxmlformats.org/officeDocument/2006/relationships/oleObject" Target="../embeddings/oleObject14.bin"/><Relationship Id="rId17" Type="http://schemas.openxmlformats.org/officeDocument/2006/relationships/image" Target="../media/image23.wmf"/><Relationship Id="rId2" Type="http://schemas.openxmlformats.org/officeDocument/2006/relationships/tags" Target="../tags/tag6.xml"/><Relationship Id="rId16"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0.wmf"/><Relationship Id="rId5" Type="http://schemas.openxmlformats.org/officeDocument/2006/relationships/image" Target="../media/image9.emf"/><Relationship Id="rId15" Type="http://schemas.openxmlformats.org/officeDocument/2006/relationships/image" Target="../media/image22.wmf"/><Relationship Id="rId10" Type="http://schemas.openxmlformats.org/officeDocument/2006/relationships/oleObject" Target="../embeddings/oleObject13.bin"/><Relationship Id="rId19" Type="http://schemas.openxmlformats.org/officeDocument/2006/relationships/image" Target="../media/image24.wmf"/><Relationship Id="rId4" Type="http://schemas.openxmlformats.org/officeDocument/2006/relationships/notesSlide" Target="../notesSlides/notesSlide7.xml"/><Relationship Id="rId9" Type="http://schemas.openxmlformats.org/officeDocument/2006/relationships/image" Target="../media/image19.wmf"/><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2.xml"/><Relationship Id="rId7" Type="http://schemas.openxmlformats.org/officeDocument/2006/relationships/image" Target="../media/image25.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9.emf"/><Relationship Id="rId4" Type="http://schemas.openxmlformats.org/officeDocument/2006/relationships/notesSlide" Target="../notesSlides/notesSlide8.xml"/><Relationship Id="rId9"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9.wmf"/><Relationship Id="rId18" Type="http://schemas.openxmlformats.org/officeDocument/2006/relationships/oleObject" Target="../embeddings/oleObject29.bin"/><Relationship Id="rId3" Type="http://schemas.openxmlformats.org/officeDocument/2006/relationships/slideLayout" Target="../slideLayouts/slideLayout2.xml"/><Relationship Id="rId7" Type="http://schemas.openxmlformats.org/officeDocument/2006/relationships/image" Target="../media/image27.wmf"/><Relationship Id="rId12" Type="http://schemas.openxmlformats.org/officeDocument/2006/relationships/oleObject" Target="../embeddings/oleObject24.bin"/><Relationship Id="rId17" Type="http://schemas.openxmlformats.org/officeDocument/2006/relationships/oleObject" Target="../embeddings/oleObject28.bin"/><Relationship Id="rId2" Type="http://schemas.openxmlformats.org/officeDocument/2006/relationships/tags" Target="../tags/tag8.xml"/><Relationship Id="rId16" Type="http://schemas.openxmlformats.org/officeDocument/2006/relationships/oleObject" Target="../embeddings/oleObject27.bin"/><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3.bin"/><Relationship Id="rId5" Type="http://schemas.openxmlformats.org/officeDocument/2006/relationships/image" Target="../media/image9.emf"/><Relationship Id="rId15" Type="http://schemas.openxmlformats.org/officeDocument/2006/relationships/oleObject" Target="../embeddings/oleObject26.bin"/><Relationship Id="rId10" Type="http://schemas.openxmlformats.org/officeDocument/2006/relationships/oleObject" Target="../embeddings/oleObject22.bin"/><Relationship Id="rId4" Type="http://schemas.openxmlformats.org/officeDocument/2006/relationships/notesSlide" Target="../notesSlides/notesSlide9.xml"/><Relationship Id="rId9" Type="http://schemas.openxmlformats.org/officeDocument/2006/relationships/image" Target="../media/image28.wmf"/><Relationship Id="rId1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19705" y="3283330"/>
            <a:ext cx="8028817"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err="1">
                <a:solidFill>
                  <a:srgbClr val="1C75BC"/>
                </a:solidFill>
                <a:latin typeface="汉仪趣黑W" panose="00020600040101010101" pitchFamily="18" charset="-122"/>
                <a:ea typeface="汉仪趣黑W" panose="00020600040101010101" pitchFamily="18" charset="-122"/>
              </a:rPr>
              <a:t>Numpy</a:t>
            </a:r>
            <a:r>
              <a:rPr lang="zh-CN" altLang="en-US" sz="4000" dirty="0">
                <a:solidFill>
                  <a:srgbClr val="1C75BC"/>
                </a:solidFill>
                <a:latin typeface="汉仪趣黑W" panose="00020600040101010101" pitchFamily="18" charset="-122"/>
                <a:ea typeface="汉仪趣黑W" panose="00020600040101010101" pitchFamily="18" charset="-122"/>
              </a:rPr>
              <a:t>的应用  降维与压缩</a:t>
            </a: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4"/>
            <a:stretch>
              <a:fillRect/>
            </a:stretch>
          </p:blipFill>
          <p:spPr>
            <a:xfrm flipH="1">
              <a:off x="8590691" y="691167"/>
              <a:ext cx="656733" cy="406749"/>
            </a:xfrm>
            <a:prstGeom prst="rect">
              <a:avLst/>
            </a:prstGeom>
          </p:spPr>
        </p:pic>
      </p:grpSp>
      <p:grpSp>
        <p:nvGrpSpPr>
          <p:cNvPr id="32" name="组合 31"/>
          <p:cNvGrpSpPr/>
          <p:nvPr/>
        </p:nvGrpSpPr>
        <p:grpSpPr>
          <a:xfrm>
            <a:off x="1120961" y="1015356"/>
            <a:ext cx="10192106" cy="1688724"/>
            <a:chOff x="878002" y="3198014"/>
            <a:chExt cx="9708883" cy="1085851"/>
          </a:xfrm>
        </p:grpSpPr>
        <p:sp>
          <p:nvSpPr>
            <p:cNvPr id="33" name="矩形 32"/>
            <p:cNvSpPr/>
            <p:nvPr/>
          </p:nvSpPr>
          <p:spPr>
            <a:xfrm>
              <a:off x="878002" y="3844526"/>
              <a:ext cx="9708883" cy="439339"/>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917351" y="3198014"/>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5.1.8  </a:t>
              </a:r>
              <a:r>
                <a:rPr lang="zh-CN" altLang="en-US" sz="2400" b="1" dirty="0">
                  <a:solidFill>
                    <a:srgbClr val="1C75BC"/>
                  </a:solidFill>
                  <a:latin typeface="迷你简准圆" panose="03000509000000000000" pitchFamily="65" charset="-122"/>
                  <a:ea typeface="迷你简准圆" panose="03000509000000000000" pitchFamily="65" charset="-122"/>
                </a:rPr>
                <a:t>对称矩阵的性质总结</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959862" y="1522868"/>
            <a:ext cx="8849304" cy="5335132"/>
          </a:xfrm>
          <a:prstGeom prst="rect">
            <a:avLst/>
          </a:prstGeom>
        </p:spPr>
      </p:pic>
    </p:spTree>
    <p:custDataLst>
      <p:tags r:id="rId1"/>
    </p:custDataLst>
    <p:extLst>
      <p:ext uri="{BB962C8B-B14F-4D97-AF65-F5344CB8AC3E}">
        <p14:creationId xmlns:p14="http://schemas.microsoft.com/office/powerpoint/2010/main" val="2225538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5.2  </a:t>
              </a:r>
              <a:r>
                <a:rPr lang="zh-CN" altLang="en-US" sz="3200" dirty="0"/>
                <a:t>数据分布的度量</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7"/>
            <a:ext cx="10192107" cy="3253781"/>
            <a:chOff x="878001" y="3284093"/>
            <a:chExt cx="9708884" cy="2092184"/>
          </a:xfrm>
        </p:grpSpPr>
        <p:sp>
          <p:nvSpPr>
            <p:cNvPr id="33" name="矩形 32"/>
            <p:cNvSpPr/>
            <p:nvPr/>
          </p:nvSpPr>
          <p:spPr>
            <a:xfrm>
              <a:off x="878002" y="3844526"/>
              <a:ext cx="9708883" cy="153175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首先，大家知道期望用来衡量的是一组变量</a:t>
              </a:r>
              <a:r>
                <a:rPr lang="en-US" altLang="zh-CN" sz="2000" dirty="0"/>
                <a:t>    </a:t>
              </a:r>
              <a:r>
                <a:rPr lang="zh-CN" altLang="zh-CN" sz="2000" dirty="0"/>
                <a:t>取值分布的平均值，我们一般将其记作</a:t>
              </a:r>
              <a:endParaRPr lang="en-US" altLang="zh-CN" sz="2000" dirty="0"/>
            </a:p>
            <a:p>
              <a:pPr algn="just">
                <a:lnSpc>
                  <a:spcPct val="120000"/>
                </a:lnSpc>
              </a:pPr>
              <a:endParaRPr lang="en-US" altLang="zh-CN" sz="2000" dirty="0"/>
            </a:p>
            <a:p>
              <a:pPr algn="just">
                <a:lnSpc>
                  <a:spcPct val="120000"/>
                </a:lnSpc>
              </a:pPr>
              <a:r>
                <a:rPr lang="zh-CN" altLang="zh-CN" sz="2000" dirty="0"/>
                <a:t>方差的定义式是：</a:t>
              </a:r>
              <a:endParaRPr lang="en-US"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5.2.1  </a:t>
              </a:r>
              <a:r>
                <a:rPr lang="zh-CN" altLang="en-US" sz="2400" b="1" dirty="0">
                  <a:solidFill>
                    <a:srgbClr val="1C75BC"/>
                  </a:solidFill>
                  <a:latin typeface="迷你简准圆" panose="03000509000000000000" pitchFamily="65" charset="-122"/>
                  <a:ea typeface="迷你简准圆" panose="03000509000000000000" pitchFamily="65" charset="-122"/>
                </a:rPr>
                <a:t>期望与方差</a:t>
              </a:r>
            </a:p>
          </p:txBody>
        </p:sp>
      </p:grpSp>
      <p:sp>
        <p:nvSpPr>
          <p:cNvPr id="2" name="Rectangle 2"/>
          <p:cNvSpPr>
            <a:spLocks noChangeArrowheads="1"/>
          </p:cNvSpPr>
          <p:nvPr/>
        </p:nvSpPr>
        <p:spPr bwMode="auto">
          <a:xfrm>
            <a:off x="0" y="2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27122205"/>
              </p:ext>
            </p:extLst>
          </p:nvPr>
        </p:nvGraphicFramePr>
        <p:xfrm>
          <a:off x="6036039" y="2115238"/>
          <a:ext cx="295511" cy="264405"/>
        </p:xfrm>
        <a:graphic>
          <a:graphicData uri="http://schemas.openxmlformats.org/presentationml/2006/ole">
            <mc:AlternateContent xmlns:mc="http://schemas.openxmlformats.org/markup-compatibility/2006">
              <mc:Choice xmlns:v="urn:schemas-microsoft-com:vml" Requires="v">
                <p:oleObj spid="_x0000_s87165" r:id="rId6" imgW="177480" imgH="164880" progId="Equation.KSEE3">
                  <p:embed/>
                </p:oleObj>
              </mc:Choice>
              <mc:Fallback>
                <p:oleObj r:id="rId6" imgW="177480" imgH="164880" progId="Equation.KSEE3">
                  <p:embed/>
                  <p:pic>
                    <p:nvPicPr>
                      <p:cNvPr id="0" name="对象 10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6039" y="2115238"/>
                        <a:ext cx="295511" cy="264405"/>
                      </a:xfrm>
                      <a:prstGeom prst="rect">
                        <a:avLst/>
                      </a:prstGeom>
                      <a:noFill/>
                    </p:spPr>
                  </p:pic>
                </p:oleObj>
              </mc:Fallback>
            </mc:AlternateContent>
          </a:graphicData>
        </a:graphic>
      </p:graphicFrame>
      <p:sp>
        <p:nvSpPr>
          <p:cNvPr id="13"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810148074"/>
              </p:ext>
            </p:extLst>
          </p:nvPr>
        </p:nvGraphicFramePr>
        <p:xfrm>
          <a:off x="10613119" y="2128530"/>
          <a:ext cx="548876" cy="288160"/>
        </p:xfrm>
        <a:graphic>
          <a:graphicData uri="http://schemas.openxmlformats.org/presentationml/2006/ole">
            <mc:AlternateContent xmlns:mc="http://schemas.openxmlformats.org/markup-compatibility/2006">
              <mc:Choice xmlns:v="urn:schemas-microsoft-com:vml" Requires="v">
                <p:oleObj spid="_x0000_s87166" r:id="rId8" imgW="380880" imgH="203040" progId="Equation.KSEE3">
                  <p:embed/>
                </p:oleObj>
              </mc:Choice>
              <mc:Fallback>
                <p:oleObj r:id="rId8" imgW="380880" imgH="203040" progId="Equation.KSEE3">
                  <p:embed/>
                  <p:pic>
                    <p:nvPicPr>
                      <p:cNvPr id="0" name="对象 10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3119" y="2128530"/>
                        <a:ext cx="548876" cy="288160"/>
                      </a:xfrm>
                      <a:prstGeom prst="rect">
                        <a:avLst/>
                      </a:prstGeom>
                      <a:noFill/>
                    </p:spPr>
                  </p:pic>
                </p:oleObj>
              </mc:Fallback>
            </mc:AlternateContent>
          </a:graphicData>
        </a:graphic>
      </p:graphicFrame>
      <p:sp>
        <p:nvSpPr>
          <p:cNvPr id="15"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740516534"/>
              </p:ext>
            </p:extLst>
          </p:nvPr>
        </p:nvGraphicFramePr>
        <p:xfrm>
          <a:off x="3260991" y="2801993"/>
          <a:ext cx="1676197" cy="304763"/>
        </p:xfrm>
        <a:graphic>
          <a:graphicData uri="http://schemas.openxmlformats.org/presentationml/2006/ole">
            <mc:AlternateContent xmlns:mc="http://schemas.openxmlformats.org/markup-compatibility/2006">
              <mc:Choice xmlns:v="urn:schemas-microsoft-com:vml" Requires="v">
                <p:oleObj spid="_x0000_s87167" r:id="rId10" imgW="1257120" imgH="228600" progId="Equation.KSEE3">
                  <p:embed/>
                </p:oleObj>
              </mc:Choice>
              <mc:Fallback>
                <p:oleObj r:id="rId10" imgW="1257120" imgH="228600" progId="Equation.KSEE3">
                  <p:embed/>
                  <p:pic>
                    <p:nvPicPr>
                      <p:cNvPr id="0" name="对象 10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0991" y="2801993"/>
                        <a:ext cx="1676197" cy="304763"/>
                      </a:xfrm>
                      <a:prstGeom prst="rect">
                        <a:avLst/>
                      </a:prstGeom>
                      <a:noFill/>
                    </p:spPr>
                  </p:pic>
                </p:oleObj>
              </mc:Fallback>
            </mc:AlternateContent>
          </a:graphicData>
        </a:graphic>
      </p:graphicFrame>
      <p:sp>
        <p:nvSpPr>
          <p:cNvPr id="17" name="矩形 16"/>
          <p:cNvSpPr/>
          <p:nvPr/>
        </p:nvSpPr>
        <p:spPr>
          <a:xfrm>
            <a:off x="1163276" y="3467449"/>
            <a:ext cx="10041035" cy="1938992"/>
          </a:xfrm>
          <a:prstGeom prst="rect">
            <a:avLst/>
          </a:prstGeom>
        </p:spPr>
        <p:txBody>
          <a:bodyPr wrap="square">
            <a:spAutoFit/>
          </a:bodyPr>
          <a:lstStyle/>
          <a:p>
            <a:r>
              <a:rPr lang="zh-CN" altLang="zh-CN" sz="2000" dirty="0"/>
              <a:t>他反映的是一组数据的离散程度。通俗的说就是：对于一组数据而言你，其方差越大，</a:t>
            </a:r>
            <a:endParaRPr lang="en-US" altLang="zh-CN" sz="2000" dirty="0"/>
          </a:p>
          <a:p>
            <a:endParaRPr lang="en-US" altLang="zh-CN" sz="2000" dirty="0"/>
          </a:p>
          <a:p>
            <a:r>
              <a:rPr lang="zh-CN" altLang="zh-CN" sz="2000" dirty="0"/>
              <a:t>数据的分布就越发散，而方差越小，数据的分布就越集中</a:t>
            </a:r>
            <a:r>
              <a:rPr lang="zh-CN" altLang="en-US" sz="2000" dirty="0"/>
              <a:t>。</a:t>
            </a:r>
            <a:endParaRPr lang="en-US" altLang="zh-CN" sz="2000" dirty="0"/>
          </a:p>
          <a:p>
            <a:endParaRPr lang="en-US" altLang="zh-CN" sz="2000" dirty="0"/>
          </a:p>
          <a:p>
            <a:endParaRPr lang="en-US" altLang="zh-CN" sz="2000" dirty="0"/>
          </a:p>
          <a:p>
            <a:r>
              <a:rPr lang="zh-CN" altLang="en-US" sz="2000" dirty="0"/>
              <a:t>示例：</a:t>
            </a:r>
            <a:r>
              <a:rPr lang="en-US" altLang="zh-CN" sz="2000" dirty="0"/>
              <a:t>Python</a:t>
            </a:r>
            <a:r>
              <a:rPr lang="zh-CN" altLang="zh-CN" sz="2000" dirty="0"/>
              <a:t>语言工具来求解一下英语、数学和物理这三门成绩的均值和方</a:t>
            </a:r>
            <a:r>
              <a:rPr lang="zh-CN" altLang="en-US" sz="2000" dirty="0"/>
              <a:t>差。</a:t>
            </a:r>
          </a:p>
        </p:txBody>
      </p:sp>
    </p:spTree>
    <p:custDataLst>
      <p:tags r:id="rId2"/>
    </p:custDataLst>
    <p:extLst>
      <p:ext uri="{BB962C8B-B14F-4D97-AF65-F5344CB8AC3E}">
        <p14:creationId xmlns:p14="http://schemas.microsoft.com/office/powerpoint/2010/main" val="3291760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575288" y="333567"/>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5.2  </a:t>
              </a:r>
              <a:r>
                <a:rPr lang="zh-CN" altLang="en-US" sz="3200" dirty="0"/>
                <a:t>数据分布的度量</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077328" y="1289668"/>
            <a:ext cx="10212930" cy="2174279"/>
            <a:chOff x="863209" y="3326972"/>
            <a:chExt cx="9728720" cy="1398063"/>
          </a:xfrm>
        </p:grpSpPr>
        <p:sp>
          <p:nvSpPr>
            <p:cNvPr id="33" name="矩形 32"/>
            <p:cNvSpPr/>
            <p:nvPr/>
          </p:nvSpPr>
          <p:spPr>
            <a:xfrm>
              <a:off x="883046" y="3707826"/>
              <a:ext cx="9708883" cy="1017209"/>
            </a:xfrm>
            <a:prstGeom prst="rect">
              <a:avLst/>
            </a:prstGeom>
          </p:spPr>
          <p:txBody>
            <a:bodyPr wrap="square">
              <a:spAutoFit/>
              <a:scene3d>
                <a:camera prst="orthographicFront"/>
                <a:lightRig rig="threePt" dir="t"/>
              </a:scene3d>
              <a:sp3d contourW="12700"/>
            </a:bodyPr>
            <a:lstStyle/>
            <a:p>
              <a:r>
                <a:rPr lang="zh-CN" altLang="zh-CN" sz="2000" dirty="0"/>
                <a:t>对于随机变量</a:t>
              </a:r>
              <a:r>
                <a:rPr lang="en-US" altLang="zh-CN" sz="2000" dirty="0"/>
                <a:t>X</a:t>
              </a:r>
              <a:r>
                <a:rPr lang="zh-CN" altLang="zh-CN" sz="2000" dirty="0"/>
                <a:t>和</a:t>
              </a:r>
              <a:r>
                <a:rPr lang="en-US" altLang="zh-CN" sz="2000" dirty="0"/>
                <a:t>Y</a:t>
              </a:r>
              <a:r>
                <a:rPr lang="zh-CN" altLang="zh-CN" sz="2000" dirty="0"/>
                <a:t>，二者的协方差定义如下：</a:t>
              </a:r>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63209" y="3326972"/>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5.2.2  </a:t>
              </a:r>
              <a:r>
                <a:rPr lang="zh-CN" altLang="en-US" sz="2400" b="1" dirty="0">
                  <a:solidFill>
                    <a:srgbClr val="1C75BC"/>
                  </a:solidFill>
                  <a:latin typeface="迷你简准圆" panose="03000509000000000000" pitchFamily="65" charset="-122"/>
                  <a:ea typeface="迷你简准圆" panose="03000509000000000000" pitchFamily="65" charset="-122"/>
                </a:rPr>
                <a:t>协方差与协方差矩阵</a:t>
              </a:r>
            </a:p>
          </p:txBody>
        </p:sp>
      </p:grpSp>
      <p:sp>
        <p:nvSpPr>
          <p:cNvPr id="2" name="Rectangle 2"/>
          <p:cNvSpPr>
            <a:spLocks noChangeArrowheads="1"/>
          </p:cNvSpPr>
          <p:nvPr/>
        </p:nvSpPr>
        <p:spPr bwMode="auto">
          <a:xfrm>
            <a:off x="0" y="2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711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1178805" y="3113491"/>
            <a:ext cx="10025506" cy="1938992"/>
          </a:xfrm>
          <a:prstGeom prst="rect">
            <a:avLst/>
          </a:prstGeom>
        </p:spPr>
        <p:txBody>
          <a:bodyPr wrap="square">
            <a:spAutoFit/>
          </a:bodyPr>
          <a:lstStyle/>
          <a:p>
            <a:r>
              <a:rPr lang="en-US" altLang="zh-CN" sz="2000" dirty="0"/>
              <a:t>              </a:t>
            </a:r>
            <a:r>
              <a:rPr lang="zh-CN" altLang="zh-CN" sz="2000" dirty="0"/>
              <a:t>分别是随机变量</a:t>
            </a:r>
            <a:r>
              <a:rPr lang="en-US" altLang="zh-CN" sz="2000" dirty="0"/>
              <a:t>X</a:t>
            </a:r>
            <a:r>
              <a:rPr lang="zh-CN" altLang="zh-CN" sz="2000" dirty="0"/>
              <a:t>和随机变量</a:t>
            </a:r>
            <a:r>
              <a:rPr lang="en-US" altLang="zh-CN" sz="2000" dirty="0"/>
              <a:t>Y</a:t>
            </a:r>
            <a:r>
              <a:rPr lang="zh-CN" altLang="zh-CN" sz="2000" dirty="0"/>
              <a:t>的期望。</a:t>
            </a:r>
            <a:endParaRPr lang="en-US" altLang="zh-CN" sz="2000" dirty="0"/>
          </a:p>
          <a:p>
            <a:endParaRPr lang="zh-CN" altLang="zh-CN" sz="2000" dirty="0"/>
          </a:p>
          <a:p>
            <a:r>
              <a:rPr lang="zh-CN" altLang="zh-CN" sz="2000" dirty="0"/>
              <a:t>当随机变量</a:t>
            </a:r>
            <a:r>
              <a:rPr lang="en-US" altLang="zh-CN" sz="2000" dirty="0"/>
              <a:t>X</a:t>
            </a:r>
            <a:r>
              <a:rPr lang="zh-CN" altLang="zh-CN" sz="2000" dirty="0"/>
              <a:t>和随机变量</a:t>
            </a:r>
            <a:r>
              <a:rPr lang="en-US" altLang="zh-CN" sz="2000" dirty="0"/>
              <a:t>Y</a:t>
            </a:r>
            <a:r>
              <a:rPr lang="zh-CN" altLang="zh-CN" sz="2000" dirty="0"/>
              <a:t>的协方差为正的时候，表示当</a:t>
            </a:r>
            <a:r>
              <a:rPr lang="en-US" altLang="zh-CN" sz="2000" dirty="0"/>
              <a:t>X</a:t>
            </a:r>
            <a:r>
              <a:rPr lang="zh-CN" altLang="zh-CN" sz="2000" dirty="0"/>
              <a:t>增大时，</a:t>
            </a:r>
            <a:r>
              <a:rPr lang="en-US" altLang="zh-CN" sz="2000" dirty="0"/>
              <a:t>Y</a:t>
            </a:r>
            <a:r>
              <a:rPr lang="zh-CN" altLang="zh-CN" sz="2000" dirty="0"/>
              <a:t>也倾向于随之增大；而当协方差为负时，表示当</a:t>
            </a:r>
            <a:r>
              <a:rPr lang="en-US" altLang="zh-CN" sz="2000" dirty="0"/>
              <a:t>X</a:t>
            </a:r>
            <a:r>
              <a:rPr lang="zh-CN" altLang="zh-CN" sz="2000" dirty="0"/>
              <a:t>增大，</a:t>
            </a:r>
            <a:r>
              <a:rPr lang="en-US" altLang="zh-CN" sz="2000" dirty="0"/>
              <a:t>Y</a:t>
            </a:r>
            <a:r>
              <a:rPr lang="zh-CN" altLang="zh-CN" sz="2000" dirty="0"/>
              <a:t>却倾向于减小；当协方差为</a:t>
            </a:r>
            <a:r>
              <a:rPr lang="en-US" altLang="zh-CN" sz="2000" dirty="0"/>
              <a:t>0</a:t>
            </a:r>
            <a:r>
              <a:rPr lang="zh-CN" altLang="zh-CN" sz="2000" dirty="0"/>
              <a:t>时，表示当</a:t>
            </a:r>
            <a:r>
              <a:rPr lang="en-US" altLang="zh-CN" sz="2000" dirty="0"/>
              <a:t>X</a:t>
            </a:r>
            <a:r>
              <a:rPr lang="zh-CN" altLang="zh-CN" sz="2000" dirty="0"/>
              <a:t>增大时，</a:t>
            </a:r>
            <a:r>
              <a:rPr lang="en-US" altLang="zh-CN" sz="2000" dirty="0"/>
              <a:t>Y</a:t>
            </a:r>
            <a:r>
              <a:rPr lang="zh-CN" altLang="zh-CN" sz="2000" dirty="0"/>
              <a:t>没有明显的增大或减小的倾向，二者是相互独立的。</a:t>
            </a:r>
          </a:p>
          <a:p>
            <a:endParaRPr lang="en-US" altLang="zh-CN" sz="2000" dirty="0"/>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30270792"/>
              </p:ext>
            </p:extLst>
          </p:nvPr>
        </p:nvGraphicFramePr>
        <p:xfrm>
          <a:off x="3558212" y="2548372"/>
          <a:ext cx="3805355" cy="405647"/>
        </p:xfrm>
        <a:graphic>
          <a:graphicData uri="http://schemas.openxmlformats.org/presentationml/2006/ole">
            <mc:AlternateContent xmlns:mc="http://schemas.openxmlformats.org/markup-compatibility/2006">
              <mc:Choice xmlns:v="urn:schemas-microsoft-com:vml" Requires="v">
                <p:oleObj spid="_x0000_s89209" r:id="rId6" imgW="1879560" imgH="203040" progId="Equation.KSEE3">
                  <p:embed/>
                </p:oleObj>
              </mc:Choice>
              <mc:Fallback>
                <p:oleObj r:id="rId6" imgW="1879560" imgH="203040" progId="Equation.KSEE3">
                  <p:embed/>
                  <p:pic>
                    <p:nvPicPr>
                      <p:cNvPr id="0" name="对象 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8212" y="2548372"/>
                        <a:ext cx="3805355" cy="405647"/>
                      </a:xfrm>
                      <a:prstGeom prst="rect">
                        <a:avLst/>
                      </a:prstGeom>
                      <a:noFill/>
                    </p:spPr>
                  </p:pic>
                </p:oleObj>
              </mc:Fallback>
            </mc:AlternateContent>
          </a:graphicData>
        </a:graphic>
      </p:graphicFrame>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361212793"/>
              </p:ext>
            </p:extLst>
          </p:nvPr>
        </p:nvGraphicFramePr>
        <p:xfrm>
          <a:off x="1479731" y="3212935"/>
          <a:ext cx="267839" cy="284579"/>
        </p:xfrm>
        <a:graphic>
          <a:graphicData uri="http://schemas.openxmlformats.org/presentationml/2006/ole">
            <mc:AlternateContent xmlns:mc="http://schemas.openxmlformats.org/markup-compatibility/2006">
              <mc:Choice xmlns:v="urn:schemas-microsoft-com:vml" Requires="v">
                <p:oleObj spid="_x0000_s89210" r:id="rId8" imgW="152280" imgH="164880" progId="Equation.KSEE3">
                  <p:embed/>
                </p:oleObj>
              </mc:Choice>
              <mc:Fallback>
                <p:oleObj r:id="rId8" imgW="152280" imgH="164880" progId="Equation.KSEE3">
                  <p:embed/>
                  <p:pic>
                    <p:nvPicPr>
                      <p:cNvPr id="0" name="对象 10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731" y="3212935"/>
                        <a:ext cx="267839" cy="284579"/>
                      </a:xfrm>
                      <a:prstGeom prst="rect">
                        <a:avLst/>
                      </a:prstGeom>
                      <a:noFill/>
                    </p:spPr>
                  </p:pic>
                </p:oleObj>
              </mc:Fallback>
            </mc:AlternateContent>
          </a:graphicData>
        </a:graphic>
      </p:graphicFrame>
      <p:sp>
        <p:nvSpPr>
          <p:cNvPr id="1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641394496"/>
              </p:ext>
            </p:extLst>
          </p:nvPr>
        </p:nvGraphicFramePr>
        <p:xfrm>
          <a:off x="1852774" y="3113491"/>
          <a:ext cx="422502" cy="407232"/>
        </p:xfrm>
        <a:graphic>
          <a:graphicData uri="http://schemas.openxmlformats.org/presentationml/2006/ole">
            <mc:AlternateContent xmlns:mc="http://schemas.openxmlformats.org/markup-compatibility/2006">
              <mc:Choice xmlns:v="urn:schemas-microsoft-com:vml" Requires="v">
                <p:oleObj spid="_x0000_s89211" r:id="rId10" imgW="114120" imgH="139680" progId="Equation.KSEE3">
                  <p:embed/>
                </p:oleObj>
              </mc:Choice>
              <mc:Fallback>
                <p:oleObj r:id="rId10" imgW="114120" imgH="139680" progId="Equation.KSEE3">
                  <p:embed/>
                  <p:pic>
                    <p:nvPicPr>
                      <p:cNvPr id="0" name="对象 10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2774" y="3113491"/>
                        <a:ext cx="422502" cy="407232"/>
                      </a:xfrm>
                      <a:prstGeom prst="rect">
                        <a:avLst/>
                      </a:prstGeom>
                      <a:noFill/>
                    </p:spPr>
                  </p:pic>
                </p:oleObj>
              </mc:Fallback>
            </mc:AlternateContent>
          </a:graphicData>
        </a:graphic>
      </p:graphicFrame>
      <p:sp>
        <p:nvSpPr>
          <p:cNvPr id="2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467405822"/>
              </p:ext>
            </p:extLst>
          </p:nvPr>
        </p:nvGraphicFramePr>
        <p:xfrm>
          <a:off x="1479730" y="5151926"/>
          <a:ext cx="5122495" cy="1348025"/>
        </p:xfrm>
        <a:graphic>
          <a:graphicData uri="http://schemas.openxmlformats.org/presentationml/2006/ole">
            <mc:AlternateContent xmlns:mc="http://schemas.openxmlformats.org/markup-compatibility/2006">
              <mc:Choice xmlns:v="urn:schemas-microsoft-com:vml" Requires="v">
                <p:oleObj spid="_x0000_s89212" r:id="rId12" imgW="2717640" imgH="711000" progId="Equation.KSEE3">
                  <p:embed/>
                </p:oleObj>
              </mc:Choice>
              <mc:Fallback>
                <p:oleObj r:id="rId12" imgW="2717640" imgH="711000" progId="Equation.KSEE3">
                  <p:embed/>
                  <p:pic>
                    <p:nvPicPr>
                      <p:cNvPr id="0" name="对象 12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9730" y="5151926"/>
                        <a:ext cx="5122495" cy="134802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41385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996506" y="245644"/>
            <a:ext cx="10013219" cy="908177"/>
            <a:chOff x="2645235" y="332266"/>
            <a:chExt cx="6804321" cy="908177"/>
          </a:xfrm>
        </p:grpSpPr>
        <p:pic>
          <p:nvPicPr>
            <p:cNvPr id="29" name="图片 28"/>
            <p:cNvPicPr>
              <a:picLocks noChangeAspect="1"/>
            </p:cNvPicPr>
            <p:nvPr/>
          </p:nvPicPr>
          <p:blipFill>
            <a:blip r:embed="rId4"/>
            <a:stretch>
              <a:fillRect/>
            </a:stretch>
          </p:blipFill>
          <p:spPr>
            <a:xfrm>
              <a:off x="2645235" y="786828"/>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  </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792823" y="833694"/>
              <a:ext cx="656733" cy="406749"/>
            </a:xfrm>
            <a:prstGeom prst="rect">
              <a:avLst/>
            </a:prstGeom>
          </p:spPr>
        </p:pic>
      </p:grpSp>
      <p:grpSp>
        <p:nvGrpSpPr>
          <p:cNvPr id="32" name="组合 31"/>
          <p:cNvGrpSpPr/>
          <p:nvPr/>
        </p:nvGrpSpPr>
        <p:grpSpPr>
          <a:xfrm>
            <a:off x="1120961" y="1248296"/>
            <a:ext cx="10192106" cy="5050622"/>
            <a:chOff x="878002" y="3347791"/>
            <a:chExt cx="9708883" cy="3247550"/>
          </a:xfrm>
        </p:grpSpPr>
        <p:sp>
          <p:nvSpPr>
            <p:cNvPr id="33" name="矩形 32"/>
            <p:cNvSpPr/>
            <p:nvPr/>
          </p:nvSpPr>
          <p:spPr>
            <a:xfrm>
              <a:off x="878002" y="3844526"/>
              <a:ext cx="9708883" cy="2750815"/>
            </a:xfrm>
            <a:prstGeom prst="rect">
              <a:avLst/>
            </a:prstGeom>
          </p:spPr>
          <p:txBody>
            <a:bodyPr wrap="square">
              <a:spAutoFit/>
              <a:scene3d>
                <a:camera prst="orthographicFront"/>
                <a:lightRig rig="threePt" dir="t"/>
              </a:scene3d>
              <a:sp3d contourW="12700"/>
            </a:bodyPr>
            <a:lstStyle/>
            <a:p>
              <a:r>
                <a:rPr lang="zh-CN" altLang="zh-CN" sz="2000" dirty="0"/>
                <a:t>在研究工作中，我们常常针对我们关注的研究对象，去收集大量有关他的特征属性，从而对其进行细致的观测和深入的分析。</a:t>
              </a:r>
              <a:endParaRPr lang="en-US" altLang="zh-CN" sz="2000" dirty="0"/>
            </a:p>
            <a:p>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zh-CN" altLang="zh-CN" sz="2000" dirty="0"/>
                <a:t>我们收集越多的特征属性就越方便我们全方面的对事物进行细致的研究和考量，对深层次的规律进行探寻。</a:t>
              </a:r>
              <a:endParaRPr lang="en-US" altLang="zh-CN" sz="2000" dirty="0"/>
            </a:p>
            <a:p>
              <a:endParaRPr lang="zh-CN" altLang="zh-CN" sz="2000" dirty="0"/>
            </a:p>
            <a:p>
              <a:r>
                <a:rPr lang="zh-CN" altLang="zh-CN" sz="2000" dirty="0"/>
                <a:t>但是问题也就来了，随着样本特征属性数量的增多，我们需要分析处理的数据量也是直线上升的，在进行样本聚类、回归等数据分析的过程中，样本的数据维度过大，无疑会使得问题的研究变得愈加复杂。</a:t>
              </a: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zh-CN" altLang="zh-CN" sz="2000" dirty="0"/>
                <a:t>因此，这种现状让我们感觉到，用这么多彼此相关的特征属性去描述一件事物，一方面非常复杂，另一方面似乎也显得不是那么有必要。我们希望能在原有基础上减少特征属性的数量。</a:t>
              </a:r>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5.3.1  </a:t>
              </a:r>
              <a:r>
                <a:rPr lang="zh-CN" altLang="en-US" sz="2400" b="1" dirty="0">
                  <a:solidFill>
                    <a:srgbClr val="1C75BC"/>
                  </a:solidFill>
                  <a:latin typeface="迷你简准圆" panose="03000509000000000000" pitchFamily="65" charset="-122"/>
                  <a:ea typeface="迷你简准圆" panose="03000509000000000000" pitchFamily="65" charset="-122"/>
                </a:rPr>
                <a:t>数据降维的需求背景</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55061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3328542"/>
            <a:chOff x="878002" y="3291433"/>
            <a:chExt cx="9708883" cy="2140256"/>
          </a:xfrm>
        </p:grpSpPr>
        <p:sp>
          <p:nvSpPr>
            <p:cNvPr id="33" name="矩形 32"/>
            <p:cNvSpPr/>
            <p:nvPr/>
          </p:nvSpPr>
          <p:spPr>
            <a:xfrm>
              <a:off x="878002" y="3844526"/>
              <a:ext cx="9708883" cy="1587163"/>
            </a:xfrm>
            <a:prstGeom prst="rect">
              <a:avLst/>
            </a:prstGeom>
          </p:spPr>
          <p:txBody>
            <a:bodyPr wrap="square">
              <a:spAutoFit/>
              <a:scene3d>
                <a:camera prst="orthographicFront"/>
                <a:lightRig rig="threePt" dir="t"/>
              </a:scene3d>
              <a:sp3d contourW="12700"/>
            </a:bodyPr>
            <a:lstStyle/>
            <a:p>
              <a:r>
                <a:rPr lang="zh-CN" altLang="zh-CN" sz="2000" dirty="0"/>
                <a:t>如何对样本的特征属性进行降维。目标是什么？</a:t>
              </a:r>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zh-CN" sz="2000" dirty="0"/>
                <a:t>第一个目标当然是特征维度要变小，不能使用那么多的特征属性了。</a:t>
              </a:r>
            </a:p>
            <a:p>
              <a:pPr algn="just">
                <a:lnSpc>
                  <a:spcPct val="120000"/>
                </a:lnSpc>
              </a:pPr>
              <a:endParaRPr lang="en-US" altLang="zh-CN" sz="2000" dirty="0"/>
            </a:p>
            <a:p>
              <a:pPr algn="just">
                <a:lnSpc>
                  <a:spcPct val="120000"/>
                </a:lnSpc>
              </a:pPr>
              <a:r>
                <a:rPr lang="zh-CN" altLang="zh-CN" sz="2000" dirty="0"/>
                <a:t>第二个目标是描述样本的信息损失要尽量少。数据降维，一定伴随着信息的损失，但是如果损失的太多了，自然也就失去了意义。</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5.3.2  </a:t>
              </a:r>
              <a:r>
                <a:rPr lang="zh-CN" altLang="en-US" sz="2400" b="1" dirty="0">
                  <a:solidFill>
                    <a:srgbClr val="1C75BC"/>
                  </a:solidFill>
                  <a:latin typeface="迷你简准圆" panose="03000509000000000000" pitchFamily="65" charset="-122"/>
                  <a:ea typeface="迷你简准圆" panose="03000509000000000000" pitchFamily="65" charset="-122"/>
                </a:rPr>
                <a:t>目标：特征减少，损失要小</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95408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5.3.3  </a:t>
              </a:r>
              <a:r>
                <a:rPr lang="zh-CN" altLang="en-US" sz="2400" b="1" dirty="0">
                  <a:solidFill>
                    <a:srgbClr val="1C75BC"/>
                  </a:solidFill>
                  <a:latin typeface="迷你简准圆" panose="03000509000000000000" pitchFamily="65" charset="-122"/>
                  <a:ea typeface="迷你简准圆" panose="03000509000000000000" pitchFamily="65" charset="-122"/>
                </a:rPr>
                <a:t>主成分分析法降维的思路</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1479730" y="1846429"/>
            <a:ext cx="8924294" cy="1399486"/>
          </a:xfrm>
          <a:prstGeom prst="rect">
            <a:avLst/>
          </a:prstGeom>
        </p:spPr>
      </p:pic>
      <p:pic>
        <p:nvPicPr>
          <p:cNvPr id="5" name="图片 4"/>
          <p:cNvPicPr>
            <a:picLocks noChangeAspect="1"/>
          </p:cNvPicPr>
          <p:nvPr/>
        </p:nvPicPr>
        <p:blipFill>
          <a:blip r:embed="rId6"/>
          <a:stretch>
            <a:fillRect/>
          </a:stretch>
        </p:blipFill>
        <p:spPr>
          <a:xfrm>
            <a:off x="1298043" y="3126867"/>
            <a:ext cx="2809524" cy="2761905"/>
          </a:xfrm>
          <a:prstGeom prst="rect">
            <a:avLst/>
          </a:prstGeom>
        </p:spPr>
      </p:pic>
      <p:pic>
        <p:nvPicPr>
          <p:cNvPr id="6" name="图片 5"/>
          <p:cNvPicPr>
            <a:picLocks noChangeAspect="1"/>
          </p:cNvPicPr>
          <p:nvPr/>
        </p:nvPicPr>
        <p:blipFill>
          <a:blip r:embed="rId7"/>
          <a:stretch>
            <a:fillRect/>
          </a:stretch>
        </p:blipFill>
        <p:spPr>
          <a:xfrm>
            <a:off x="5249377" y="3126867"/>
            <a:ext cx="4800000" cy="2523809"/>
          </a:xfrm>
          <a:prstGeom prst="rect">
            <a:avLst/>
          </a:prstGeom>
        </p:spPr>
      </p:pic>
      <p:sp>
        <p:nvSpPr>
          <p:cNvPr id="7" name="矩形 6"/>
          <p:cNvSpPr/>
          <p:nvPr/>
        </p:nvSpPr>
        <p:spPr>
          <a:xfrm>
            <a:off x="782199" y="5888772"/>
            <a:ext cx="10950766" cy="913070"/>
          </a:xfrm>
          <a:prstGeom prst="rect">
            <a:avLst/>
          </a:prstGeom>
        </p:spPr>
        <p:txBody>
          <a:bodyPr wrap="square">
            <a:spAutoFit/>
          </a:bodyPr>
          <a:lstStyle/>
          <a:p>
            <a:pPr indent="266700" algn="just">
              <a:lnSpc>
                <a:spcPts val="1570"/>
              </a:lnSpc>
              <a:spcAft>
                <a:spcPts val="0"/>
              </a:spcAft>
            </a:pPr>
            <a:r>
              <a:rPr lang="zh-CN" altLang="zh-CN" dirty="0">
                <a:latin typeface="Times New Roman" panose="02020603050405020304" pitchFamily="18" charset="0"/>
                <a:ea typeface="宋体" panose="02010600030101010101" pitchFamily="2" charset="-122"/>
              </a:rPr>
              <a:t>一是，要考虑去除掉特征之间的相关性，想法是创造另一组新的特征来描述样本，并且新的特征必须彼此之间不相关。</a:t>
            </a:r>
          </a:p>
          <a:p>
            <a:pPr indent="266700" algn="just">
              <a:lnSpc>
                <a:spcPts val="1570"/>
              </a:lnSpc>
              <a:spcAft>
                <a:spcPts val="0"/>
              </a:spcAft>
            </a:pPr>
            <a:r>
              <a:rPr lang="zh-CN" altLang="zh-CN" dirty="0">
                <a:latin typeface="Times New Roman" panose="02020603050405020304" pitchFamily="18" charset="0"/>
                <a:ea typeface="宋体" panose="02010600030101010101" pitchFamily="2" charset="-122"/>
              </a:rPr>
              <a:t>二是，在新的彼此无关的特征集中，舍弃掉不重要的特征，保留较少的特征，实现数据的特征维度降维，保持尽量少的信息损失。</a:t>
            </a:r>
            <a:endParaRPr lang="zh-CN" altLang="zh-CN"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3741790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6183913"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5.3.4  </a:t>
              </a:r>
              <a:r>
                <a:rPr lang="zh-CN" altLang="en-US" sz="2400" b="1" dirty="0">
                  <a:solidFill>
                    <a:srgbClr val="1C75BC"/>
                  </a:solidFill>
                  <a:latin typeface="迷你简准圆" panose="03000509000000000000" pitchFamily="65" charset="-122"/>
                  <a:ea typeface="迷你简准圆" panose="03000509000000000000" pitchFamily="65" charset="-122"/>
                </a:rPr>
                <a:t>剖析</a:t>
              </a:r>
              <a:r>
                <a:rPr lang="en-US" altLang="zh-CN" sz="2400" b="1" dirty="0">
                  <a:solidFill>
                    <a:srgbClr val="1C75BC"/>
                  </a:solidFill>
                  <a:latin typeface="迷你简准圆" panose="03000509000000000000" pitchFamily="65" charset="-122"/>
                  <a:ea typeface="迷你简准圆" panose="03000509000000000000" pitchFamily="65" charset="-122"/>
                </a:rPr>
                <a:t>PCA</a:t>
              </a:r>
              <a:r>
                <a:rPr lang="zh-CN" altLang="en-US" sz="2400" b="1" dirty="0">
                  <a:solidFill>
                    <a:srgbClr val="1C75BC"/>
                  </a:solidFill>
                  <a:latin typeface="迷你简准圆" panose="03000509000000000000" pitchFamily="65" charset="-122"/>
                  <a:ea typeface="迷你简准圆" panose="03000509000000000000" pitchFamily="65" charset="-122"/>
                </a:rPr>
                <a:t>：构造彼此无关的新特征</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37635511"/>
              </p:ext>
            </p:extLst>
          </p:nvPr>
        </p:nvGraphicFramePr>
        <p:xfrm>
          <a:off x="1641512" y="1957285"/>
          <a:ext cx="4650633" cy="807949"/>
        </p:xfrm>
        <a:graphic>
          <a:graphicData uri="http://schemas.openxmlformats.org/presentationml/2006/ole">
            <mc:AlternateContent xmlns:mc="http://schemas.openxmlformats.org/markup-compatibility/2006">
              <mc:Choice xmlns:v="urn:schemas-microsoft-com:vml" Requires="v">
                <p:oleObj spid="_x0000_s90194" r:id="rId6" imgW="2247840" imgH="393480" progId="Equation.KSEE3">
                  <p:embed/>
                </p:oleObj>
              </mc:Choice>
              <mc:Fallback>
                <p:oleObj r:id="rId6" imgW="2247840" imgH="393480" progId="Equation.KSEE3">
                  <p:embed/>
                  <p:pic>
                    <p:nvPicPr>
                      <p:cNvPr id="0" name="对象 10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512" y="1957285"/>
                        <a:ext cx="4650633" cy="807949"/>
                      </a:xfrm>
                      <a:prstGeom prst="rect">
                        <a:avLst/>
                      </a:prstGeom>
                      <a:noFill/>
                    </p:spPr>
                  </p:pic>
                </p:oleObj>
              </mc:Fallback>
            </mc:AlternateContent>
          </a:graphicData>
        </a:graphic>
      </p:graphicFrame>
      <p:sp>
        <p:nvSpPr>
          <p:cNvPr id="5" name="Rectangle 4"/>
          <p:cNvSpPr>
            <a:spLocks noChangeArrowheads="1"/>
          </p:cNvSpPr>
          <p:nvPr/>
        </p:nvSpPr>
        <p:spPr bwMode="auto">
          <a:xfrm>
            <a:off x="1532055" y="34871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0107655"/>
              </p:ext>
            </p:extLst>
          </p:nvPr>
        </p:nvGraphicFramePr>
        <p:xfrm>
          <a:off x="1532055" y="3192574"/>
          <a:ext cx="6785680" cy="1048811"/>
        </p:xfrm>
        <a:graphic>
          <a:graphicData uri="http://schemas.openxmlformats.org/presentationml/2006/ole">
            <mc:AlternateContent xmlns:mc="http://schemas.openxmlformats.org/markup-compatibility/2006">
              <mc:Choice xmlns:v="urn:schemas-microsoft-com:vml" Requires="v">
                <p:oleObj spid="_x0000_s90195" r:id="rId8" imgW="5117760" imgH="787320" progId="Equation.KSEE3">
                  <p:embed/>
                </p:oleObj>
              </mc:Choice>
              <mc:Fallback>
                <p:oleObj r:id="rId8" imgW="5117760" imgH="787320" progId="Equation.KSEE3">
                  <p:embed/>
                  <p:pic>
                    <p:nvPicPr>
                      <p:cNvPr id="0" name="对象 10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055" y="3192574"/>
                        <a:ext cx="6785680" cy="1048811"/>
                      </a:xfrm>
                      <a:prstGeom prst="rect">
                        <a:avLst/>
                      </a:prstGeom>
                      <a:noFill/>
                    </p:spPr>
                  </p:pic>
                </p:oleObj>
              </mc:Fallback>
            </mc:AlternateContent>
          </a:graphicData>
        </a:graphic>
      </p:graphicFrame>
      <p:sp>
        <p:nvSpPr>
          <p:cNvPr id="7" name="Rectangle 6"/>
          <p:cNvSpPr>
            <a:spLocks noChangeArrowheads="1"/>
          </p:cNvSpPr>
          <p:nvPr/>
        </p:nvSpPr>
        <p:spPr bwMode="auto">
          <a:xfrm>
            <a:off x="109457" y="-198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99775917"/>
              </p:ext>
            </p:extLst>
          </p:nvPr>
        </p:nvGraphicFramePr>
        <p:xfrm>
          <a:off x="1532055" y="4597967"/>
          <a:ext cx="6812252" cy="1971546"/>
        </p:xfrm>
        <a:graphic>
          <a:graphicData uri="http://schemas.openxmlformats.org/presentationml/2006/ole">
            <mc:AlternateContent xmlns:mc="http://schemas.openxmlformats.org/markup-compatibility/2006">
              <mc:Choice xmlns:v="urn:schemas-microsoft-com:vml" Requires="v">
                <p:oleObj spid="_x0000_s90196" r:id="rId10" imgW="4051080" imgH="1168200" progId="Equation.KSEE3">
                  <p:embed/>
                </p:oleObj>
              </mc:Choice>
              <mc:Fallback>
                <p:oleObj r:id="rId10" imgW="4051080" imgH="1168200" progId="Equation.KSEE3">
                  <p:embed/>
                  <p:pic>
                    <p:nvPicPr>
                      <p:cNvPr id="0" name="对象 10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2055" y="4597967"/>
                        <a:ext cx="6812252" cy="197154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0369158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999946" y="1243099"/>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5.3.5  </a:t>
              </a:r>
              <a:r>
                <a:rPr lang="zh-CN" altLang="en-US" sz="2400" b="1" dirty="0">
                  <a:solidFill>
                    <a:srgbClr val="1C75BC"/>
                  </a:solidFill>
                  <a:latin typeface="迷你简准圆" panose="03000509000000000000" pitchFamily="65" charset="-122"/>
                  <a:ea typeface="迷你简准圆" panose="03000509000000000000" pitchFamily="65" charset="-122"/>
                </a:rPr>
                <a:t>结合例子实际操作</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822593" y="2130642"/>
            <a:ext cx="6096000" cy="2092881"/>
          </a:xfrm>
          <a:prstGeom prst="rect">
            <a:avLst/>
          </a:prstGeom>
        </p:spPr>
        <p:txBody>
          <a:bodyPr>
            <a:spAutoFit/>
          </a:bodyPr>
          <a:lstStyle/>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x = [2,2,4,8,4]</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y = [2,6,6,8,8]</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x = x - </a:t>
            </a:r>
            <a:r>
              <a:rPr lang="en-US" altLang="zh-CN" dirty="0" err="1">
                <a:latin typeface="Consolas" panose="020B0609020204030204" pitchFamily="49" charset="0"/>
                <a:ea typeface="黑体" panose="02010609060101010101" pitchFamily="49" charset="-122"/>
                <a:cs typeface="Consolas" panose="020B0609020204030204" pitchFamily="49" charset="0"/>
              </a:rPr>
              <a:t>np.mean</a:t>
            </a:r>
            <a:r>
              <a:rPr lang="en-US" altLang="zh-CN" dirty="0">
                <a:latin typeface="Consolas" panose="020B0609020204030204" pitchFamily="49" charset="0"/>
                <a:ea typeface="黑体" panose="02010609060101010101" pitchFamily="49" charset="-122"/>
                <a:cs typeface="Consolas" panose="020B0609020204030204" pitchFamily="49" charset="0"/>
              </a:rPr>
              <a:t>(x)</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y = y - </a:t>
            </a:r>
            <a:r>
              <a:rPr lang="en-US" altLang="zh-CN" dirty="0" err="1">
                <a:latin typeface="Consolas" panose="020B0609020204030204" pitchFamily="49" charset="0"/>
                <a:ea typeface="黑体" panose="02010609060101010101" pitchFamily="49" charset="-122"/>
                <a:cs typeface="Consolas" panose="020B0609020204030204" pitchFamily="49" charset="0"/>
              </a:rPr>
              <a:t>np.mean</a:t>
            </a:r>
            <a:r>
              <a:rPr lang="en-US" altLang="zh-CN" dirty="0">
                <a:latin typeface="Consolas" panose="020B0609020204030204" pitchFamily="49" charset="0"/>
                <a:ea typeface="黑体" panose="02010609060101010101" pitchFamily="49" charset="-122"/>
                <a:cs typeface="Consolas" panose="020B0609020204030204" pitchFamily="49" charset="0"/>
              </a:rPr>
              <a:t>(y)</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S = </a:t>
            </a:r>
            <a:r>
              <a:rPr lang="en-US" altLang="zh-CN" dirty="0" err="1">
                <a:latin typeface="Consolas" panose="020B0609020204030204" pitchFamily="49" charset="0"/>
                <a:ea typeface="黑体" panose="02010609060101010101" pitchFamily="49" charset="-122"/>
                <a:cs typeface="Consolas" panose="020B0609020204030204" pitchFamily="49" charset="0"/>
              </a:rPr>
              <a:t>np.vstack</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x,y</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print(S)</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np.cov</a:t>
            </a:r>
            <a:r>
              <a:rPr lang="en-US" altLang="zh-CN" dirty="0">
                <a:latin typeface="Consolas" panose="020B0609020204030204" pitchFamily="49" charset="0"/>
                <a:ea typeface="黑体" panose="02010609060101010101" pitchFamily="49" charset="-122"/>
                <a:cs typeface="Consolas" panose="020B0609020204030204" pitchFamily="49" charset="0"/>
              </a:rPr>
              <a:t>(S))</a:t>
            </a:r>
            <a:endParaRPr lang="zh-CN" altLang="zh-CN" dirty="0">
              <a:effectLst/>
              <a:latin typeface="Arial" panose="020B0604020202020204" pitchFamily="34" charset="0"/>
              <a:ea typeface="黑体" panose="02010609060101010101" pitchFamily="49" charset="-122"/>
            </a:endParaRPr>
          </a:p>
        </p:txBody>
      </p:sp>
      <p:sp>
        <p:nvSpPr>
          <p:cNvPr id="4" name="矩形 3"/>
          <p:cNvSpPr/>
          <p:nvPr/>
        </p:nvSpPr>
        <p:spPr>
          <a:xfrm>
            <a:off x="822593" y="3992053"/>
            <a:ext cx="6096000" cy="2259593"/>
          </a:xfrm>
          <a:prstGeom prst="rect">
            <a:avLst/>
          </a:prstGeom>
        </p:spPr>
        <p:txBody>
          <a:bodyPr>
            <a:spAutoFit/>
          </a:bodyPr>
          <a:lstStyle/>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np</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from </a:t>
            </a:r>
            <a:r>
              <a:rPr lang="en-US" altLang="zh-CN" dirty="0" err="1">
                <a:latin typeface="Consolas" panose="020B0609020204030204" pitchFamily="49" charset="0"/>
                <a:ea typeface="黑体" panose="02010609060101010101" pitchFamily="49" charset="-122"/>
                <a:cs typeface="Consolas" panose="020B0609020204030204" pitchFamily="49" charset="0"/>
              </a:rPr>
              <a:t>scipy</a:t>
            </a:r>
            <a:r>
              <a:rPr lang="en-US" altLang="zh-CN" dirty="0">
                <a:latin typeface="Consolas" panose="020B0609020204030204" pitchFamily="49" charset="0"/>
                <a:ea typeface="黑体" panose="02010609060101010101" pitchFamily="49" charset="-122"/>
                <a:cs typeface="Consolas" panose="020B0609020204030204" pitchFamily="49" charset="0"/>
              </a:rPr>
              <a:t> import </a:t>
            </a:r>
            <a:r>
              <a:rPr lang="en-US" altLang="zh-CN" dirty="0" err="1">
                <a:latin typeface="Consolas" panose="020B0609020204030204" pitchFamily="49" charset="0"/>
                <a:ea typeface="黑体" panose="02010609060101010101" pitchFamily="49" charset="-122"/>
                <a:cs typeface="Consolas" panose="020B0609020204030204" pitchFamily="49" charset="0"/>
              </a:rPr>
              <a:t>linalg</a:t>
            </a: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C = </a:t>
            </a:r>
            <a:r>
              <a:rPr lang="en-US" altLang="zh-CN" dirty="0" err="1">
                <a:latin typeface="Consolas" panose="020B0609020204030204" pitchFamily="49" charset="0"/>
                <a:ea typeface="黑体" panose="02010609060101010101" pitchFamily="49" charset="-122"/>
                <a:cs typeface="Consolas" panose="020B0609020204030204" pitchFamily="49" charset="0"/>
              </a:rPr>
              <a:t>np.array</a:t>
            </a:r>
            <a:r>
              <a:rPr lang="en-US" altLang="zh-CN" dirty="0">
                <a:latin typeface="Consolas" panose="020B0609020204030204" pitchFamily="49" charset="0"/>
                <a:ea typeface="黑体" panose="02010609060101010101" pitchFamily="49" charset="-122"/>
                <a:cs typeface="Consolas" panose="020B0609020204030204" pitchFamily="49" charset="0"/>
              </a:rPr>
              <a:t>([[6, 4],</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[4, 6]])</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linalg.eig</a:t>
            </a:r>
            <a:r>
              <a:rPr lang="en-US" altLang="zh-CN" dirty="0">
                <a:latin typeface="Consolas" panose="020B0609020204030204" pitchFamily="49" charset="0"/>
                <a:ea typeface="黑体" panose="02010609060101010101" pitchFamily="49" charset="-122"/>
                <a:cs typeface="Consolas" panose="020B0609020204030204" pitchFamily="49" charset="0"/>
              </a:rPr>
              <a:t>(C)</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effectLst/>
              <a:latin typeface="Arial" panose="020B0604020202020204" pitchFamily="34" charset="0"/>
              <a:ea typeface="黑体" panose="02010609060101010101" pitchFamily="49" charset="-122"/>
            </a:endParaRPr>
          </a:p>
        </p:txBody>
      </p:sp>
      <p:pic>
        <p:nvPicPr>
          <p:cNvPr id="5" name="图片 4"/>
          <p:cNvPicPr>
            <a:picLocks noChangeAspect="1"/>
          </p:cNvPicPr>
          <p:nvPr/>
        </p:nvPicPr>
        <p:blipFill>
          <a:blip r:embed="rId5"/>
          <a:stretch>
            <a:fillRect/>
          </a:stretch>
        </p:blipFill>
        <p:spPr>
          <a:xfrm>
            <a:off x="5370550" y="2065769"/>
            <a:ext cx="4268222" cy="4185877"/>
          </a:xfrm>
          <a:prstGeom prst="rect">
            <a:avLst/>
          </a:prstGeom>
        </p:spPr>
      </p:pic>
    </p:spTree>
    <p:custDataLst>
      <p:tags r:id="rId1"/>
    </p:custDataLst>
    <p:extLst>
      <p:ext uri="{BB962C8B-B14F-4D97-AF65-F5344CB8AC3E}">
        <p14:creationId xmlns:p14="http://schemas.microsoft.com/office/powerpoint/2010/main" val="837778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120960" y="343111"/>
            <a:ext cx="9591309" cy="880028"/>
            <a:chOff x="2729806" y="332266"/>
            <a:chExt cx="6517619" cy="880028"/>
          </a:xfrm>
        </p:grpSpPr>
        <p:pic>
          <p:nvPicPr>
            <p:cNvPr id="29" name="图片 28"/>
            <p:cNvPicPr>
              <a:picLocks noChangeAspect="1"/>
            </p:cNvPicPr>
            <p:nvPr/>
          </p:nvPicPr>
          <p:blipFill>
            <a:blip r:embed="rId4"/>
            <a:stretch>
              <a:fillRect/>
            </a:stretch>
          </p:blipFill>
          <p:spPr>
            <a:xfrm>
              <a:off x="2729806" y="805545"/>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41"/>
            <a:ext cx="10192106" cy="5852311"/>
            <a:chOff x="878002" y="3291433"/>
            <a:chExt cx="9708883" cy="3763040"/>
          </a:xfrm>
        </p:grpSpPr>
        <p:sp>
          <p:nvSpPr>
            <p:cNvPr id="33" name="矩形 32"/>
            <p:cNvSpPr/>
            <p:nvPr/>
          </p:nvSpPr>
          <p:spPr>
            <a:xfrm>
              <a:off x="878002" y="3844526"/>
              <a:ext cx="9708883" cy="3209947"/>
            </a:xfrm>
            <a:prstGeom prst="rect">
              <a:avLst/>
            </a:prstGeom>
          </p:spPr>
          <p:txBody>
            <a:bodyPr wrap="square">
              <a:spAutoFit/>
              <a:scene3d>
                <a:camera prst="orthographicFront"/>
                <a:lightRig rig="threePt" dir="t"/>
              </a:scene3d>
              <a:sp3d contourW="12700"/>
            </a:bodyPr>
            <a:lstStyle/>
            <a:p>
              <a:r>
                <a:rPr lang="zh-CN" altLang="zh-CN" sz="2000" dirty="0"/>
                <a:t>将原始特征的采样值变换到两个新选取的投影基上，就得到新的一组特征取值。</a:t>
              </a:r>
            </a:p>
            <a:p>
              <a:r>
                <a:rPr lang="zh-CN" altLang="zh-CN" sz="2000" dirty="0"/>
                <a:t>代码如下：</a:t>
              </a:r>
            </a:p>
            <a:p>
              <a:r>
                <a:rPr lang="en-US" altLang="zh-CN" sz="1600" dirty="0"/>
                <a:t>import </a:t>
              </a:r>
              <a:r>
                <a:rPr lang="en-US" altLang="zh-CN" sz="1600" dirty="0" err="1"/>
                <a:t>numpy</a:t>
              </a:r>
              <a:r>
                <a:rPr lang="en-US" altLang="zh-CN" sz="1600" dirty="0"/>
                <a:t> as np</a:t>
              </a:r>
              <a:endParaRPr lang="zh-CN" altLang="zh-CN" sz="1600" dirty="0"/>
            </a:p>
            <a:p>
              <a:r>
                <a:rPr lang="en-US" altLang="zh-CN" sz="1600" dirty="0"/>
                <a:t>x = [2,2,4,8,4]</a:t>
              </a:r>
              <a:endParaRPr lang="zh-CN" altLang="zh-CN" sz="1600" dirty="0"/>
            </a:p>
            <a:p>
              <a:r>
                <a:rPr lang="en-US" altLang="zh-CN" sz="1600" dirty="0"/>
                <a:t>y = [2,6,6,8,8]</a:t>
              </a:r>
              <a:endParaRPr lang="zh-CN" altLang="zh-CN" sz="1600" dirty="0"/>
            </a:p>
            <a:p>
              <a:r>
                <a:rPr lang="en-US" altLang="zh-CN" sz="1600" dirty="0"/>
                <a:t>x = x - </a:t>
              </a:r>
              <a:r>
                <a:rPr lang="en-US" altLang="zh-CN" sz="1600" dirty="0" err="1"/>
                <a:t>np.mean</a:t>
              </a:r>
              <a:r>
                <a:rPr lang="en-US" altLang="zh-CN" sz="1600" dirty="0"/>
                <a:t>(x)</a:t>
              </a:r>
              <a:endParaRPr lang="zh-CN" altLang="zh-CN" sz="1600" dirty="0"/>
            </a:p>
            <a:p>
              <a:r>
                <a:rPr lang="en-US" altLang="zh-CN" sz="1600" dirty="0"/>
                <a:t>y = y - </a:t>
              </a:r>
              <a:r>
                <a:rPr lang="en-US" altLang="zh-CN" sz="1600" dirty="0" err="1"/>
                <a:t>np.mean</a:t>
              </a:r>
              <a:r>
                <a:rPr lang="en-US" altLang="zh-CN" sz="1600" dirty="0"/>
                <a:t>(y)</a:t>
              </a:r>
              <a:endParaRPr lang="zh-CN" altLang="zh-CN" sz="1600" dirty="0"/>
            </a:p>
            <a:p>
              <a:r>
                <a:rPr lang="en-US" altLang="zh-CN" sz="1600" dirty="0"/>
                <a:t>A = </a:t>
              </a:r>
              <a:r>
                <a:rPr lang="en-US" altLang="zh-CN" sz="1600" dirty="0" err="1"/>
                <a:t>np.vstack</a:t>
              </a:r>
              <a:r>
                <a:rPr lang="en-US" altLang="zh-CN" sz="1600" dirty="0"/>
                <a:t>((</a:t>
              </a:r>
              <a:r>
                <a:rPr lang="en-US" altLang="zh-CN" sz="1600" dirty="0" err="1"/>
                <a:t>x,y</a:t>
              </a:r>
              <a:r>
                <a:rPr lang="en-US" altLang="zh-CN" sz="1600" dirty="0"/>
                <a:t>))</a:t>
              </a:r>
              <a:endParaRPr lang="zh-CN" altLang="zh-CN" sz="1600" dirty="0"/>
            </a:p>
            <a:p>
              <a:r>
                <a:rPr lang="en-US" altLang="zh-CN" sz="1600" dirty="0"/>
                <a:t>p_1 = [0.707, 0.707]</a:t>
              </a:r>
              <a:endParaRPr lang="zh-CN" altLang="zh-CN" sz="1600" dirty="0"/>
            </a:p>
            <a:p>
              <a:r>
                <a:rPr lang="en-US" altLang="zh-CN" sz="1600" dirty="0"/>
                <a:t>p_2 = [-0.707, 0.707]</a:t>
              </a:r>
              <a:endParaRPr lang="zh-CN" altLang="zh-CN" sz="1600" dirty="0"/>
            </a:p>
            <a:p>
              <a:r>
                <a:rPr lang="en-US" altLang="zh-CN" sz="1600" dirty="0"/>
                <a:t>P = </a:t>
              </a:r>
              <a:r>
                <a:rPr lang="en-US" altLang="zh-CN" sz="1600" dirty="0" err="1"/>
                <a:t>np.vstack</a:t>
              </a:r>
              <a:r>
                <a:rPr lang="en-US" altLang="zh-CN" sz="1600" dirty="0"/>
                <a:t>((p_1,p_2))</a:t>
              </a:r>
              <a:endParaRPr lang="zh-CN" altLang="zh-CN" sz="1600" dirty="0"/>
            </a:p>
            <a:p>
              <a:pPr algn="just">
                <a:lnSpc>
                  <a:spcPct val="120000"/>
                </a:lnSpc>
              </a:pP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1600" dirty="0"/>
            </a:p>
            <a:p>
              <a:r>
                <a:rPr lang="zh-CN" altLang="zh-CN" sz="1600" dirty="0"/>
                <a:t>就是在原始特征和新构建特征上分别得到的值。我们在此基础上再进行特征维度的降维，让二维数据变成一维。由于这两个新的特征彼此无关，我们可以放心大胆的保留一个、去掉一个。</a:t>
              </a:r>
            </a:p>
            <a:p>
              <a:r>
                <a:rPr lang="zh-CN" altLang="zh-CN" sz="1600" dirty="0"/>
                <a:t>具体保留哪一个，我们的判定标准就是方差，方差越大的特征，表明这个特征里数据分布的离散程度就越大，特征所包含的信息量就越大；反之，如果特征里数据的方差小，则意味着数据分布集中，表明其包含的信息量就小。那么，我们自然选择保留信息量大的那个特征了。</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5.3.6  </a:t>
              </a:r>
              <a:r>
                <a:rPr lang="zh-CN" altLang="en-US" sz="2400" b="1" dirty="0">
                  <a:solidFill>
                    <a:srgbClr val="1C75BC"/>
                  </a:solidFill>
                  <a:latin typeface="迷你简准圆" panose="03000509000000000000" pitchFamily="65" charset="-122"/>
                  <a:ea typeface="迷你简准圆" panose="03000509000000000000" pitchFamily="65" charset="-122"/>
                </a:rPr>
                <a:t>新得到的特征如何取舍</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5"/>
          <a:stretch>
            <a:fillRect/>
          </a:stretch>
        </p:blipFill>
        <p:spPr>
          <a:xfrm>
            <a:off x="4988601" y="2251547"/>
            <a:ext cx="3161905" cy="3114286"/>
          </a:xfrm>
          <a:prstGeom prst="rect">
            <a:avLst/>
          </a:prstGeom>
        </p:spPr>
      </p:pic>
    </p:spTree>
    <p:custDataLst>
      <p:tags r:id="rId1"/>
    </p:custDataLst>
    <p:extLst>
      <p:ext uri="{BB962C8B-B14F-4D97-AF65-F5344CB8AC3E}">
        <p14:creationId xmlns:p14="http://schemas.microsoft.com/office/powerpoint/2010/main" val="850522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41"/>
            <a:ext cx="10192106" cy="3396571"/>
            <a:chOff x="878002" y="3291433"/>
            <a:chExt cx="9708883" cy="2183998"/>
          </a:xfrm>
        </p:grpSpPr>
        <p:sp>
          <p:nvSpPr>
            <p:cNvPr id="33" name="矩形 32"/>
            <p:cNvSpPr/>
            <p:nvPr/>
          </p:nvSpPr>
          <p:spPr>
            <a:xfrm>
              <a:off x="878002" y="3872436"/>
              <a:ext cx="9708883" cy="1602995"/>
            </a:xfrm>
            <a:prstGeom prst="rect">
              <a:avLst/>
            </a:prstGeom>
          </p:spPr>
          <p:txBody>
            <a:bodyPr wrap="square">
              <a:spAutoFit/>
              <a:scene3d>
                <a:camera prst="orthographicFront"/>
                <a:lightRig rig="threePt" dir="t"/>
              </a:scene3d>
              <a:sp3d contourW="12700"/>
            </a:bodyPr>
            <a:lstStyle/>
            <a:p>
              <a:r>
                <a:rPr lang="zh-CN" altLang="zh-CN" sz="2000" dirty="0"/>
                <a:t>那么，我们怎么衡量数据降维过程中的信息损失？或者反过来说，我们保留下了多少信息？</a:t>
              </a:r>
              <a:endParaRPr lang="en-US" altLang="zh-CN" sz="2000" dirty="0"/>
            </a:p>
            <a:p>
              <a:endParaRPr lang="en-US" altLang="zh-CN" sz="2000" dirty="0"/>
            </a:p>
            <a:p>
              <a:r>
                <a:rPr lang="zh-CN" altLang="zh-CN" sz="2000" dirty="0"/>
                <a:t>这里介绍主成分贡献率的概念，在上面的例子里，原本一共有两个原始特征，我们保留第</a:t>
              </a:r>
              <a:endParaRPr lang="en-US" altLang="zh-CN" sz="2000" dirty="0"/>
            </a:p>
            <a:p>
              <a:endParaRPr lang="en-US" altLang="zh-CN" sz="2000" dirty="0"/>
            </a:p>
            <a:p>
              <a:r>
                <a:rPr lang="zh-CN" altLang="zh-CN" sz="2000" dirty="0"/>
                <a:t>一个作为主成分，我们用方差来衡量主成分贡献率：</a:t>
              </a:r>
            </a:p>
            <a:p>
              <a:endParaRPr lang="en-US" altLang="zh-CN" sz="2000" dirty="0"/>
            </a:p>
            <a:p>
              <a:r>
                <a:rPr lang="zh-CN" altLang="zh-CN" sz="2000" dirty="0"/>
                <a:t>主成分贡献率为</a:t>
              </a:r>
              <a:endParaRPr lang="en-US" altLang="zh-CN" sz="2000" dirty="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5.3.7  </a:t>
              </a:r>
              <a:r>
                <a:rPr lang="zh-CN" altLang="en-US" sz="2400" b="1" dirty="0">
                  <a:solidFill>
                    <a:srgbClr val="1C75BC"/>
                  </a:solidFill>
                  <a:latin typeface="迷你简准圆" panose="03000509000000000000" pitchFamily="65" charset="-122"/>
                  <a:ea typeface="迷你简准圆" panose="03000509000000000000" pitchFamily="65" charset="-122"/>
                </a:rPr>
                <a:t>衡量信息的损失</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5"/>
          <a:stretch>
            <a:fillRect/>
          </a:stretch>
        </p:blipFill>
        <p:spPr>
          <a:xfrm>
            <a:off x="3319756" y="3741926"/>
            <a:ext cx="2568929" cy="826984"/>
          </a:xfrm>
          <a:prstGeom prst="rect">
            <a:avLst/>
          </a:prstGeom>
        </p:spPr>
      </p:pic>
    </p:spTree>
    <p:custDataLst>
      <p:tags r:id="rId1"/>
    </p:custDataLst>
    <p:extLst>
      <p:ext uri="{BB962C8B-B14F-4D97-AF65-F5344CB8AC3E}">
        <p14:creationId xmlns:p14="http://schemas.microsoft.com/office/powerpoint/2010/main" val="88505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rPr>
              <a:t>主要内容</a:t>
            </a: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35" name="组合 34"/>
          <p:cNvGrpSpPr/>
          <p:nvPr/>
        </p:nvGrpSpPr>
        <p:grpSpPr>
          <a:xfrm>
            <a:off x="5625397" y="5435637"/>
            <a:ext cx="6580091" cy="904863"/>
            <a:chOff x="5682779" y="1750228"/>
            <a:chExt cx="5226670" cy="904863"/>
          </a:xfrm>
        </p:grpSpPr>
        <p:grpSp>
          <p:nvGrpSpPr>
            <p:cNvPr id="36" name="组合 35"/>
            <p:cNvGrpSpPr/>
            <p:nvPr/>
          </p:nvGrpSpPr>
          <p:grpSpPr>
            <a:xfrm>
              <a:off x="5682779" y="1750228"/>
              <a:ext cx="5226670" cy="904863"/>
              <a:chOff x="129140" y="2179064"/>
              <a:chExt cx="6833637" cy="1183070"/>
            </a:xfrm>
          </p:grpSpPr>
          <p:sp>
            <p:nvSpPr>
              <p:cNvPr id="38" name="文本框 37"/>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利用奇异值分解进行数据降维</a:t>
                </a:r>
              </a:p>
            </p:txBody>
          </p:sp>
          <p:sp>
            <p:nvSpPr>
              <p:cNvPr id="40" name="文本框 39"/>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05.</a:t>
                </a:r>
                <a:endParaRPr lang="zh-CN" altLang="en-US" sz="4400" b="0" dirty="0">
                  <a:latin typeface="汉仪趣黑W" panose="00020600040101010101" pitchFamily="18" charset="-122"/>
                  <a:ea typeface="汉仪趣黑W" panose="00020600040101010101" pitchFamily="18" charset="-122"/>
                </a:endParaRPr>
              </a:p>
            </p:txBody>
          </p:sp>
        </p:grpSp>
        <p:sp>
          <p:nvSpPr>
            <p:cNvPr id="37" name="任意多边形 36"/>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3" name="组合 22"/>
          <p:cNvGrpSpPr/>
          <p:nvPr/>
        </p:nvGrpSpPr>
        <p:grpSpPr>
          <a:xfrm>
            <a:off x="5625397" y="2841192"/>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数据分布的度量</a:t>
                </a: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611909" y="1886704"/>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最重要的矩阵：对称矩阵</a:t>
                </a: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9" name="组合 18"/>
          <p:cNvGrpSpPr/>
          <p:nvPr/>
        </p:nvGrpSpPr>
        <p:grpSpPr>
          <a:xfrm>
            <a:off x="5611909" y="4593823"/>
            <a:ext cx="6580091" cy="904863"/>
            <a:chOff x="5682779" y="1750228"/>
            <a:chExt cx="5226670" cy="904863"/>
          </a:xfrm>
        </p:grpSpPr>
        <p:grpSp>
          <p:nvGrpSpPr>
            <p:cNvPr id="20" name="组合 19"/>
            <p:cNvGrpSpPr/>
            <p:nvPr/>
          </p:nvGrpSpPr>
          <p:grpSpPr>
            <a:xfrm>
              <a:off x="5682779" y="1750228"/>
              <a:ext cx="5226670" cy="904863"/>
              <a:chOff x="129140" y="2179064"/>
              <a:chExt cx="6833637" cy="1183070"/>
            </a:xfrm>
          </p:grpSpPr>
          <p:sp>
            <p:nvSpPr>
              <p:cNvPr id="22" name="文本框 2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更通用的利器：奇异值分解</a:t>
                </a:r>
              </a:p>
            </p:txBody>
          </p:sp>
          <p:sp>
            <p:nvSpPr>
              <p:cNvPr id="28" name="文本框 27"/>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04.</a:t>
                </a:r>
                <a:endParaRPr lang="zh-CN" altLang="en-US" sz="4400" b="0" dirty="0">
                  <a:latin typeface="汉仪趣黑W" panose="00020600040101010101" pitchFamily="18" charset="-122"/>
                  <a:ea typeface="汉仪趣黑W" panose="00020600040101010101" pitchFamily="18" charset="-122"/>
                </a:endParaRPr>
              </a:p>
            </p:txBody>
          </p:sp>
        </p:grpSp>
        <p:sp>
          <p:nvSpPr>
            <p:cNvPr id="21" name="任意多边形 2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9" name="组合 28"/>
          <p:cNvGrpSpPr/>
          <p:nvPr/>
        </p:nvGrpSpPr>
        <p:grpSpPr>
          <a:xfrm>
            <a:off x="5611909" y="3761422"/>
            <a:ext cx="6580091" cy="904863"/>
            <a:chOff x="5682779" y="1750228"/>
            <a:chExt cx="5226670" cy="904863"/>
          </a:xfrm>
        </p:grpSpPr>
        <p:grpSp>
          <p:nvGrpSpPr>
            <p:cNvPr id="30" name="组合 29"/>
            <p:cNvGrpSpPr/>
            <p:nvPr/>
          </p:nvGrpSpPr>
          <p:grpSpPr>
            <a:xfrm>
              <a:off x="5682779" y="1750228"/>
              <a:ext cx="5226670" cy="904863"/>
              <a:chOff x="129140" y="2179064"/>
              <a:chExt cx="6833637" cy="1183070"/>
            </a:xfrm>
          </p:grpSpPr>
          <p:sp>
            <p:nvSpPr>
              <p:cNvPr id="33" name="文本框 32"/>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利用特征值分解进行主成分分析</a:t>
                </a:r>
              </a:p>
            </p:txBody>
          </p:sp>
          <p:sp>
            <p:nvSpPr>
              <p:cNvPr id="34" name="文本框 33"/>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03.</a:t>
                </a:r>
                <a:endParaRPr lang="zh-CN" altLang="en-US" sz="4400" b="0" dirty="0">
                  <a:latin typeface="汉仪趣黑W" panose="00020600040101010101" pitchFamily="18" charset="-122"/>
                  <a:ea typeface="汉仪趣黑W" panose="00020600040101010101" pitchFamily="18" charset="-122"/>
                </a:endParaRPr>
              </a:p>
            </p:txBody>
          </p:sp>
        </p:grpSp>
        <p:sp>
          <p:nvSpPr>
            <p:cNvPr id="31" name="任意多边形 3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ppt_x</p:attrName>
                                        </p:attrNameLst>
                                      </p:cBhvr>
                                      <p:tavLst>
                                        <p:tav tm="0">
                                          <p:val>
                                            <p:strVal val="#ppt_x-#ppt_w*1.125000"/>
                                          </p:val>
                                        </p:tav>
                                        <p:tav tm="100000">
                                          <p:val>
                                            <p:strVal val="#ppt_x"/>
                                          </p:val>
                                        </p:tav>
                                      </p:tavLst>
                                    </p:anim>
                                    <p:animEffect transition="in" filter="wipe(right)">
                                      <p:cBhvr>
                                        <p:cTn id="18" dur="500"/>
                                        <p:tgtEl>
                                          <p:spTgt spid="2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p:tgtEl>
                                          <p:spTgt spid="19"/>
                                        </p:tgtEl>
                                        <p:attrNameLst>
                                          <p:attrName>ppt_x</p:attrName>
                                        </p:attrNameLst>
                                      </p:cBhvr>
                                      <p:tavLst>
                                        <p:tav tm="0">
                                          <p:val>
                                            <p:strVal val="#ppt_x-#ppt_w*1.125000"/>
                                          </p:val>
                                        </p:tav>
                                        <p:tav tm="100000">
                                          <p:val>
                                            <p:strVal val="#ppt_x"/>
                                          </p:val>
                                        </p:tav>
                                      </p:tavLst>
                                    </p:anim>
                                    <p:animEffect transition="in" filter="wipe(right)">
                                      <p:cBhvr>
                                        <p:cTn id="29" dur="500"/>
                                        <p:tgtEl>
                                          <p:spTgt spid="19"/>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p:tgtEl>
                                          <p:spTgt spid="35"/>
                                        </p:tgtEl>
                                        <p:attrNameLst>
                                          <p:attrName>ppt_x</p:attrName>
                                        </p:attrNameLst>
                                      </p:cBhvr>
                                      <p:tavLst>
                                        <p:tav tm="0">
                                          <p:val>
                                            <p:strVal val="#ppt_x-#ppt_w*1.125000"/>
                                          </p:val>
                                        </p:tav>
                                        <p:tav tm="100000">
                                          <p:val>
                                            <p:strVal val="#ppt_x"/>
                                          </p:val>
                                        </p:tav>
                                      </p:tavLst>
                                    </p:anim>
                                    <p:animEffect transition="in" filter="wipe(righ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11138" y="70799"/>
            <a:ext cx="9565538" cy="776142"/>
            <a:chOff x="2926991" y="157421"/>
            <a:chExt cx="6500106" cy="776142"/>
          </a:xfrm>
        </p:grpSpPr>
        <p:pic>
          <p:nvPicPr>
            <p:cNvPr id="29" name="图片 28"/>
            <p:cNvPicPr>
              <a:picLocks noChangeAspect="1"/>
            </p:cNvPicPr>
            <p:nvPr/>
          </p:nvPicPr>
          <p:blipFill>
            <a:blip r:embed="rId4"/>
            <a:stretch>
              <a:fillRect/>
            </a:stretch>
          </p:blipFill>
          <p:spPr>
            <a:xfrm>
              <a:off x="2926991" y="521411"/>
              <a:ext cx="656733" cy="406749"/>
            </a:xfrm>
            <a:prstGeom prst="rect">
              <a:avLst/>
            </a:prstGeom>
          </p:spPr>
        </p:pic>
        <p:sp>
          <p:nvSpPr>
            <p:cNvPr id="30" name="文本框 29"/>
            <p:cNvSpPr txBox="1"/>
            <p:nvPr/>
          </p:nvSpPr>
          <p:spPr>
            <a:xfrm>
              <a:off x="3524533" y="157421"/>
              <a:ext cx="5453717"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a:t>
              </a:r>
              <a:r>
                <a:rPr lang="zh-CN" altLang="en-US" sz="3200" dirty="0"/>
                <a:t>利用特征值分解进行主成分分析（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770364" y="526814"/>
              <a:ext cx="656733" cy="406749"/>
            </a:xfrm>
            <a:prstGeom prst="rect">
              <a:avLst/>
            </a:prstGeom>
          </p:spPr>
        </p:pic>
      </p:grpSp>
      <p:grpSp>
        <p:nvGrpSpPr>
          <p:cNvPr id="32" name="组合 31"/>
          <p:cNvGrpSpPr/>
          <p:nvPr/>
        </p:nvGrpSpPr>
        <p:grpSpPr>
          <a:xfrm>
            <a:off x="936434" y="769397"/>
            <a:ext cx="10376633" cy="1639215"/>
            <a:chOff x="702223" y="3039864"/>
            <a:chExt cx="9884662" cy="1054017"/>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702223" y="3039864"/>
              <a:ext cx="464399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5.3.8  </a:t>
              </a:r>
              <a:r>
                <a:rPr lang="zh-CN" altLang="en-US" sz="2400" b="1" dirty="0">
                  <a:solidFill>
                    <a:srgbClr val="1C75BC"/>
                  </a:solidFill>
                  <a:latin typeface="迷你简准圆" panose="03000509000000000000" pitchFamily="65" charset="-122"/>
                  <a:ea typeface="迷你简准圆" panose="03000509000000000000" pitchFamily="65" charset="-122"/>
                </a:rPr>
                <a:t>推广到</a:t>
              </a:r>
              <a:r>
                <a:rPr lang="en-US" altLang="zh-CN" sz="2400" b="1" dirty="0">
                  <a:solidFill>
                    <a:srgbClr val="1C75BC"/>
                  </a:solidFill>
                  <a:latin typeface="迷你简准圆" panose="03000509000000000000" pitchFamily="65" charset="-122"/>
                  <a:ea typeface="迷你简准圆" panose="03000509000000000000" pitchFamily="65" charset="-122"/>
                </a:rPr>
                <a:t>n</a:t>
              </a:r>
              <a:r>
                <a:rPr lang="zh-CN" altLang="en-US" sz="2400" b="1" dirty="0">
                  <a:solidFill>
                    <a:srgbClr val="1C75BC"/>
                  </a:solidFill>
                  <a:latin typeface="迷你简准圆" panose="03000509000000000000" pitchFamily="65" charset="-122"/>
                  <a:ea typeface="迷你简准圆" panose="03000509000000000000" pitchFamily="65" charset="-122"/>
                </a:rPr>
                <a:t>个特征的降维</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rotWithShape="1">
          <a:blip r:embed="rId5"/>
          <a:srcRect t="10426"/>
          <a:stretch/>
        </p:blipFill>
        <p:spPr>
          <a:xfrm>
            <a:off x="1120962" y="1320262"/>
            <a:ext cx="8981506" cy="5620350"/>
          </a:xfrm>
          <a:prstGeom prst="rect">
            <a:avLst/>
          </a:prstGeom>
        </p:spPr>
      </p:pic>
    </p:spTree>
    <p:custDataLst>
      <p:tags r:id="rId1"/>
    </p:custDataLst>
    <p:extLst>
      <p:ext uri="{BB962C8B-B14F-4D97-AF65-F5344CB8AC3E}">
        <p14:creationId xmlns:p14="http://schemas.microsoft.com/office/powerpoint/2010/main" val="216493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5.4</a:t>
              </a:r>
              <a:r>
                <a:rPr lang="zh-CN" altLang="en-US" sz="3200" dirty="0"/>
                <a:t>更通用的利器：奇异值分解（</a:t>
              </a:r>
              <a:r>
                <a:rPr lang="en-US" altLang="zh-CN" sz="3200" dirty="0"/>
                <a:t>SVD</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2060504"/>
            <a:chOff x="878002" y="3291433"/>
            <a:chExt cx="9708883" cy="1324906"/>
          </a:xfrm>
        </p:grpSpPr>
        <p:sp>
          <p:nvSpPr>
            <p:cNvPr id="33" name="矩形 32"/>
            <p:cNvSpPr/>
            <p:nvPr/>
          </p:nvSpPr>
          <p:spPr>
            <a:xfrm>
              <a:off x="878002" y="3844526"/>
              <a:ext cx="9708883" cy="771813"/>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latin typeface="+mn-ea"/>
                </a:rPr>
                <a:t>我们最开始获得的是一组原始的</a:t>
              </a:r>
              <a:r>
                <a:rPr lang="en-US" altLang="zh-CN" sz="2000" dirty="0">
                  <a:latin typeface="+mn-ea"/>
                </a:rPr>
                <a:t>m</a:t>
              </a:r>
              <a:r>
                <a:rPr lang="zh-CN" altLang="zh-CN" sz="2000" dirty="0">
                  <a:latin typeface="+mn-ea"/>
                </a:rPr>
                <a:t>×</a:t>
              </a:r>
              <a:r>
                <a:rPr lang="en-US" altLang="zh-CN" sz="2000" dirty="0">
                  <a:latin typeface="+mn-ea"/>
                </a:rPr>
                <a:t>n</a:t>
              </a:r>
              <a:r>
                <a:rPr lang="zh-CN" altLang="zh-CN" sz="2000" dirty="0">
                  <a:latin typeface="+mn-ea"/>
                </a:rPr>
                <a:t>数据样本矩阵</a:t>
              </a:r>
              <a:r>
                <a:rPr lang="en-US" altLang="zh-CN" sz="2000" b="1" i="1" dirty="0">
                  <a:latin typeface="+mn-ea"/>
                </a:rPr>
                <a:t>A</a:t>
              </a:r>
              <a:r>
                <a:rPr lang="en-US" altLang="zh-CN" sz="2000" dirty="0">
                  <a:latin typeface="+mn-ea"/>
                </a:rPr>
                <a:t> </a:t>
              </a:r>
              <a:r>
                <a:rPr lang="zh-CN" altLang="zh-CN" sz="2000" dirty="0">
                  <a:latin typeface="+mn-ea"/>
                </a:rPr>
                <a:t>，其中，</a:t>
              </a:r>
              <a:r>
                <a:rPr lang="en-US" altLang="zh-CN" sz="2000" dirty="0">
                  <a:latin typeface="+mn-ea"/>
                </a:rPr>
                <a:t>m</a:t>
              </a:r>
              <a:r>
                <a:rPr lang="zh-CN" altLang="zh-CN" sz="2000" dirty="0">
                  <a:latin typeface="+mn-ea"/>
                </a:rPr>
                <a:t>表示特征的个数，</a:t>
              </a:r>
              <a:r>
                <a:rPr lang="en-US" altLang="zh-CN" sz="2000" dirty="0">
                  <a:latin typeface="+mn-ea"/>
                </a:rPr>
                <a:t>n </a:t>
              </a:r>
              <a:r>
                <a:rPr lang="zh-CN" altLang="zh-CN" sz="2000" dirty="0">
                  <a:latin typeface="+mn-ea"/>
                </a:rPr>
                <a:t>表示样本的个数。通过与自身的转置矩阵相乘：</a:t>
              </a:r>
              <a:r>
                <a:rPr lang="en-US" altLang="zh-CN" sz="2000" dirty="0">
                  <a:latin typeface="+mn-ea"/>
                </a:rPr>
                <a:t>    </a:t>
              </a:r>
              <a:r>
                <a:rPr lang="zh-CN" altLang="zh-CN" sz="2000" dirty="0">
                  <a:latin typeface="+mn-ea"/>
                </a:rPr>
                <a:t>得到了样本特征的</a:t>
              </a:r>
              <a:r>
                <a:rPr lang="en-US" altLang="zh-CN" sz="2000" dirty="0">
                  <a:latin typeface="+mn-ea"/>
                </a:rPr>
                <a:t>m</a:t>
              </a:r>
              <a:r>
                <a:rPr lang="zh-CN" altLang="zh-CN" sz="2000" dirty="0">
                  <a:latin typeface="+mn-ea"/>
                </a:rPr>
                <a:t>阶协方差矩阵</a:t>
              </a:r>
              <a:r>
                <a:rPr lang="en-US" altLang="zh-CN" sz="2000" b="1" i="1" dirty="0">
                  <a:latin typeface="+mn-ea"/>
                </a:rPr>
                <a:t>C</a:t>
              </a:r>
              <a:r>
                <a:rPr lang="zh-CN" altLang="zh-CN" sz="2000" dirty="0">
                  <a:latin typeface="+mn-ea"/>
                </a:rPr>
                <a:t>，然后求取协方差矩阵</a:t>
              </a:r>
              <a:r>
                <a:rPr lang="en-US" altLang="zh-CN" sz="2000" b="1" i="1" dirty="0">
                  <a:latin typeface="+mn-ea"/>
                </a:rPr>
                <a:t>C</a:t>
              </a:r>
              <a:r>
                <a:rPr lang="zh-CN" altLang="zh-CN" sz="2000" dirty="0">
                  <a:latin typeface="+mn-ea"/>
                </a:rPr>
                <a:t>的一组标准正交特征向量</a:t>
              </a:r>
              <a:r>
                <a:rPr lang="en-US" altLang="zh-CN" sz="2000" dirty="0">
                  <a:latin typeface="+mn-ea"/>
                </a:rPr>
                <a:t>                            </a:t>
              </a:r>
              <a:r>
                <a:rPr lang="zh-CN" altLang="zh-CN" sz="2000" dirty="0">
                  <a:latin typeface="+mn-ea"/>
                </a:rPr>
                <a:t>以及对应的特征值</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5.4.1  </a:t>
              </a:r>
              <a:r>
                <a:rPr lang="zh-CN" altLang="en-US" sz="2400" b="1" dirty="0">
                  <a:solidFill>
                    <a:srgbClr val="1C75BC"/>
                  </a:solidFill>
                  <a:latin typeface="迷你简准圆" panose="03000509000000000000" pitchFamily="65" charset="-122"/>
                  <a:ea typeface="迷你简准圆" panose="03000509000000000000" pitchFamily="65" charset="-122"/>
                </a:rPr>
                <a:t>再谈特征值分解的几何意义</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6075630" y="2487736"/>
          <a:ext cx="402287" cy="251429"/>
        </p:xfrm>
        <a:graphic>
          <a:graphicData uri="http://schemas.openxmlformats.org/presentationml/2006/ole">
            <mc:AlternateContent xmlns:mc="http://schemas.openxmlformats.org/markup-compatibility/2006">
              <mc:Choice xmlns:v="urn:schemas-microsoft-com:vml" Requires="v">
                <p:oleObj spid="_x0000_s92242" r:id="rId6" imgW="304560" imgH="190440" progId="Equation.KSEE3">
                  <p:embed/>
                </p:oleObj>
              </mc:Choice>
              <mc:Fallback>
                <p:oleObj r:id="rId6" imgW="3045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630" y="2487736"/>
                        <a:ext cx="402287" cy="251429"/>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6075630" y="2764507"/>
          <a:ext cx="1807514" cy="456635"/>
        </p:xfrm>
        <a:graphic>
          <a:graphicData uri="http://schemas.openxmlformats.org/presentationml/2006/ole">
            <mc:AlternateContent xmlns:mc="http://schemas.openxmlformats.org/markup-compatibility/2006">
              <mc:Choice xmlns:v="urn:schemas-microsoft-com:vml" Requires="v">
                <p:oleObj spid="_x0000_s92243" r:id="rId8" imgW="901440" imgH="228600" progId="Equation.KSEE3">
                  <p:embed/>
                </p:oleObj>
              </mc:Choice>
              <mc:Fallback>
                <p:oleObj r:id="rId8" imgW="901440" imgH="22860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5630" y="2764507"/>
                        <a:ext cx="1807514" cy="456635"/>
                      </a:xfrm>
                      <a:prstGeom prst="rect">
                        <a:avLst/>
                      </a:prstGeom>
                      <a:noFill/>
                    </p:spPr>
                  </p:pic>
                </p:oleObj>
              </mc:Fallback>
            </mc:AlternateContent>
          </a:graphicData>
        </a:graphic>
      </p:graphicFrame>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nvGraphicFramePr>
        <p:xfrm>
          <a:off x="10143774" y="2854141"/>
          <a:ext cx="1468004" cy="367001"/>
        </p:xfrm>
        <a:graphic>
          <a:graphicData uri="http://schemas.openxmlformats.org/presentationml/2006/ole">
            <mc:AlternateContent xmlns:mc="http://schemas.openxmlformats.org/markup-compatibility/2006">
              <mc:Choice xmlns:v="urn:schemas-microsoft-com:vml" Requires="v">
                <p:oleObj spid="_x0000_s92244" r:id="rId10" imgW="914400" imgH="228600" progId="Equation.KSEE3">
                  <p:embed/>
                </p:oleObj>
              </mc:Choice>
              <mc:Fallback>
                <p:oleObj r:id="rId10" imgW="914400" imgH="228600" progId="Equation.KSEE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3774" y="2854141"/>
                        <a:ext cx="1468004" cy="367001"/>
                      </a:xfrm>
                      <a:prstGeom prst="rect">
                        <a:avLst/>
                      </a:prstGeom>
                      <a:noFill/>
                    </p:spPr>
                  </p:pic>
                </p:oleObj>
              </mc:Fallback>
            </mc:AlternateContent>
          </a:graphicData>
        </a:graphic>
      </p:graphicFrame>
      <p:sp>
        <p:nvSpPr>
          <p:cNvPr id="9" name="矩形 8"/>
          <p:cNvSpPr/>
          <p:nvPr/>
        </p:nvSpPr>
        <p:spPr>
          <a:xfrm>
            <a:off x="1120961" y="3144306"/>
            <a:ext cx="10596906" cy="677108"/>
          </a:xfrm>
          <a:prstGeom prst="rect">
            <a:avLst/>
          </a:prstGeom>
        </p:spPr>
        <p:txBody>
          <a:bodyPr wrap="square">
            <a:spAutoFit/>
          </a:bodyPr>
          <a:lstStyle/>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dirty="0">
                <a:latin typeface="+mn-ea"/>
              </a:rPr>
              <a:t>强调一下，这里处理的就是协方差矩阵</a:t>
            </a:r>
            <a:r>
              <a:rPr lang="en-US" altLang="zh-CN" sz="2000" dirty="0">
                <a:latin typeface="+mn-ea"/>
              </a:rPr>
              <a:t>C</a:t>
            </a:r>
            <a:r>
              <a:rPr lang="zh-CN" altLang="zh-CN" sz="2000" dirty="0">
                <a:latin typeface="+mn-ea"/>
              </a:rPr>
              <a:t>，对矩阵</a:t>
            </a:r>
            <a:r>
              <a:rPr lang="en-US" altLang="zh-CN" sz="2000" dirty="0">
                <a:latin typeface="+mn-ea"/>
              </a:rPr>
              <a:t>C</a:t>
            </a:r>
            <a:r>
              <a:rPr lang="zh-CN" altLang="zh-CN" sz="2000" dirty="0">
                <a:latin typeface="+mn-ea"/>
              </a:rPr>
              <a:t>进行特征值分解，将矩阵分解成了</a:t>
            </a:r>
            <a:endParaRPr lang="zh-CN" altLang="en-US" sz="2000" dirty="0">
              <a:latin typeface="+mn-ea"/>
            </a:endParaRPr>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359056" y="3914270"/>
          <a:ext cx="5529629" cy="1977164"/>
        </p:xfrm>
        <a:graphic>
          <a:graphicData uri="http://schemas.openxmlformats.org/presentationml/2006/ole">
            <mc:AlternateContent xmlns:mc="http://schemas.openxmlformats.org/markup-compatibility/2006">
              <mc:Choice xmlns:v="urn:schemas-microsoft-com:vml" Requires="v">
                <p:oleObj spid="_x0000_s92245" r:id="rId12" imgW="3276360" imgH="1168200" progId="Equation.KSEE3">
                  <p:embed/>
                </p:oleObj>
              </mc:Choice>
              <mc:Fallback>
                <p:oleObj r:id="rId12" imgW="3276360" imgH="116820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056" y="3914270"/>
                        <a:ext cx="5529629" cy="1977164"/>
                      </a:xfrm>
                      <a:prstGeom prst="rect">
                        <a:avLst/>
                      </a:prstGeom>
                      <a:noFill/>
                    </p:spPr>
                  </p:pic>
                </p:oleObj>
              </mc:Fallback>
            </mc:AlternateContent>
          </a:graphicData>
        </a:graphic>
      </p:graphicFrame>
      <p:pic>
        <p:nvPicPr>
          <p:cNvPr id="13" name="图片 12"/>
          <p:cNvPicPr>
            <a:picLocks noChangeAspect="1"/>
          </p:cNvPicPr>
          <p:nvPr/>
        </p:nvPicPr>
        <p:blipFill>
          <a:blip r:embed="rId14"/>
          <a:stretch>
            <a:fillRect/>
          </a:stretch>
        </p:blipFill>
        <p:spPr>
          <a:xfrm>
            <a:off x="6741638" y="3821413"/>
            <a:ext cx="5085138" cy="2669697"/>
          </a:xfrm>
          <a:prstGeom prst="rect">
            <a:avLst/>
          </a:prstGeom>
        </p:spPr>
      </p:pic>
    </p:spTree>
    <p:custDataLst>
      <p:tags r:id="rId2"/>
    </p:custDataLst>
    <p:extLst>
      <p:ext uri="{BB962C8B-B14F-4D97-AF65-F5344CB8AC3E}">
        <p14:creationId xmlns:p14="http://schemas.microsoft.com/office/powerpoint/2010/main" val="2332451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5.4</a:t>
              </a:r>
              <a:r>
                <a:rPr lang="zh-CN" altLang="en-US" sz="3200" dirty="0"/>
                <a:t>更通用的利器：奇异值分解（</a:t>
              </a:r>
              <a:r>
                <a:rPr lang="en-US" altLang="zh-CN" sz="3200" dirty="0"/>
                <a:t>SVD</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0" y="1160638"/>
            <a:ext cx="10192107" cy="3537830"/>
            <a:chOff x="878001" y="3291433"/>
            <a:chExt cx="9708884" cy="2274828"/>
          </a:xfrm>
        </p:grpSpPr>
        <p:sp>
          <p:nvSpPr>
            <p:cNvPr id="33" name="矩形 32"/>
            <p:cNvSpPr/>
            <p:nvPr/>
          </p:nvSpPr>
          <p:spPr>
            <a:xfrm>
              <a:off x="878002" y="3844526"/>
              <a:ext cx="9708883" cy="172173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t>                            </a:t>
              </a:r>
              <a:r>
                <a:rPr lang="zh-CN" altLang="zh-CN" sz="2000" dirty="0"/>
                <a:t>这个等式非常重要，也非常神奇。</a:t>
              </a:r>
              <a:endParaRPr lang="en-US" altLang="zh-CN" sz="2000" dirty="0"/>
            </a:p>
            <a:p>
              <a:pPr algn="just">
                <a:lnSpc>
                  <a:spcPct val="120000"/>
                </a:lnSpc>
              </a:pPr>
              <a:endParaRPr lang="en-US" altLang="zh-CN" sz="2000" dirty="0"/>
            </a:p>
            <a:p>
              <a:pPr algn="just">
                <a:lnSpc>
                  <a:spcPct val="120000"/>
                </a:lnSpc>
              </a:pPr>
              <a:r>
                <a:rPr lang="zh-CN" altLang="zh-CN" sz="2000" dirty="0"/>
                <a:t>矩阵</a:t>
              </a:r>
              <a:r>
                <a:rPr lang="en-US" altLang="zh-CN" sz="2000" b="1" i="1" dirty="0"/>
                <a:t>A</a:t>
              </a:r>
              <a:r>
                <a:rPr lang="zh-CN" altLang="zh-CN" sz="2000" dirty="0"/>
                <a:t>是一个</a:t>
              </a:r>
              <a:r>
                <a:rPr lang="en-US" altLang="zh-CN" sz="2000" dirty="0"/>
                <a:t>m</a:t>
              </a:r>
              <a:r>
                <a:rPr lang="zh-CN" altLang="zh-CN" sz="2000" dirty="0"/>
                <a:t>×</a:t>
              </a:r>
              <a:r>
                <a:rPr lang="en-US" altLang="zh-CN" sz="2000" dirty="0"/>
                <a:t>n</a:t>
              </a:r>
              <a:r>
                <a:rPr lang="zh-CN" altLang="zh-CN" sz="2000" dirty="0"/>
                <a:t>形状的矩阵，他所表示的线性变换是将</a:t>
              </a:r>
              <a:r>
                <a:rPr lang="en-US" altLang="zh-CN" sz="2000" dirty="0"/>
                <a:t>n</a:t>
              </a:r>
              <a:r>
                <a:rPr lang="zh-CN" altLang="zh-CN" sz="2000" dirty="0"/>
                <a:t>维原空间中的向量映射到更高</a:t>
              </a:r>
              <a:endParaRPr lang="en-US" altLang="zh-CN" sz="2000" dirty="0"/>
            </a:p>
            <a:p>
              <a:pPr algn="just">
                <a:lnSpc>
                  <a:spcPct val="120000"/>
                </a:lnSpc>
              </a:pPr>
              <a:endParaRPr lang="en-US" altLang="zh-CN" sz="2000" dirty="0"/>
            </a:p>
            <a:p>
              <a:pPr algn="just">
                <a:lnSpc>
                  <a:spcPct val="120000"/>
                </a:lnSpc>
              </a:pPr>
              <a:r>
                <a:rPr lang="zh-CN" altLang="zh-CN" sz="2000" dirty="0"/>
                <a:t>维的</a:t>
              </a:r>
              <a:r>
                <a:rPr lang="en-US" altLang="zh-CN" sz="2000" dirty="0"/>
                <a:t>m</a:t>
              </a:r>
              <a:r>
                <a:rPr lang="zh-CN" altLang="zh-CN" sz="2000" dirty="0"/>
                <a:t>维目标空间中去，这个等式</a:t>
              </a:r>
              <a:r>
                <a:rPr lang="en-US" altLang="zh-CN" sz="2000" dirty="0"/>
                <a:t>              </a:t>
              </a:r>
              <a:r>
                <a:rPr lang="zh-CN" altLang="zh-CN" sz="2000" dirty="0"/>
                <a:t>意味着在原空间中找到一组新的标准正交向量</a:t>
              </a:r>
              <a:endParaRPr lang="en-US" altLang="zh-CN" sz="2000" dirty="0"/>
            </a:p>
            <a:p>
              <a:pPr algn="just">
                <a:lnSpc>
                  <a:spcPct val="120000"/>
                </a:lnSpc>
              </a:pPr>
              <a:endParaRPr lang="en-US" altLang="zh-CN" sz="2000" dirty="0">
                <a:solidFill>
                  <a:schemeClr val="tx1">
                    <a:lumMod val="50000"/>
                    <a:lumOff val="50000"/>
                  </a:schemeClr>
                </a:solidFill>
                <a:latin typeface="+mn-ea"/>
              </a:endParaRPr>
            </a:p>
            <a:p>
              <a:pPr algn="just">
                <a:lnSpc>
                  <a:spcPct val="120000"/>
                </a:lnSpc>
              </a:pPr>
              <a:r>
                <a:rPr lang="en-US" altLang="zh-CN" sz="2000" dirty="0"/>
                <a:t>                         </a:t>
              </a:r>
              <a:r>
                <a:rPr lang="zh-CN" altLang="zh-CN" sz="2000" dirty="0"/>
                <a:t>在目标空间中存在着对应的一组标准正交向量</a:t>
              </a:r>
              <a:endParaRPr lang="zh-CN" altLang="en-US" sz="2000" dirty="0">
                <a:solidFill>
                  <a:schemeClr val="tx1">
                    <a:lumMod val="50000"/>
                    <a:lumOff val="50000"/>
                  </a:schemeClr>
                </a:solidFill>
                <a:latin typeface="+mn-ea"/>
              </a:endParaRPr>
            </a:p>
          </p:txBody>
        </p:sp>
        <p:sp>
          <p:nvSpPr>
            <p:cNvPr id="34" name="矩形 33"/>
            <p:cNvSpPr/>
            <p:nvPr/>
          </p:nvSpPr>
          <p:spPr>
            <a:xfrm>
              <a:off x="878001" y="3291433"/>
              <a:ext cx="4986499"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5.4.2  </a:t>
              </a:r>
              <a:r>
                <a:rPr lang="zh-CN" altLang="en-US" sz="2400" b="1" dirty="0">
                  <a:solidFill>
                    <a:srgbClr val="1C75BC"/>
                  </a:solidFill>
                  <a:latin typeface="迷你简准圆" panose="03000509000000000000" pitchFamily="65" charset="-122"/>
                  <a:ea typeface="迷你简准圆" panose="03000509000000000000" pitchFamily="65" charset="-122"/>
                </a:rPr>
                <a:t>从                   入手奇异值分解</a:t>
              </a:r>
            </a:p>
          </p:txBody>
        </p:sp>
      </p:grpSp>
      <p:sp>
        <p:nvSpPr>
          <p:cNvPr id="2" name="Rectangle 2"/>
          <p:cNvSpPr>
            <a:spLocks noChangeArrowheads="1"/>
          </p:cNvSpPr>
          <p:nvPr/>
        </p:nvSpPr>
        <p:spPr bwMode="auto">
          <a:xfrm>
            <a:off x="0" y="790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45858717"/>
              </p:ext>
            </p:extLst>
          </p:nvPr>
        </p:nvGraphicFramePr>
        <p:xfrm>
          <a:off x="2446176" y="1255351"/>
          <a:ext cx="1072444" cy="363865"/>
        </p:xfrm>
        <a:graphic>
          <a:graphicData uri="http://schemas.openxmlformats.org/presentationml/2006/ole">
            <mc:AlternateContent xmlns:mc="http://schemas.openxmlformats.org/markup-compatibility/2006">
              <mc:Choice xmlns:v="urn:schemas-microsoft-com:vml" Requires="v">
                <p:oleObj spid="_x0000_s91292" r:id="rId6" imgW="533160" imgH="177480" progId="Equation.KSEE3">
                  <p:embed/>
                </p:oleObj>
              </mc:Choice>
              <mc:Fallback>
                <p:oleObj r:id="rId6" imgW="533160" imgH="177480" progId="Equation.KSEE3">
                  <p:embed/>
                  <p:pic>
                    <p:nvPicPr>
                      <p:cNvPr id="0" name="对象 1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6176" y="1255351"/>
                        <a:ext cx="1072444" cy="363865"/>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910673945"/>
              </p:ext>
            </p:extLst>
          </p:nvPr>
        </p:nvGraphicFramePr>
        <p:xfrm>
          <a:off x="1811941" y="2050735"/>
          <a:ext cx="1268470" cy="430374"/>
        </p:xfrm>
        <a:graphic>
          <a:graphicData uri="http://schemas.openxmlformats.org/presentationml/2006/ole">
            <mc:AlternateContent xmlns:mc="http://schemas.openxmlformats.org/markup-compatibility/2006">
              <mc:Choice xmlns:v="urn:schemas-microsoft-com:vml" Requires="v">
                <p:oleObj spid="_x0000_s91293" r:id="rId8" imgW="533160" imgH="177480" progId="Equation.KSEE3">
                  <p:embed/>
                </p:oleObj>
              </mc:Choice>
              <mc:Fallback>
                <p:oleObj r:id="rId8"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941" y="2050735"/>
                        <a:ext cx="1268470" cy="430374"/>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672110233"/>
              </p:ext>
            </p:extLst>
          </p:nvPr>
        </p:nvGraphicFramePr>
        <p:xfrm>
          <a:off x="4838818" y="3513621"/>
          <a:ext cx="1180860" cy="400649"/>
        </p:xfrm>
        <a:graphic>
          <a:graphicData uri="http://schemas.openxmlformats.org/presentationml/2006/ole">
            <mc:AlternateContent xmlns:mc="http://schemas.openxmlformats.org/markup-compatibility/2006">
              <mc:Choice xmlns:v="urn:schemas-microsoft-com:vml" Requires="v">
                <p:oleObj spid="_x0000_s91294" r:id="rId9" imgW="533160" imgH="177480" progId="Equation.KSEE3">
                  <p:embed/>
                </p:oleObj>
              </mc:Choice>
              <mc:Fallback>
                <p:oleObj r:id="rId9"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818" y="3513621"/>
                        <a:ext cx="1180860" cy="400649"/>
                      </a:xfrm>
                      <a:prstGeom prst="rect">
                        <a:avLst/>
                      </a:prstGeom>
                      <a:noFill/>
                    </p:spPr>
                  </p:pic>
                </p:oleObj>
              </mc:Fallback>
            </mc:AlternateContent>
          </a:graphicData>
        </a:graphic>
      </p:graphicFrame>
      <p:sp>
        <p:nvSpPr>
          <p:cNvPr id="16"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531454553"/>
              </p:ext>
            </p:extLst>
          </p:nvPr>
        </p:nvGraphicFramePr>
        <p:xfrm>
          <a:off x="1216638" y="4284632"/>
          <a:ext cx="1635938" cy="290833"/>
        </p:xfrm>
        <a:graphic>
          <a:graphicData uri="http://schemas.openxmlformats.org/presentationml/2006/ole">
            <mc:AlternateContent xmlns:mc="http://schemas.openxmlformats.org/markup-compatibility/2006">
              <mc:Choice xmlns:v="urn:schemas-microsoft-com:vml" Requires="v">
                <p:oleObj spid="_x0000_s91295" r:id="rId10" imgW="1282680" imgH="228600" progId="Equation.KSEE3">
                  <p:embed/>
                </p:oleObj>
              </mc:Choice>
              <mc:Fallback>
                <p:oleObj r:id="rId10" imgW="1282680" imgH="228600" progId="Equation.KSEE3">
                  <p:embed/>
                  <p:pic>
                    <p:nvPicPr>
                      <p:cNvPr id="0" name="对象 15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6638" y="4284632"/>
                        <a:ext cx="1635938" cy="290833"/>
                      </a:xfrm>
                      <a:prstGeom prst="rect">
                        <a:avLst/>
                      </a:prstGeom>
                      <a:noFill/>
                    </p:spPr>
                  </p:pic>
                </p:oleObj>
              </mc:Fallback>
            </mc:AlternateContent>
          </a:graphicData>
        </a:graphic>
      </p:graphicFrame>
      <p:sp>
        <p:nvSpPr>
          <p:cNvPr id="18"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70976366"/>
              </p:ext>
            </p:extLst>
          </p:nvPr>
        </p:nvGraphicFramePr>
        <p:xfrm>
          <a:off x="8139289" y="4289768"/>
          <a:ext cx="2367054" cy="408700"/>
        </p:xfrm>
        <a:graphic>
          <a:graphicData uri="http://schemas.openxmlformats.org/presentationml/2006/ole">
            <mc:AlternateContent xmlns:mc="http://schemas.openxmlformats.org/markup-compatibility/2006">
              <mc:Choice xmlns:v="urn:schemas-microsoft-com:vml" Requires="v">
                <p:oleObj spid="_x0000_s91296" r:id="rId12" imgW="1320480" imgH="228600" progId="Equation.KSEE3">
                  <p:embed/>
                </p:oleObj>
              </mc:Choice>
              <mc:Fallback>
                <p:oleObj r:id="rId12" imgW="1320480" imgH="228600" progId="Equation.KSEE3">
                  <p:embed/>
                  <p:pic>
                    <p:nvPicPr>
                      <p:cNvPr id="0" name="对象 15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39289" y="4289768"/>
                        <a:ext cx="2367054" cy="408700"/>
                      </a:xfrm>
                      <a:prstGeom prst="rect">
                        <a:avLst/>
                      </a:prstGeom>
                      <a:noFill/>
                    </p:spPr>
                  </p:pic>
                </p:oleObj>
              </mc:Fallback>
            </mc:AlternateContent>
          </a:graphicData>
        </a:graphic>
      </p:graphicFrame>
      <p:sp>
        <p:nvSpPr>
          <p:cNvPr id="38" name="矩形 37"/>
          <p:cNvSpPr/>
          <p:nvPr/>
        </p:nvSpPr>
        <p:spPr>
          <a:xfrm>
            <a:off x="1181316" y="4728391"/>
            <a:ext cx="10423662" cy="1569660"/>
          </a:xfrm>
          <a:prstGeom prst="rect">
            <a:avLst/>
          </a:prstGeom>
        </p:spPr>
        <p:txBody>
          <a:bodyPr wrap="square">
            <a:spAutoFit/>
          </a:bodyPr>
          <a:lstStyle/>
          <a:p>
            <a:pPr algn="just">
              <a:lnSpc>
                <a:spcPct val="120000"/>
              </a:lnSpc>
            </a:pPr>
            <a:endParaRPr lang="en-US" altLang="zh-CN" sz="2000" dirty="0"/>
          </a:p>
          <a:p>
            <a:pPr algn="just">
              <a:lnSpc>
                <a:spcPct val="120000"/>
              </a:lnSpc>
            </a:pPr>
            <a:r>
              <a:rPr lang="zh-CN" altLang="zh-CN" sz="2000" dirty="0"/>
              <a:t>当矩阵</a:t>
            </a:r>
            <a:r>
              <a:rPr lang="en-US" altLang="zh-CN" sz="2000" dirty="0"/>
              <a:t>A</a:t>
            </a:r>
            <a:r>
              <a:rPr lang="zh-CN" altLang="zh-CN" sz="2000" dirty="0"/>
              <a:t>作用在原空间上的某个基向量</a:t>
            </a:r>
            <a:r>
              <a:rPr lang="en-US" altLang="zh-CN" sz="2000" dirty="0"/>
              <a:t>    </a:t>
            </a:r>
            <a:r>
              <a:rPr lang="zh-CN" altLang="zh-CN" sz="2000" dirty="0"/>
              <a:t>上时，其线性变换的结果就是对应在目标空间中的</a:t>
            </a:r>
            <a:endParaRPr lang="en-US" altLang="zh-CN" sz="2000" dirty="0"/>
          </a:p>
          <a:p>
            <a:pPr algn="just">
              <a:lnSpc>
                <a:spcPct val="120000"/>
              </a:lnSpc>
            </a:pPr>
            <a:endParaRPr lang="en-US" altLang="zh-CN" sz="2000" dirty="0"/>
          </a:p>
          <a:p>
            <a:pPr algn="just">
              <a:lnSpc>
                <a:spcPct val="120000"/>
              </a:lnSpc>
            </a:pPr>
            <a:r>
              <a:rPr lang="zh-CN" altLang="zh-CN" sz="2000" dirty="0"/>
              <a:t>基向量</a:t>
            </a:r>
            <a:r>
              <a:rPr lang="en-US" altLang="zh-CN" sz="2000" dirty="0"/>
              <a:t>     </a:t>
            </a:r>
            <a:r>
              <a:rPr lang="zh-CN" altLang="zh-CN" sz="2000" dirty="0"/>
              <a:t>沿着自身方向伸长</a:t>
            </a:r>
            <a:r>
              <a:rPr lang="en-US" altLang="zh-CN" sz="2000" dirty="0"/>
              <a:t>     </a:t>
            </a:r>
            <a:r>
              <a:rPr lang="zh-CN" altLang="zh-CN" sz="2000" dirty="0"/>
              <a:t>倍</a:t>
            </a:r>
            <a:endParaRPr lang="zh-CN" altLang="en-US" sz="2000" dirty="0"/>
          </a:p>
        </p:txBody>
      </p:sp>
      <p:sp>
        <p:nvSpPr>
          <p:cNvPr id="39"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p:cNvGraphicFramePr>
            <a:graphicFrameLocks noChangeAspect="1"/>
          </p:cNvGraphicFramePr>
          <p:nvPr>
            <p:extLst>
              <p:ext uri="{D42A27DB-BD31-4B8C-83A1-F6EECF244321}">
                <p14:modId xmlns:p14="http://schemas.microsoft.com/office/powerpoint/2010/main" val="1233976580"/>
              </p:ext>
            </p:extLst>
          </p:nvPr>
        </p:nvGraphicFramePr>
        <p:xfrm>
          <a:off x="5597237" y="5099117"/>
          <a:ext cx="225777" cy="361243"/>
        </p:xfrm>
        <a:graphic>
          <a:graphicData uri="http://schemas.openxmlformats.org/presentationml/2006/ole">
            <mc:AlternateContent xmlns:mc="http://schemas.openxmlformats.org/markup-compatibility/2006">
              <mc:Choice xmlns:v="urn:schemas-microsoft-com:vml" Requires="v">
                <p:oleObj spid="_x0000_s91297" r:id="rId14" imgW="139680" imgH="228600" progId="Equation.KSEE3">
                  <p:embed/>
                </p:oleObj>
              </mc:Choice>
              <mc:Fallback>
                <p:oleObj r:id="rId14" imgW="139680" imgH="228600" progId="Equation.KSEE3">
                  <p:embed/>
                  <p:pic>
                    <p:nvPicPr>
                      <p:cNvPr id="0" name="对象 1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7237" y="5099117"/>
                        <a:ext cx="225777" cy="361243"/>
                      </a:xfrm>
                      <a:prstGeom prst="rect">
                        <a:avLst/>
                      </a:prstGeom>
                      <a:noFill/>
                    </p:spPr>
                  </p:pic>
                </p:oleObj>
              </mc:Fallback>
            </mc:AlternateContent>
          </a:graphicData>
        </a:graphic>
      </p:graphicFrame>
      <p:sp>
        <p:nvSpPr>
          <p:cNvPr id="41"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2973052231"/>
              </p:ext>
            </p:extLst>
          </p:nvPr>
        </p:nvGraphicFramePr>
        <p:xfrm>
          <a:off x="2087142" y="5776328"/>
          <a:ext cx="359034" cy="538551"/>
        </p:xfrm>
        <a:graphic>
          <a:graphicData uri="http://schemas.openxmlformats.org/presentationml/2006/ole">
            <mc:AlternateContent xmlns:mc="http://schemas.openxmlformats.org/markup-compatibility/2006">
              <mc:Choice xmlns:v="urn:schemas-microsoft-com:vml" Requires="v">
                <p:oleObj spid="_x0000_s91298" r:id="rId16" imgW="152280" imgH="228600" progId="Equation.KSEE3">
                  <p:embed/>
                </p:oleObj>
              </mc:Choice>
              <mc:Fallback>
                <p:oleObj r:id="rId16" imgW="152280" imgH="228600" progId="Equation.KSEE3">
                  <p:embed/>
                  <p:pic>
                    <p:nvPicPr>
                      <p:cNvPr id="0" name="对象 1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7142" y="5776328"/>
                        <a:ext cx="359034" cy="538551"/>
                      </a:xfrm>
                      <a:prstGeom prst="rect">
                        <a:avLst/>
                      </a:prstGeom>
                      <a:noFill/>
                    </p:spPr>
                  </p:pic>
                </p:oleObj>
              </mc:Fallback>
            </mc:AlternateContent>
          </a:graphicData>
        </a:graphic>
      </p:graphicFrame>
      <p:pic>
        <p:nvPicPr>
          <p:cNvPr id="43" name="图片 42"/>
          <p:cNvPicPr>
            <a:picLocks noChangeAspect="1"/>
          </p:cNvPicPr>
          <p:nvPr/>
        </p:nvPicPr>
        <p:blipFill>
          <a:blip r:embed="rId18"/>
          <a:stretch>
            <a:fillRect/>
          </a:stretch>
        </p:blipFill>
        <p:spPr>
          <a:xfrm>
            <a:off x="4463420" y="5880247"/>
            <a:ext cx="264572" cy="330715"/>
          </a:xfrm>
          <a:prstGeom prst="rect">
            <a:avLst/>
          </a:prstGeom>
        </p:spPr>
      </p:pic>
    </p:spTree>
    <p:custDataLst>
      <p:tags r:id="rId2"/>
    </p:custDataLst>
    <p:extLst>
      <p:ext uri="{BB962C8B-B14F-4D97-AF65-F5344CB8AC3E}">
        <p14:creationId xmlns:p14="http://schemas.microsoft.com/office/powerpoint/2010/main" val="2039669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5.4</a:t>
              </a:r>
              <a:r>
                <a:rPr lang="zh-CN" altLang="en-US" sz="3200" dirty="0"/>
                <a:t>更通用的利器：奇异值分解（</a:t>
              </a:r>
              <a:r>
                <a:rPr lang="en-US" altLang="zh-CN" sz="3200" dirty="0"/>
                <a:t>SVD</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sp>
        <p:nvSpPr>
          <p:cNvPr id="34" name="矩形 33"/>
          <p:cNvSpPr/>
          <p:nvPr/>
        </p:nvSpPr>
        <p:spPr>
          <a:xfrm>
            <a:off x="1120960" y="1160637"/>
            <a:ext cx="5234683"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5.4.2  </a:t>
            </a:r>
            <a:r>
              <a:rPr lang="zh-CN" altLang="en-US" sz="2400" b="1" dirty="0">
                <a:solidFill>
                  <a:srgbClr val="1C75BC"/>
                </a:solidFill>
                <a:latin typeface="迷你简准圆" panose="03000509000000000000" pitchFamily="65" charset="-122"/>
                <a:ea typeface="迷你简准圆" panose="03000509000000000000" pitchFamily="65" charset="-122"/>
              </a:rPr>
              <a:t>从                   入手奇异值分解</a:t>
            </a:r>
          </a:p>
        </p:txBody>
      </p:sp>
      <p:sp>
        <p:nvSpPr>
          <p:cNvPr id="2" name="Rectangle 2"/>
          <p:cNvSpPr>
            <a:spLocks noChangeArrowheads="1"/>
          </p:cNvSpPr>
          <p:nvPr/>
        </p:nvSpPr>
        <p:spPr bwMode="auto">
          <a:xfrm>
            <a:off x="0" y="790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2446176" y="1255351"/>
          <a:ext cx="1072444" cy="363865"/>
        </p:xfrm>
        <a:graphic>
          <a:graphicData uri="http://schemas.openxmlformats.org/presentationml/2006/ole">
            <mc:AlternateContent xmlns:mc="http://schemas.openxmlformats.org/markup-compatibility/2006">
              <mc:Choice xmlns:v="urn:schemas-microsoft-com:vml" Requires="v">
                <p:oleObj spid="_x0000_s97342" r:id="rId6" imgW="533160" imgH="177480" progId="Equation.KSEE3">
                  <p:embed/>
                </p:oleObj>
              </mc:Choice>
              <mc:Fallback>
                <p:oleObj r:id="rId6"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6176" y="1255351"/>
                        <a:ext cx="1072444" cy="363865"/>
                      </a:xfrm>
                      <a:prstGeom prst="rect">
                        <a:avLst/>
                      </a:prstGeom>
                      <a:noFill/>
                    </p:spPr>
                  </p:pic>
                </p:oleObj>
              </mc:Fallback>
            </mc:AlternateContent>
          </a:graphicData>
        </a:graphic>
      </p:graphicFrame>
      <p:sp>
        <p:nvSpPr>
          <p:cNvPr id="16"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767115" y="928907"/>
            <a:ext cx="186256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89056205"/>
              </p:ext>
            </p:extLst>
          </p:nvPr>
        </p:nvGraphicFramePr>
        <p:xfrm>
          <a:off x="2767115" y="928908"/>
          <a:ext cx="6344355" cy="4394484"/>
        </p:xfrm>
        <a:graphic>
          <a:graphicData uri="http://schemas.openxmlformats.org/presentationml/2006/ole">
            <mc:AlternateContent xmlns:mc="http://schemas.openxmlformats.org/markup-compatibility/2006">
              <mc:Choice xmlns:v="urn:schemas-microsoft-com:vml" Requires="v">
                <p:oleObj spid="_x0000_s97343" name="Visio" r:id="rId8" imgW="8115232" imgH="5629195" progId="Visio.Drawing.15">
                  <p:embed/>
                </p:oleObj>
              </mc:Choice>
              <mc:Fallback>
                <p:oleObj name="Visio" r:id="rId8" imgW="8115232" imgH="5629195" progId="Visio.Drawing.15">
                  <p:embed/>
                  <p:pic>
                    <p:nvPicPr>
                      <p:cNvPr id="0" name="对象 11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115" y="928908"/>
                        <a:ext cx="6344355" cy="4394484"/>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3131456"/>
              </p:ext>
            </p:extLst>
          </p:nvPr>
        </p:nvGraphicFramePr>
        <p:xfrm>
          <a:off x="2762731" y="4904572"/>
          <a:ext cx="6944325" cy="1923766"/>
        </p:xfrm>
        <a:graphic>
          <a:graphicData uri="http://schemas.openxmlformats.org/presentationml/2006/ole">
            <mc:AlternateContent xmlns:mc="http://schemas.openxmlformats.org/markup-compatibility/2006">
              <mc:Choice xmlns:v="urn:schemas-microsoft-com:vml" Requires="v">
                <p:oleObj spid="_x0000_s97344" r:id="rId10" imgW="4228920" imgH="1168200" progId="Equation.KSEE3">
                  <p:embed/>
                </p:oleObj>
              </mc:Choice>
              <mc:Fallback>
                <p:oleObj r:id="rId10" imgW="4228920" imgH="1168200" progId="Equation.KSEE3">
                  <p:embed/>
                  <p:pic>
                    <p:nvPicPr>
                      <p:cNvPr id="0" name="对象 15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731" y="4904572"/>
                        <a:ext cx="6944325" cy="192376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53514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5.4</a:t>
              </a:r>
              <a:r>
                <a:rPr lang="zh-CN" altLang="en-US" sz="3200" dirty="0"/>
                <a:t>更通用的利器：奇异值分解（</a:t>
              </a:r>
              <a:r>
                <a:rPr lang="en-US" altLang="zh-CN" sz="3200" dirty="0"/>
                <a:t>SVD</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5.4.3  </a:t>
              </a:r>
              <a:r>
                <a:rPr lang="zh-CN" altLang="en-US" sz="2400" b="1" dirty="0">
                  <a:solidFill>
                    <a:srgbClr val="1C75BC"/>
                  </a:solidFill>
                  <a:latin typeface="迷你简准圆" panose="03000509000000000000" pitchFamily="65" charset="-122"/>
                  <a:ea typeface="迷你简准圆" panose="03000509000000000000" pitchFamily="65" charset="-122"/>
                </a:rPr>
                <a:t>着手尝试分解</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6"/>
          <a:stretch>
            <a:fillRect/>
          </a:stretch>
        </p:blipFill>
        <p:spPr>
          <a:xfrm>
            <a:off x="1385775" y="1801518"/>
            <a:ext cx="6782479" cy="1889949"/>
          </a:xfrm>
          <a:prstGeom prst="rect">
            <a:avLst/>
          </a:prstGeom>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074942227"/>
              </p:ext>
            </p:extLst>
          </p:nvPr>
        </p:nvGraphicFramePr>
        <p:xfrm>
          <a:off x="1727200" y="4111303"/>
          <a:ext cx="3984978" cy="747183"/>
        </p:xfrm>
        <a:graphic>
          <a:graphicData uri="http://schemas.openxmlformats.org/presentationml/2006/ole">
            <mc:AlternateContent xmlns:mc="http://schemas.openxmlformats.org/markup-compatibility/2006">
              <mc:Choice xmlns:v="urn:schemas-microsoft-com:vml" Requires="v">
                <p:oleObj spid="_x0000_s96317" r:id="rId7" imgW="1218960" imgH="228600" progId="Equation.KSEE3">
                  <p:embed/>
                </p:oleObj>
              </mc:Choice>
              <mc:Fallback>
                <p:oleObj r:id="rId7" imgW="1218960" imgH="228600" progId="Equation.KSEE3">
                  <p:embed/>
                  <p:pic>
                    <p:nvPicPr>
                      <p:cNvPr id="0" name="对象 15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200" y="4111303"/>
                        <a:ext cx="3984978" cy="747183"/>
                      </a:xfrm>
                      <a:prstGeom prst="rect">
                        <a:avLst/>
                      </a:prstGeom>
                      <a:noFill/>
                    </p:spPr>
                  </p:pic>
                </p:oleObj>
              </mc:Fallback>
            </mc:AlternateContent>
          </a:graphicData>
        </a:graphic>
      </p:graphicFrame>
      <p:sp>
        <p:nvSpPr>
          <p:cNvPr id="9" name="文本框 8"/>
          <p:cNvSpPr txBox="1"/>
          <p:nvPr/>
        </p:nvSpPr>
        <p:spPr>
          <a:xfrm>
            <a:off x="6095999" y="4111303"/>
            <a:ext cx="3962401" cy="646331"/>
          </a:xfrm>
          <a:prstGeom prst="rect">
            <a:avLst/>
          </a:prstGeom>
          <a:noFill/>
        </p:spPr>
        <p:txBody>
          <a:bodyPr wrap="square" rtlCol="0">
            <a:spAutoFit/>
          </a:bodyPr>
          <a:lstStyle/>
          <a:p>
            <a:endParaRPr lang="en-US" altLang="zh-CN" dirty="0"/>
          </a:p>
          <a:p>
            <a:r>
              <a:rPr lang="zh-CN" altLang="en-US" dirty="0"/>
              <a:t>添加到矩阵右侧</a:t>
            </a:r>
          </a:p>
        </p:txBody>
      </p:sp>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12062903"/>
              </p:ext>
            </p:extLst>
          </p:nvPr>
        </p:nvGraphicFramePr>
        <p:xfrm>
          <a:off x="2005189" y="4947778"/>
          <a:ext cx="4869744" cy="1910221"/>
        </p:xfrm>
        <a:graphic>
          <a:graphicData uri="http://schemas.openxmlformats.org/presentationml/2006/ole">
            <mc:AlternateContent xmlns:mc="http://schemas.openxmlformats.org/markup-compatibility/2006">
              <mc:Choice xmlns:v="urn:schemas-microsoft-com:vml" Requires="v">
                <p:oleObj spid="_x0000_s96318" r:id="rId9" imgW="1714320" imgH="1600200" progId="Equation.KSEE3">
                  <p:embed/>
                </p:oleObj>
              </mc:Choice>
              <mc:Fallback>
                <p:oleObj r:id="rId9" imgW="1714320" imgH="1600200" progId="Equation.KSEE3">
                  <p:embed/>
                  <p:pic>
                    <p:nvPicPr>
                      <p:cNvPr id="0" name="对象 1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189" y="4947778"/>
                        <a:ext cx="4869744" cy="1910221"/>
                      </a:xfrm>
                      <a:prstGeom prst="rect">
                        <a:avLst/>
                      </a:prstGeom>
                      <a:noFill/>
                    </p:spPr>
                  </p:pic>
                </p:oleObj>
              </mc:Fallback>
            </mc:AlternateContent>
          </a:graphicData>
        </a:graphic>
      </p:graphicFrame>
      <p:sp>
        <p:nvSpPr>
          <p:cNvPr id="14"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72932840"/>
              </p:ext>
            </p:extLst>
          </p:nvPr>
        </p:nvGraphicFramePr>
        <p:xfrm>
          <a:off x="8966973" y="5198886"/>
          <a:ext cx="2346094" cy="693915"/>
        </p:xfrm>
        <a:graphic>
          <a:graphicData uri="http://schemas.openxmlformats.org/presentationml/2006/ole">
            <mc:AlternateContent xmlns:mc="http://schemas.openxmlformats.org/markup-compatibility/2006">
              <mc:Choice xmlns:v="urn:schemas-microsoft-com:vml" Requires="v">
                <p:oleObj spid="_x0000_s96319" r:id="rId11" imgW="672840" imgH="203040" progId="Equation.KSEE3">
                  <p:embed/>
                </p:oleObj>
              </mc:Choice>
              <mc:Fallback>
                <p:oleObj r:id="rId11" imgW="672840" imgH="203040" progId="Equation.KSEE3">
                  <p:embed/>
                  <p:pic>
                    <p:nvPicPr>
                      <p:cNvPr id="0" name="对象 11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66973" y="5198886"/>
                        <a:ext cx="2346094" cy="693915"/>
                      </a:xfrm>
                      <a:prstGeom prst="rect">
                        <a:avLst/>
                      </a:prstGeom>
                      <a:noFill/>
                    </p:spPr>
                  </p:pic>
                </p:oleObj>
              </mc:Fallback>
            </mc:AlternateContent>
          </a:graphicData>
        </a:graphic>
      </p:graphicFrame>
      <p:sp>
        <p:nvSpPr>
          <p:cNvPr id="16" name="右箭头 15"/>
          <p:cNvSpPr/>
          <p:nvPr/>
        </p:nvSpPr>
        <p:spPr>
          <a:xfrm>
            <a:off x="7179733" y="5423076"/>
            <a:ext cx="1241778" cy="221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3569278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5.4</a:t>
              </a:r>
              <a:r>
                <a:rPr lang="zh-CN" altLang="en-US" sz="3200" dirty="0"/>
                <a:t>更通用的利器：奇异值分解（</a:t>
              </a:r>
              <a:r>
                <a:rPr lang="en-US" altLang="zh-CN" sz="3200" dirty="0"/>
                <a:t>SVD</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659368"/>
            <a:chOff x="878002" y="3291433"/>
            <a:chExt cx="9708883" cy="1066975"/>
          </a:xfrm>
        </p:grpSpPr>
        <p:sp>
          <p:nvSpPr>
            <p:cNvPr id="33" name="矩形 32"/>
            <p:cNvSpPr/>
            <p:nvPr/>
          </p:nvSpPr>
          <p:spPr>
            <a:xfrm>
              <a:off x="878002" y="3844526"/>
              <a:ext cx="9708883" cy="513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在维数不等的原空间和目标空间中各找一组标准正交基，就轻轻松松的把对角化的一系列苛刻要求给化解掉了。直接得到了数据采样矩阵</a:t>
              </a:r>
              <a:r>
                <a:rPr lang="en-US" altLang="zh-CN" sz="2000" b="1" i="1" dirty="0"/>
                <a:t>A</a:t>
              </a:r>
              <a:r>
                <a:rPr lang="zh-CN" altLang="zh-CN" sz="2000" dirty="0"/>
                <a:t>的矩阵分解形式</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5.4.4  </a:t>
              </a:r>
              <a:r>
                <a:rPr lang="zh-CN" altLang="en-US" sz="2400" b="1" dirty="0">
                  <a:solidFill>
                    <a:srgbClr val="1C75BC"/>
                  </a:solidFill>
                  <a:latin typeface="迷你简准圆" panose="03000509000000000000" pitchFamily="65" charset="-122"/>
                  <a:ea typeface="迷你简准圆" panose="03000509000000000000" pitchFamily="65" charset="-122"/>
                </a:rPr>
                <a:t>分析分解过程中的细节</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4352240"/>
              </p:ext>
            </p:extLst>
          </p:nvPr>
        </p:nvGraphicFramePr>
        <p:xfrm>
          <a:off x="8586959" y="2457472"/>
          <a:ext cx="1158865" cy="342763"/>
        </p:xfrm>
        <a:graphic>
          <a:graphicData uri="http://schemas.openxmlformats.org/presentationml/2006/ole">
            <mc:AlternateContent xmlns:mc="http://schemas.openxmlformats.org/markup-compatibility/2006">
              <mc:Choice xmlns:v="urn:schemas-microsoft-com:vml" Requires="v">
                <p:oleObj spid="_x0000_s95269" r:id="rId6" imgW="672840" imgH="203040" progId="Equation.KSEE3">
                  <p:embed/>
                </p:oleObj>
              </mc:Choice>
              <mc:Fallback>
                <p:oleObj r:id="rId6" imgW="672840" imgH="203040" progId="Equation.KSEE3">
                  <p:embed/>
                  <p:pic>
                    <p:nvPicPr>
                      <p:cNvPr id="0" name="对象 15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6959" y="2457472"/>
                        <a:ext cx="1158865" cy="342763"/>
                      </a:xfrm>
                      <a:prstGeom prst="rect">
                        <a:avLst/>
                      </a:prstGeom>
                      <a:noFill/>
                    </p:spPr>
                  </p:pic>
                </p:oleObj>
              </mc:Fallback>
            </mc:AlternateContent>
          </a:graphicData>
        </a:graphic>
      </p:graphicFrame>
      <p:sp>
        <p:nvSpPr>
          <p:cNvPr id="8" name="文本框 7"/>
          <p:cNvSpPr txBox="1"/>
          <p:nvPr/>
        </p:nvSpPr>
        <p:spPr>
          <a:xfrm>
            <a:off x="1231440" y="3048808"/>
            <a:ext cx="6975582" cy="1015663"/>
          </a:xfrm>
          <a:prstGeom prst="rect">
            <a:avLst/>
          </a:prstGeom>
          <a:noFill/>
        </p:spPr>
        <p:txBody>
          <a:bodyPr wrap="square" rtlCol="0">
            <a:spAutoFit/>
          </a:bodyPr>
          <a:lstStyle/>
          <a:p>
            <a:r>
              <a:rPr lang="zh-CN" altLang="en-US" sz="2000" dirty="0"/>
              <a:t>整个推导过程：</a:t>
            </a:r>
            <a:endParaRPr lang="en-US" altLang="zh-CN" sz="2000" dirty="0"/>
          </a:p>
          <a:p>
            <a:endParaRPr lang="en-US" altLang="zh-CN" sz="2000" dirty="0"/>
          </a:p>
          <a:p>
            <a:r>
              <a:rPr lang="zh-CN" altLang="en-US" sz="2000" dirty="0"/>
              <a:t>得出结论</a:t>
            </a:r>
          </a:p>
        </p:txBody>
      </p:sp>
      <p:sp>
        <p:nvSpPr>
          <p:cNvPr id="9" name="Rectangle 4"/>
          <p:cNvSpPr>
            <a:spLocks noChangeArrowheads="1"/>
          </p:cNvSpPr>
          <p:nvPr/>
        </p:nvSpPr>
        <p:spPr bwMode="auto">
          <a:xfrm>
            <a:off x="155761" y="1918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743346846"/>
              </p:ext>
            </p:extLst>
          </p:nvPr>
        </p:nvGraphicFramePr>
        <p:xfrm>
          <a:off x="1479730" y="4392502"/>
          <a:ext cx="4943147" cy="2256654"/>
        </p:xfrm>
        <a:graphic>
          <a:graphicData uri="http://schemas.openxmlformats.org/presentationml/2006/ole">
            <mc:AlternateContent xmlns:mc="http://schemas.openxmlformats.org/markup-compatibility/2006">
              <mc:Choice xmlns:v="urn:schemas-microsoft-com:vml" Requires="v">
                <p:oleObj spid="_x0000_s95270" r:id="rId8" imgW="3504960" imgH="1600200" progId="Equation.KSEE3">
                  <p:embed/>
                </p:oleObj>
              </mc:Choice>
              <mc:Fallback>
                <p:oleObj r:id="rId8" imgW="3504960" imgH="1600200" progId="Equation.KSEE3">
                  <p:embed/>
                  <p:pic>
                    <p:nvPicPr>
                      <p:cNvPr id="0" name="对象 11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730" y="4392502"/>
                        <a:ext cx="4943147" cy="2256654"/>
                      </a:xfrm>
                      <a:prstGeom prst="rect">
                        <a:avLst/>
                      </a:prstGeom>
                      <a:noFill/>
                    </p:spPr>
                  </p:pic>
                </p:oleObj>
              </mc:Fallback>
            </mc:AlternateContent>
          </a:graphicData>
        </a:graphic>
      </p:graphicFrame>
      <p:pic>
        <p:nvPicPr>
          <p:cNvPr id="12" name="图片 11"/>
          <p:cNvPicPr>
            <a:picLocks noChangeAspect="1"/>
          </p:cNvPicPr>
          <p:nvPr/>
        </p:nvPicPr>
        <p:blipFill>
          <a:blip r:embed="rId10"/>
          <a:stretch>
            <a:fillRect/>
          </a:stretch>
        </p:blipFill>
        <p:spPr>
          <a:xfrm>
            <a:off x="6567671" y="3236894"/>
            <a:ext cx="5477398" cy="2719983"/>
          </a:xfrm>
          <a:prstGeom prst="rect">
            <a:avLst/>
          </a:prstGeom>
        </p:spPr>
      </p:pic>
    </p:spTree>
    <p:custDataLst>
      <p:tags r:id="rId2"/>
    </p:custDataLst>
    <p:extLst>
      <p:ext uri="{BB962C8B-B14F-4D97-AF65-F5344CB8AC3E}">
        <p14:creationId xmlns:p14="http://schemas.microsoft.com/office/powerpoint/2010/main" val="1853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5.5.1  </a:t>
              </a:r>
              <a:r>
                <a:rPr lang="zh-CN" altLang="en-US" sz="2400" b="1" dirty="0">
                  <a:solidFill>
                    <a:srgbClr val="1C75BC"/>
                  </a:solidFill>
                  <a:latin typeface="迷你简准圆" panose="03000509000000000000" pitchFamily="65" charset="-122"/>
                  <a:ea typeface="迷你简准圆" panose="03000509000000000000" pitchFamily="65" charset="-122"/>
                </a:rPr>
                <a:t>行压缩数据降维</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8129" y="1909425"/>
            <a:ext cx="16225133" cy="5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1525982"/>
              </p:ext>
            </p:extLst>
          </p:nvPr>
        </p:nvGraphicFramePr>
        <p:xfrm>
          <a:off x="0" y="2142683"/>
          <a:ext cx="7001922" cy="2050563"/>
        </p:xfrm>
        <a:graphic>
          <a:graphicData uri="http://schemas.openxmlformats.org/presentationml/2006/ole">
            <mc:AlternateContent xmlns:mc="http://schemas.openxmlformats.org/markup-compatibility/2006">
              <mc:Choice xmlns:v="urn:schemas-microsoft-com:vml" Requires="v">
                <p:oleObj spid="_x0000_s103493" r:id="rId6" imgW="4000320" imgH="1168200" progId="Equation.KSEE3">
                  <p:embed/>
                </p:oleObj>
              </mc:Choice>
              <mc:Fallback>
                <p:oleObj r:id="rId6" imgW="4000320" imgH="1168200" progId="Equation.KSEE3">
                  <p:embed/>
                  <p:pic>
                    <p:nvPicPr>
                      <p:cNvPr id="0" name="对象 1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42683"/>
                        <a:ext cx="7001922" cy="2050563"/>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815673753"/>
              </p:ext>
            </p:extLst>
          </p:nvPr>
        </p:nvGraphicFramePr>
        <p:xfrm>
          <a:off x="7022222" y="1961256"/>
          <a:ext cx="5068177" cy="2077953"/>
        </p:xfrm>
        <a:graphic>
          <a:graphicData uri="http://schemas.openxmlformats.org/presentationml/2006/ole">
            <mc:AlternateContent xmlns:mc="http://schemas.openxmlformats.org/markup-compatibility/2006">
              <mc:Choice xmlns:v="urn:schemas-microsoft-com:vml" Requires="v">
                <p:oleObj spid="_x0000_s103494" r:id="rId8" imgW="2857320" imgH="1168200" progId="Equation.KSEE3">
                  <p:embed/>
                </p:oleObj>
              </mc:Choice>
              <mc:Fallback>
                <p:oleObj r:id="rId8" imgW="2857320" imgH="1168200" progId="Equation.KSEE3">
                  <p:embed/>
                  <p:pic>
                    <p:nvPicPr>
                      <p:cNvPr id="0" name="对象 1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2222" y="1961256"/>
                        <a:ext cx="5068177" cy="2077953"/>
                      </a:xfrm>
                      <a:prstGeom prst="rect">
                        <a:avLst/>
                      </a:prstGeom>
                      <a:noFill/>
                    </p:spPr>
                  </p:pic>
                </p:oleObj>
              </mc:Fallback>
            </mc:AlternateContent>
          </a:graphicData>
        </a:graphic>
      </p:graphicFrame>
      <p:sp>
        <p:nvSpPr>
          <p:cNvPr id="11" name="Rectangle 6"/>
          <p:cNvSpPr>
            <a:spLocks noChangeArrowheads="1"/>
          </p:cNvSpPr>
          <p:nvPr/>
        </p:nvSpPr>
        <p:spPr bwMode="auto">
          <a:xfrm>
            <a:off x="1962952" y="4220636"/>
            <a:ext cx="25026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25388768"/>
              </p:ext>
            </p:extLst>
          </p:nvPr>
        </p:nvGraphicFramePr>
        <p:xfrm>
          <a:off x="1962952" y="4220637"/>
          <a:ext cx="1583700" cy="2404878"/>
        </p:xfrm>
        <a:graphic>
          <a:graphicData uri="http://schemas.openxmlformats.org/presentationml/2006/ole">
            <mc:AlternateContent xmlns:mc="http://schemas.openxmlformats.org/markup-compatibility/2006">
              <mc:Choice xmlns:v="urn:schemas-microsoft-com:vml" Requires="v">
                <p:oleObj spid="_x0000_s103495" r:id="rId10" imgW="774360" imgH="1168200" progId="Equation.KSEE3">
                  <p:embed/>
                </p:oleObj>
              </mc:Choice>
              <mc:Fallback>
                <p:oleObj r:id="rId10" imgW="774360" imgH="1168200" progId="Equation.KSEE3">
                  <p:embed/>
                  <p:pic>
                    <p:nvPicPr>
                      <p:cNvPr id="0" name="对象 1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2952" y="4220637"/>
                        <a:ext cx="1583700" cy="2404878"/>
                      </a:xfrm>
                      <a:prstGeom prst="rect">
                        <a:avLst/>
                      </a:prstGeom>
                      <a:noFill/>
                    </p:spPr>
                  </p:pic>
                </p:oleObj>
              </mc:Fallback>
            </mc:AlternateContent>
          </a:graphicData>
        </a:graphic>
      </p:graphicFrame>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375242314"/>
              </p:ext>
            </p:extLst>
          </p:nvPr>
        </p:nvGraphicFramePr>
        <p:xfrm>
          <a:off x="7250287" y="4266355"/>
          <a:ext cx="2792693" cy="2385425"/>
        </p:xfrm>
        <a:graphic>
          <a:graphicData uri="http://schemas.openxmlformats.org/presentationml/2006/ole">
            <mc:AlternateContent xmlns:mc="http://schemas.openxmlformats.org/markup-compatibility/2006">
              <mc:Choice xmlns:v="urn:schemas-microsoft-com:vml" Requires="v">
                <p:oleObj spid="_x0000_s103496" r:id="rId12" imgW="1371600" imgH="1168200" progId="Equation.KSEE3">
                  <p:embed/>
                </p:oleObj>
              </mc:Choice>
              <mc:Fallback>
                <p:oleObj r:id="rId12" imgW="1371600" imgH="1168200" progId="Equation.KSEE3">
                  <p:embed/>
                  <p:pic>
                    <p:nvPicPr>
                      <p:cNvPr id="0" name="对象 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50287" y="4266355"/>
                        <a:ext cx="2792693" cy="238542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870955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6"/>
            <a:ext cx="10192106" cy="1290035"/>
            <a:chOff x="878002" y="3291433"/>
            <a:chExt cx="9708883" cy="829494"/>
          </a:xfrm>
        </p:grpSpPr>
        <p:sp>
          <p:nvSpPr>
            <p:cNvPr id="33" name="矩形 32"/>
            <p:cNvSpPr/>
            <p:nvPr/>
          </p:nvSpPr>
          <p:spPr>
            <a:xfrm>
              <a:off x="878002" y="3844526"/>
              <a:ext cx="9708883" cy="27640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矩阵</a:t>
              </a:r>
              <a:r>
                <a:rPr lang="en-US" altLang="zh-CN" sz="2000" b="1" i="1" dirty="0"/>
                <a:t>A</a:t>
              </a:r>
              <a:r>
                <a:rPr lang="zh-CN" altLang="zh-CN" sz="2000" dirty="0"/>
                <a:t>记作</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5.5.2  </a:t>
              </a:r>
              <a:r>
                <a:rPr lang="zh-CN" altLang="en-US" sz="2400" b="1" dirty="0">
                  <a:solidFill>
                    <a:srgbClr val="1C75BC"/>
                  </a:solidFill>
                  <a:latin typeface="迷你简准圆" panose="03000509000000000000" pitchFamily="65" charset="-122"/>
                  <a:ea typeface="迷你简准圆" panose="03000509000000000000" pitchFamily="65" charset="-122"/>
                </a:rPr>
                <a:t>列压缩数据降维</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97829118"/>
              </p:ext>
            </p:extLst>
          </p:nvPr>
        </p:nvGraphicFramePr>
        <p:xfrm>
          <a:off x="2626835" y="1677700"/>
          <a:ext cx="974320" cy="1964612"/>
        </p:xfrm>
        <a:graphic>
          <a:graphicData uri="http://schemas.openxmlformats.org/presentationml/2006/ole">
            <mc:AlternateContent xmlns:mc="http://schemas.openxmlformats.org/markup-compatibility/2006">
              <mc:Choice xmlns:v="urn:schemas-microsoft-com:vml" Requires="v">
                <p:oleObj spid="_x0000_s102449" r:id="rId6" imgW="583920" imgH="1168200" progId="Equation.KSEE3">
                  <p:embed/>
                </p:oleObj>
              </mc:Choice>
              <mc:Fallback>
                <p:oleObj r:id="rId6" imgW="583920" imgH="1168200" progId="Equation.KSEE3">
                  <p:embed/>
                  <p:pic>
                    <p:nvPicPr>
                      <p:cNvPr id="0" name="对象 12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6835" y="1677700"/>
                        <a:ext cx="974320" cy="1964612"/>
                      </a:xfrm>
                      <a:prstGeom prst="rect">
                        <a:avLst/>
                      </a:prstGeom>
                      <a:noFill/>
                    </p:spPr>
                  </p:pic>
                </p:oleObj>
              </mc:Fallback>
            </mc:AlternateContent>
          </a:graphicData>
        </a:graphic>
      </p:graphicFrame>
      <p:sp>
        <p:nvSpPr>
          <p:cNvPr id="8" name="Rectangle 4"/>
          <p:cNvSpPr>
            <a:spLocks noChangeArrowheads="1"/>
          </p:cNvSpPr>
          <p:nvPr/>
        </p:nvSpPr>
        <p:spPr bwMode="auto">
          <a:xfrm>
            <a:off x="3821277" y="1789542"/>
            <a:ext cx="14361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29310074"/>
              </p:ext>
            </p:extLst>
          </p:nvPr>
        </p:nvGraphicFramePr>
        <p:xfrm>
          <a:off x="936978" y="3549656"/>
          <a:ext cx="5068710" cy="1906579"/>
        </p:xfrm>
        <a:graphic>
          <a:graphicData uri="http://schemas.openxmlformats.org/presentationml/2006/ole">
            <mc:AlternateContent xmlns:mc="http://schemas.openxmlformats.org/markup-compatibility/2006">
              <mc:Choice xmlns:v="urn:schemas-microsoft-com:vml" Requires="v">
                <p:oleObj spid="_x0000_s102450" r:id="rId8" imgW="3111480" imgH="1168200" progId="Equation.KSEE3">
                  <p:embed/>
                </p:oleObj>
              </mc:Choice>
              <mc:Fallback>
                <p:oleObj r:id="rId8" imgW="3111480" imgH="1168200" progId="Equation.KSEE3">
                  <p:embed/>
                  <p:pic>
                    <p:nvPicPr>
                      <p:cNvPr id="0" name="对象 1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78" y="3549656"/>
                        <a:ext cx="5068710" cy="1906579"/>
                      </a:xfrm>
                      <a:prstGeom prst="rect">
                        <a:avLst/>
                      </a:prstGeom>
                      <a:noFill/>
                    </p:spPr>
                  </p:pic>
                </p:oleObj>
              </mc:Fallback>
            </mc:AlternateContent>
          </a:graphicData>
        </a:graphic>
      </p:graphicFrame>
      <p:sp>
        <p:nvSpPr>
          <p:cNvPr id="11" name="Rectangle 6"/>
          <p:cNvSpPr>
            <a:spLocks noChangeArrowheads="1"/>
          </p:cNvSpPr>
          <p:nvPr/>
        </p:nvSpPr>
        <p:spPr bwMode="auto">
          <a:xfrm>
            <a:off x="0" y="317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62876456"/>
              </p:ext>
            </p:extLst>
          </p:nvPr>
        </p:nvGraphicFramePr>
        <p:xfrm>
          <a:off x="6005688" y="3326860"/>
          <a:ext cx="6119466" cy="2352170"/>
        </p:xfrm>
        <a:graphic>
          <a:graphicData uri="http://schemas.openxmlformats.org/presentationml/2006/ole">
            <mc:AlternateContent xmlns:mc="http://schemas.openxmlformats.org/markup-compatibility/2006">
              <mc:Choice xmlns:v="urn:schemas-microsoft-com:vml" Requires="v">
                <p:oleObj spid="_x0000_s102451" r:id="rId10" imgW="3047760" imgH="1168200" progId="Equation.KSEE3">
                  <p:embed/>
                </p:oleObj>
              </mc:Choice>
              <mc:Fallback>
                <p:oleObj r:id="rId10" imgW="3047760" imgH="1168200" progId="Equation.KSEE3">
                  <p:embed/>
                  <p:pic>
                    <p:nvPicPr>
                      <p:cNvPr id="0" name="对象 12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05688" y="3326860"/>
                        <a:ext cx="6119466" cy="235217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551436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524714" y="279122"/>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5.5.3  </a:t>
              </a:r>
              <a:r>
                <a:rPr lang="zh-CN" altLang="en-US" sz="2400" b="1" dirty="0">
                  <a:solidFill>
                    <a:srgbClr val="1C75BC"/>
                  </a:solidFill>
                  <a:latin typeface="迷你简准圆" panose="03000509000000000000" pitchFamily="65" charset="-122"/>
                  <a:ea typeface="迷你简准圆" panose="03000509000000000000" pitchFamily="65" charset="-122"/>
                </a:rPr>
                <a:t>对矩阵整体进行数据压缩</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51725280"/>
              </p:ext>
            </p:extLst>
          </p:nvPr>
        </p:nvGraphicFramePr>
        <p:xfrm>
          <a:off x="1231440" y="1723418"/>
          <a:ext cx="5931349" cy="2707790"/>
        </p:xfrm>
        <a:graphic>
          <a:graphicData uri="http://schemas.openxmlformats.org/presentationml/2006/ole">
            <mc:AlternateContent xmlns:mc="http://schemas.openxmlformats.org/markup-compatibility/2006">
              <mc:Choice xmlns:v="urn:schemas-microsoft-com:vml" Requires="v">
                <p:oleObj spid="_x0000_s101407" r:id="rId6" imgW="3504960" imgH="1600200" progId="Equation.KSEE3">
                  <p:embed/>
                </p:oleObj>
              </mc:Choice>
              <mc:Fallback>
                <p:oleObj r:id="rId6" imgW="3504960" imgH="1600200" progId="Equation.KSEE3">
                  <p:embed/>
                  <p:pic>
                    <p:nvPicPr>
                      <p:cNvPr id="0" name="对象 15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1723418"/>
                        <a:ext cx="5931349" cy="2707790"/>
                      </a:xfrm>
                      <a:prstGeom prst="rect">
                        <a:avLst/>
                      </a:prstGeom>
                      <a:noFill/>
                    </p:spPr>
                  </p:pic>
                </p:oleObj>
              </mc:Fallback>
            </mc:AlternateContent>
          </a:graphicData>
        </a:graphic>
      </p:graphicFrame>
      <p:sp>
        <p:nvSpPr>
          <p:cNvPr id="8" name="矩形 7"/>
          <p:cNvSpPr/>
          <p:nvPr/>
        </p:nvSpPr>
        <p:spPr>
          <a:xfrm flipH="1">
            <a:off x="7608122" y="2813394"/>
            <a:ext cx="3149132"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各个参数满足</a:t>
            </a:r>
            <a:r>
              <a:rPr lang="en-US" altLang="zh-CN" dirty="0">
                <a:latin typeface="Times New Roman" panose="02020603050405020304" pitchFamily="18" charset="0"/>
                <a:ea typeface="宋体" panose="02010600030101010101" pitchFamily="2" charset="-122"/>
              </a:rPr>
              <a:t>r</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n&lt;m</a:t>
            </a:r>
            <a:endParaRPr lang="zh-CN" altLang="en-US" dirty="0"/>
          </a:p>
        </p:txBody>
      </p:sp>
      <p:sp>
        <p:nvSpPr>
          <p:cNvPr id="9" name="Rectangle 4"/>
          <p:cNvSpPr>
            <a:spLocks noChangeArrowheads="1"/>
          </p:cNvSpPr>
          <p:nvPr/>
        </p:nvSpPr>
        <p:spPr bwMode="auto">
          <a:xfrm>
            <a:off x="16690" y="1241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85073631"/>
              </p:ext>
            </p:extLst>
          </p:nvPr>
        </p:nvGraphicFramePr>
        <p:xfrm>
          <a:off x="78408" y="4607036"/>
          <a:ext cx="6140910" cy="566505"/>
        </p:xfrm>
        <a:graphic>
          <a:graphicData uri="http://schemas.openxmlformats.org/presentationml/2006/ole">
            <mc:AlternateContent xmlns:mc="http://schemas.openxmlformats.org/markup-compatibility/2006">
              <mc:Choice xmlns:v="urn:schemas-microsoft-com:vml" Requires="v">
                <p:oleObj spid="_x0000_s101408" r:id="rId8" imgW="2577960" imgH="241200" progId="Equation.KSEE3">
                  <p:embed/>
                </p:oleObj>
              </mc:Choice>
              <mc:Fallback>
                <p:oleObj r:id="rId8" imgW="2577960" imgH="241200" progId="Equation.KSEE3">
                  <p:embed/>
                  <p:pic>
                    <p:nvPicPr>
                      <p:cNvPr id="0" name="对象 12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08" y="4607036"/>
                        <a:ext cx="6140910" cy="566505"/>
                      </a:xfrm>
                      <a:prstGeom prst="rect">
                        <a:avLst/>
                      </a:prstGeom>
                      <a:noFill/>
                    </p:spPr>
                  </p:pic>
                </p:oleObj>
              </mc:Fallback>
            </mc:AlternateContent>
          </a:graphicData>
        </a:graphic>
      </p:graphicFrame>
      <p:pic>
        <p:nvPicPr>
          <p:cNvPr id="12" name="图片 11"/>
          <p:cNvPicPr>
            <a:picLocks noChangeAspect="1"/>
          </p:cNvPicPr>
          <p:nvPr/>
        </p:nvPicPr>
        <p:blipFill>
          <a:blip r:embed="rId10"/>
          <a:stretch>
            <a:fillRect/>
          </a:stretch>
        </p:blipFill>
        <p:spPr>
          <a:xfrm>
            <a:off x="-128730" y="5289217"/>
            <a:ext cx="5657029" cy="559487"/>
          </a:xfrm>
          <a:prstGeom prst="rect">
            <a:avLst/>
          </a:prstGeom>
        </p:spPr>
      </p:pic>
      <p:pic>
        <p:nvPicPr>
          <p:cNvPr id="13" name="图片 12"/>
          <p:cNvPicPr>
            <a:picLocks noChangeAspect="1"/>
          </p:cNvPicPr>
          <p:nvPr/>
        </p:nvPicPr>
        <p:blipFill>
          <a:blip r:embed="rId11"/>
          <a:stretch>
            <a:fillRect/>
          </a:stretch>
        </p:blipFill>
        <p:spPr>
          <a:xfrm>
            <a:off x="6302235" y="3959989"/>
            <a:ext cx="6004498" cy="2694641"/>
          </a:xfrm>
          <a:prstGeom prst="rect">
            <a:avLst/>
          </a:prstGeom>
        </p:spPr>
      </p:pic>
    </p:spTree>
    <p:custDataLst>
      <p:tags r:id="rId2"/>
    </p:custDataLst>
    <p:extLst>
      <p:ext uri="{BB962C8B-B14F-4D97-AF65-F5344CB8AC3E}">
        <p14:creationId xmlns:p14="http://schemas.microsoft.com/office/powerpoint/2010/main" val="2129406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5.5.4  </a:t>
              </a:r>
              <a:r>
                <a:rPr lang="zh-CN" altLang="en-US" sz="2400" b="1" dirty="0">
                  <a:solidFill>
                    <a:srgbClr val="1C75BC"/>
                  </a:solidFill>
                  <a:latin typeface="迷你简准圆" panose="03000509000000000000" pitchFamily="65" charset="-122"/>
                  <a:ea typeface="迷你简准圆" panose="03000509000000000000" pitchFamily="65" charset="-122"/>
                </a:rPr>
                <a:t>利用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进行奇异值分解</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58698498"/>
              </p:ext>
            </p:extLst>
          </p:nvPr>
        </p:nvGraphicFramePr>
        <p:xfrm>
          <a:off x="1231440" y="2220760"/>
          <a:ext cx="2570929" cy="2978732"/>
        </p:xfrm>
        <a:graphic>
          <a:graphicData uri="http://schemas.openxmlformats.org/presentationml/2006/ole">
            <mc:AlternateContent xmlns:mc="http://schemas.openxmlformats.org/markup-compatibility/2006">
              <mc:Choice xmlns:v="urn:schemas-microsoft-com:vml" Requires="v">
                <p:oleObj spid="_x0000_s100367" r:id="rId6" imgW="1384200" imgH="1600200" progId="Equation.KSEE3">
                  <p:embed/>
                </p:oleObj>
              </mc:Choice>
              <mc:Fallback>
                <p:oleObj r:id="rId6" imgW="1384200" imgH="1600200" progId="Equation.KSEE3">
                  <p:embed/>
                  <p:pic>
                    <p:nvPicPr>
                      <p:cNvPr id="0" name="对象 1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2220760"/>
                        <a:ext cx="2570929" cy="2978732"/>
                      </a:xfrm>
                      <a:prstGeom prst="rect">
                        <a:avLst/>
                      </a:prstGeom>
                      <a:noFill/>
                    </p:spPr>
                  </p:pic>
                </p:oleObj>
              </mc:Fallback>
            </mc:AlternateContent>
          </a:graphicData>
        </a:graphic>
      </p:graphicFrame>
      <p:sp>
        <p:nvSpPr>
          <p:cNvPr id="8" name="矩形 7"/>
          <p:cNvSpPr/>
          <p:nvPr/>
        </p:nvSpPr>
        <p:spPr>
          <a:xfrm>
            <a:off x="4509718" y="2284122"/>
            <a:ext cx="6096000" cy="3000821"/>
          </a:xfrm>
          <a:prstGeom prst="rect">
            <a:avLst/>
          </a:prstGeom>
        </p:spPr>
        <p:txBody>
          <a:bodyPr>
            <a:spAutoFit/>
          </a:bodyPr>
          <a:lstStyle/>
          <a:p>
            <a:pPr indent="266700" algn="just">
              <a:lnSpc>
                <a:spcPts val="1570"/>
              </a:lnSpc>
              <a:spcAft>
                <a:spcPts val="0"/>
              </a:spcAft>
            </a:pPr>
            <a:r>
              <a:rPr lang="zh-CN" altLang="zh-CN" sz="2400" dirty="0">
                <a:latin typeface="Times New Roman" panose="02020603050405020304" pitchFamily="18" charset="0"/>
                <a:ea typeface="宋体" panose="02010600030101010101" pitchFamily="2" charset="-122"/>
              </a:rPr>
              <a:t>代码如下：</a:t>
            </a: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A=[[0, 0, 0, 2, 2],</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3, 3],</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1, 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[2, 2, 2,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[5, 5, 5,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U, sigma, VT = </a:t>
            </a:r>
            <a:r>
              <a:rPr lang="en-US" altLang="zh-CN" dirty="0" err="1">
                <a:latin typeface="Consolas" panose="020B0609020204030204" pitchFamily="49" charset="0"/>
                <a:ea typeface="黑体" panose="02010609060101010101" pitchFamily="49" charset="-122"/>
                <a:cs typeface="Consolas" panose="020B0609020204030204" pitchFamily="49" charset="0"/>
              </a:rPr>
              <a:t>np.linalg.svd</a:t>
            </a:r>
            <a:r>
              <a:rPr lang="en-US" altLang="zh-CN" dirty="0">
                <a:latin typeface="Consolas" panose="020B0609020204030204" pitchFamily="49" charset="0"/>
                <a:ea typeface="黑体" panose="02010609060101010101" pitchFamily="49" charset="-122"/>
                <a:cs typeface="Consolas" panose="020B0609020204030204" pitchFamily="49" charset="0"/>
              </a:rPr>
              <a:t>(A)</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print(U)</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print(sigma)</a:t>
            </a:r>
            <a:endParaRPr lang="zh-CN" altLang="zh-CN" dirty="0">
              <a:latin typeface="Arial" panose="020B0604020202020204" pitchFamily="34" charset="0"/>
              <a:ea typeface="黑体" panose="02010609060101010101" pitchFamily="49" charset="-122"/>
            </a:endParaRPr>
          </a:p>
          <a:p>
            <a:r>
              <a:rPr lang="en-US" altLang="zh-CN" sz="2400" dirty="0">
                <a:latin typeface="Consolas" panose="020B0609020204030204" pitchFamily="49" charset="0"/>
                <a:ea typeface="宋体" panose="02010600030101010101" pitchFamily="2" charset="-122"/>
                <a:cs typeface="Consolas" panose="020B0609020204030204" pitchFamily="49" charset="0"/>
              </a:rPr>
              <a:t>print(VT)</a:t>
            </a:r>
            <a:endParaRPr lang="zh-CN" altLang="en-US" dirty="0"/>
          </a:p>
        </p:txBody>
      </p:sp>
    </p:spTree>
    <p:custDataLst>
      <p:tags r:id="rId2"/>
    </p:custDataLst>
    <p:extLst>
      <p:ext uri="{BB962C8B-B14F-4D97-AF65-F5344CB8AC3E}">
        <p14:creationId xmlns:p14="http://schemas.microsoft.com/office/powerpoint/2010/main" val="1359095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7"/>
            <a:ext cx="10192107" cy="5100440"/>
            <a:chOff x="878001" y="3284093"/>
            <a:chExt cx="9708884" cy="3279587"/>
          </a:xfrm>
        </p:grpSpPr>
        <p:sp>
          <p:nvSpPr>
            <p:cNvPr id="33" name="矩形 32"/>
            <p:cNvSpPr/>
            <p:nvPr/>
          </p:nvSpPr>
          <p:spPr>
            <a:xfrm>
              <a:off x="878002" y="3844526"/>
              <a:ext cx="9708883" cy="2719154"/>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如果一个矩阵</a:t>
              </a:r>
              <a:r>
                <a:rPr lang="en-US" altLang="zh-CN" sz="2000" b="1" i="1" dirty="0"/>
                <a:t>S</a:t>
              </a:r>
              <a:r>
                <a:rPr lang="zh-CN" altLang="zh-CN" sz="2000" dirty="0"/>
                <a:t>的所有数据项都满足</a:t>
              </a:r>
              <a:r>
                <a:rPr lang="en-US" altLang="zh-CN" sz="2000" dirty="0"/>
                <a:t>                </a:t>
              </a:r>
              <a:r>
                <a:rPr lang="zh-CN" altLang="zh-CN" sz="2000" dirty="0"/>
                <a:t>的相等关系，那么这个矩阵就被称作是一个对称矩阵。通俗的说，一个对称矩阵通过转置操作得到的结果仍然是他自身，即满足：</a:t>
              </a:r>
              <a:endParaRPr lang="en-US" altLang="zh-CN" sz="2000" dirty="0"/>
            </a:p>
            <a:p>
              <a:pPr algn="just">
                <a:lnSpc>
                  <a:spcPct val="120000"/>
                </a:lnSpc>
              </a:pPr>
              <a:r>
                <a:rPr lang="en-US" altLang="zh-CN" sz="2000" dirty="0"/>
                <a:t>                          </a:t>
              </a:r>
              <a:r>
                <a:rPr lang="zh-CN" altLang="zh-CN" sz="2000" dirty="0"/>
                <a:t>的运算要求。我们从这里面还可以推断出对阵矩阵</a:t>
              </a:r>
              <a:r>
                <a:rPr lang="en-US" altLang="zh-CN" sz="2000" b="1" i="1" dirty="0"/>
                <a:t>S</a:t>
              </a:r>
              <a:r>
                <a:rPr lang="zh-CN" altLang="zh-CN" sz="2000" dirty="0"/>
                <a:t>所蕴含的一个前提条件：他必须是一个方阵。</a:t>
              </a:r>
              <a:endParaRPr lang="en-US" altLang="zh-CN" sz="2000" dirty="0"/>
            </a:p>
            <a:p>
              <a:pPr algn="just">
                <a:lnSpc>
                  <a:spcPct val="120000"/>
                </a:lnSpc>
              </a:pPr>
              <a:endParaRPr lang="en-US" altLang="zh-CN" sz="2000" dirty="0"/>
            </a:p>
            <a:p>
              <a:pPr algn="just">
                <a:lnSpc>
                  <a:spcPct val="120000"/>
                </a:lnSpc>
              </a:pPr>
              <a:endParaRPr lang="en-US" altLang="zh-CN" sz="2000" dirty="0"/>
            </a:p>
            <a:p>
              <a:pPr algn="just">
                <a:lnSpc>
                  <a:spcPct val="120000"/>
                </a:lnSpc>
              </a:pPr>
              <a:r>
                <a:rPr lang="zh-CN" altLang="zh-CN" sz="2000" dirty="0"/>
                <a:t>有一种获取对称矩阵的简单方法：一个矩阵乘以自己的转置矩阵，其所得到的运算结果必然是一个对称矩阵</a:t>
              </a:r>
              <a:r>
                <a:rPr lang="zh-CN" altLang="en-US" sz="2000" dirty="0"/>
                <a:t>。</a:t>
              </a:r>
              <a:endParaRPr lang="en-US"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5.1.1  </a:t>
              </a:r>
              <a:r>
                <a:rPr lang="zh-CN" altLang="en-US" sz="2400" b="1" dirty="0">
                  <a:solidFill>
                    <a:srgbClr val="1C75BC"/>
                  </a:solidFill>
                  <a:latin typeface="迷你简准圆" panose="03000509000000000000" pitchFamily="65" charset="-122"/>
                  <a:ea typeface="迷你简准圆" panose="03000509000000000000" pitchFamily="65" charset="-122"/>
                </a:rPr>
                <a:t>对称矩阵基本特性回顾</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97700581"/>
              </p:ext>
            </p:extLst>
          </p:nvPr>
        </p:nvGraphicFramePr>
        <p:xfrm>
          <a:off x="1479730" y="2774602"/>
          <a:ext cx="966447" cy="431816"/>
        </p:xfrm>
        <a:graphic>
          <a:graphicData uri="http://schemas.openxmlformats.org/presentationml/2006/ole">
            <mc:AlternateContent xmlns:mc="http://schemas.openxmlformats.org/markup-compatibility/2006">
              <mc:Choice xmlns:v="urn:schemas-microsoft-com:vml" Requires="v">
                <p:oleObj spid="_x0000_s62611" r:id="rId6" imgW="444240" imgH="203040" progId="Equation.KSEE3">
                  <p:embed/>
                </p:oleObj>
              </mc:Choice>
              <mc:Fallback>
                <p:oleObj r:id="rId6" imgW="444240" imgH="203040" progId="Equation.KSEE3">
                  <p:embed/>
                  <p:pic>
                    <p:nvPicPr>
                      <p:cNvPr id="0" name="对象 9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730" y="2774602"/>
                        <a:ext cx="966447" cy="431816"/>
                      </a:xfrm>
                      <a:prstGeom prst="rect">
                        <a:avLst/>
                      </a:prstGeom>
                      <a:noFill/>
                    </p:spPr>
                  </p:pic>
                </p:oleObj>
              </mc:Fallback>
            </mc:AlternateContent>
          </a:graphicData>
        </a:graphic>
      </p:graphicFrame>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28772722"/>
              </p:ext>
            </p:extLst>
          </p:nvPr>
        </p:nvGraphicFramePr>
        <p:xfrm>
          <a:off x="5332164" y="2082238"/>
          <a:ext cx="661012" cy="311798"/>
        </p:xfrm>
        <a:graphic>
          <a:graphicData uri="http://schemas.openxmlformats.org/presentationml/2006/ole">
            <mc:AlternateContent xmlns:mc="http://schemas.openxmlformats.org/markup-compatibility/2006">
              <mc:Choice xmlns:v="urn:schemas-microsoft-com:vml" Requires="v">
                <p:oleObj spid="_x0000_s62612" r:id="rId8" imgW="507960" imgH="241200" progId="Equation.KSEE3">
                  <p:embed/>
                </p:oleObj>
              </mc:Choice>
              <mc:Fallback>
                <p:oleObj r:id="rId8" imgW="507960" imgH="241200" progId="Equation.KSEE3">
                  <p:embed/>
                  <p:pic>
                    <p:nvPicPr>
                      <p:cNvPr id="0" name="对象 9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164" y="2082238"/>
                        <a:ext cx="661012" cy="311798"/>
                      </a:xfrm>
                      <a:prstGeom prst="rect">
                        <a:avLst/>
                      </a:prstGeom>
                      <a:noFill/>
                    </p:spPr>
                  </p:pic>
                </p:oleObj>
              </mc:Fallback>
            </mc:AlternateContent>
          </a:graphicData>
        </a:graphic>
      </p:graphicFrame>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72126819"/>
              </p:ext>
            </p:extLst>
          </p:nvPr>
        </p:nvGraphicFramePr>
        <p:xfrm>
          <a:off x="2446178" y="4946572"/>
          <a:ext cx="4887360" cy="694063"/>
        </p:xfrm>
        <a:graphic>
          <a:graphicData uri="http://schemas.openxmlformats.org/presentationml/2006/ole">
            <mc:AlternateContent xmlns:mc="http://schemas.openxmlformats.org/markup-compatibility/2006">
              <mc:Choice xmlns:v="urn:schemas-microsoft-com:vml" Requires="v">
                <p:oleObj spid="_x0000_s62613" r:id="rId10" imgW="1612800" imgH="228600" progId="Equation.KSEE3">
                  <p:embed/>
                </p:oleObj>
              </mc:Choice>
              <mc:Fallback>
                <p:oleObj r:id="rId10" imgW="1612800" imgH="228600" progId="Equation.KSEE3">
                  <p:embed/>
                  <p:pic>
                    <p:nvPicPr>
                      <p:cNvPr id="0" name="对象 9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6178" y="4946572"/>
                        <a:ext cx="4887360" cy="694063"/>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659880"/>
            <a:chOff x="878002" y="3291433"/>
            <a:chExt cx="9708883" cy="1067305"/>
          </a:xfrm>
        </p:grpSpPr>
        <p:sp>
          <p:nvSpPr>
            <p:cNvPr id="33" name="矩形 32"/>
            <p:cNvSpPr/>
            <p:nvPr/>
          </p:nvSpPr>
          <p:spPr>
            <a:xfrm>
              <a:off x="878002" y="3844526"/>
              <a:ext cx="9708883" cy="51421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mn-ea"/>
                </a:rPr>
                <a:t>我们观察这一组奇异值，我们发现前两个奇异值在数量级上占有绝对的优势，因此我们选择</a:t>
              </a:r>
              <a:r>
                <a:rPr lang="en-US" altLang="zh-CN" sz="2000" dirty="0">
                  <a:latin typeface="+mn-ea"/>
                </a:rPr>
                <a:t>k=2</a:t>
              </a:r>
              <a:r>
                <a:rPr lang="zh-CN" altLang="en-US" sz="2000" dirty="0">
                  <a:latin typeface="+mn-ea"/>
                </a:rPr>
                <a:t>进行行压缩和列压缩。</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5.5.5  </a:t>
              </a:r>
              <a:r>
                <a:rPr lang="zh-CN" altLang="en-US" sz="2400" b="1" dirty="0">
                  <a:solidFill>
                    <a:srgbClr val="1C75BC"/>
                  </a:solidFill>
                  <a:latin typeface="迷你简准圆" panose="03000509000000000000" pitchFamily="65" charset="-122"/>
                  <a:ea typeface="迷你简准圆" panose="03000509000000000000" pitchFamily="65" charset="-122"/>
                </a:rPr>
                <a:t>行和列的数据压缩实践</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90891873"/>
              </p:ext>
            </p:extLst>
          </p:nvPr>
        </p:nvGraphicFramePr>
        <p:xfrm>
          <a:off x="1272389" y="3163624"/>
          <a:ext cx="2716681" cy="3147603"/>
        </p:xfrm>
        <a:graphic>
          <a:graphicData uri="http://schemas.openxmlformats.org/presentationml/2006/ole">
            <mc:AlternateContent xmlns:mc="http://schemas.openxmlformats.org/markup-compatibility/2006">
              <mc:Choice xmlns:v="urn:schemas-microsoft-com:vml" Requires="v">
                <p:oleObj spid="_x0000_s99342" r:id="rId6" imgW="1384200" imgH="1600200" progId="Equation.KSEE3">
                  <p:embed/>
                </p:oleObj>
              </mc:Choice>
              <mc:Fallback>
                <p:oleObj r:id="rId6" imgW="1384200" imgH="1600200" progId="Equation.KSEE3">
                  <p:embed/>
                  <p:pic>
                    <p:nvPicPr>
                      <p:cNvPr id="0" name="对象 15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2389" y="3163624"/>
                        <a:ext cx="2716681" cy="3147603"/>
                      </a:xfrm>
                      <a:prstGeom prst="rect">
                        <a:avLst/>
                      </a:prstGeom>
                      <a:noFill/>
                    </p:spPr>
                  </p:pic>
                </p:oleObj>
              </mc:Fallback>
            </mc:AlternateContent>
          </a:graphicData>
        </a:graphic>
      </p:graphicFrame>
      <p:pic>
        <p:nvPicPr>
          <p:cNvPr id="8" name="图片 7"/>
          <p:cNvPicPr>
            <a:picLocks noChangeAspect="1"/>
          </p:cNvPicPr>
          <p:nvPr/>
        </p:nvPicPr>
        <p:blipFill>
          <a:blip r:embed="rId8"/>
          <a:stretch>
            <a:fillRect/>
          </a:stretch>
        </p:blipFill>
        <p:spPr>
          <a:xfrm>
            <a:off x="4770315" y="3150130"/>
            <a:ext cx="7739790" cy="3161097"/>
          </a:xfrm>
          <a:prstGeom prst="rect">
            <a:avLst/>
          </a:prstGeom>
        </p:spPr>
      </p:pic>
    </p:spTree>
    <p:custDataLst>
      <p:tags r:id="rId2"/>
    </p:custDataLst>
    <p:extLst>
      <p:ext uri="{BB962C8B-B14F-4D97-AF65-F5344CB8AC3E}">
        <p14:creationId xmlns:p14="http://schemas.microsoft.com/office/powerpoint/2010/main" val="2149544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a:t>利用奇异值分解进行数据降维</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5.5.6  </a:t>
              </a:r>
              <a:r>
                <a:rPr lang="zh-CN" altLang="en-US" sz="2400" b="1" dirty="0">
                  <a:solidFill>
                    <a:srgbClr val="1C75BC"/>
                  </a:solidFill>
                  <a:latin typeface="迷你简准圆" panose="03000509000000000000" pitchFamily="65" charset="-122"/>
                  <a:ea typeface="迷你简准圆" panose="03000509000000000000" pitchFamily="65" charset="-122"/>
                </a:rPr>
                <a:t>利用数据压缩进行矩阵近似</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79773391"/>
              </p:ext>
            </p:extLst>
          </p:nvPr>
        </p:nvGraphicFramePr>
        <p:xfrm>
          <a:off x="1231440" y="2287921"/>
          <a:ext cx="2963370" cy="3433422"/>
        </p:xfrm>
        <a:graphic>
          <a:graphicData uri="http://schemas.openxmlformats.org/presentationml/2006/ole">
            <mc:AlternateContent xmlns:mc="http://schemas.openxmlformats.org/markup-compatibility/2006">
              <mc:Choice xmlns:v="urn:schemas-microsoft-com:vml" Requires="v">
                <p:oleObj spid="_x0000_s98317" r:id="rId6" imgW="1384200" imgH="1600200" progId="Equation.KSEE3">
                  <p:embed/>
                </p:oleObj>
              </mc:Choice>
              <mc:Fallback>
                <p:oleObj r:id="rId6" imgW="1384200" imgH="1600200" progId="Equation.KSEE3">
                  <p:embed/>
                  <p:pic>
                    <p:nvPicPr>
                      <p:cNvPr id="0" name="对象 15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2287921"/>
                        <a:ext cx="2963370" cy="3433422"/>
                      </a:xfrm>
                      <a:prstGeom prst="rect">
                        <a:avLst/>
                      </a:prstGeom>
                      <a:noFill/>
                    </p:spPr>
                  </p:pic>
                </p:oleObj>
              </mc:Fallback>
            </mc:AlternateContent>
          </a:graphicData>
        </a:graphic>
      </p:graphicFrame>
      <p:sp>
        <p:nvSpPr>
          <p:cNvPr id="8" name="矩形 7"/>
          <p:cNvSpPr/>
          <p:nvPr/>
        </p:nvSpPr>
        <p:spPr>
          <a:xfrm>
            <a:off x="4686300" y="2451182"/>
            <a:ext cx="6217920" cy="3798476"/>
          </a:xfrm>
          <a:prstGeom prst="rect">
            <a:avLst/>
          </a:prstGeom>
        </p:spPr>
        <p:txBody>
          <a:bodyPr wrap="square">
            <a:spAutoFit/>
          </a:bodyPr>
          <a:lstStyle/>
          <a:p>
            <a:pPr indent="266700" algn="just">
              <a:lnSpc>
                <a:spcPts val="1570"/>
              </a:lnSpc>
              <a:spcAft>
                <a:spcPts val="0"/>
              </a:spcAft>
            </a:pPr>
            <a:r>
              <a:rPr lang="zh-CN" altLang="zh-CN" sz="2400" dirty="0">
                <a:latin typeface="Times New Roman" panose="02020603050405020304" pitchFamily="18" charset="0"/>
                <a:ea typeface="宋体" panose="02010600030101010101" pitchFamily="2" charset="-122"/>
              </a:rPr>
              <a:t>代码如下：</a:t>
            </a: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A=[[0, 0, 0, 2, 2],</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3, 3],</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1, 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[2, 2, 2,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[5, 5, 5,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p>
          <a:p>
            <a:pPr marL="266700" algn="just">
              <a:lnSpc>
                <a:spcPts val="1300"/>
              </a:lnSpc>
              <a:spcAft>
                <a:spcPts val="0"/>
              </a:spcAft>
            </a:pPr>
            <a:endParaRPr lang="en-US"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U, sigma, VT = </a:t>
            </a:r>
            <a:r>
              <a:rPr lang="en-US" altLang="zh-CN" dirty="0" err="1">
                <a:latin typeface="Consolas" panose="020B0609020204030204" pitchFamily="49" charset="0"/>
                <a:ea typeface="黑体" panose="02010609060101010101" pitchFamily="49" charset="-122"/>
                <a:cs typeface="Consolas" panose="020B0609020204030204" pitchFamily="49" charset="0"/>
              </a:rPr>
              <a:t>np.linalg.svd</a:t>
            </a:r>
            <a:r>
              <a:rPr lang="en-US" altLang="zh-CN" dirty="0">
                <a:latin typeface="Consolas" panose="020B0609020204030204" pitchFamily="49" charset="0"/>
                <a:ea typeface="黑体" panose="02010609060101010101" pitchFamily="49" charset="-122"/>
                <a:cs typeface="Consolas" panose="020B0609020204030204" pitchFamily="49" charset="0"/>
              </a:rPr>
              <a:t>(A)</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A_1 = sigma[0]*np.dot(</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(U[:, 0]).T,</a:t>
            </a: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(VT[0, :]))</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A_2 = sigma[1]*np.dot(</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(U[:, 1]).T,</a:t>
            </a: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(VT[1, :]))</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print(A_1+A_2)</a:t>
            </a:r>
            <a:endParaRPr lang="zh-CN" altLang="zh-CN" dirty="0">
              <a:effectLst/>
              <a:latin typeface="Arial" panose="020B060402020202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786123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4"/>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4607997"/>
            <a:chOff x="878001" y="3284093"/>
            <a:chExt cx="9708884" cy="2962946"/>
          </a:xfrm>
        </p:grpSpPr>
        <p:sp>
          <p:nvSpPr>
            <p:cNvPr id="33" name="矩形 32"/>
            <p:cNvSpPr/>
            <p:nvPr/>
          </p:nvSpPr>
          <p:spPr>
            <a:xfrm>
              <a:off x="878002" y="3844526"/>
              <a:ext cx="9708883" cy="2402513"/>
            </a:xfrm>
            <a:prstGeom prst="rect">
              <a:avLst/>
            </a:prstGeom>
          </p:spPr>
          <p:txBody>
            <a:bodyPr wrap="square">
              <a:spAutoFit/>
              <a:scene3d>
                <a:camera prst="orthographicFront"/>
                <a:lightRig rig="threePt" dir="t"/>
              </a:scene3d>
              <a:sp3d contourW="12700"/>
            </a:bodyPr>
            <a:lstStyle/>
            <a:p>
              <a:r>
                <a:rPr lang="zh-CN" altLang="zh-CN" sz="2000" dirty="0"/>
                <a:t>对于一个任意的方阵，如果他的特征值两两不同，那么特征值所对应的特征向量彼此之间满足线性无关，这个方阵可以被对角化。如果方阵有相同的特征值，他很可能存在线性相关的特征向量，那么如果发生了这种情况，该方阵就不能够被对角化了。</a:t>
              </a:r>
              <a:endParaRPr lang="en-US" altLang="zh-CN" sz="2000" dirty="0"/>
            </a:p>
            <a:p>
              <a:endParaRPr lang="en-US" altLang="zh-CN" sz="2000" dirty="0"/>
            </a:p>
            <a:p>
              <a:endParaRPr lang="zh-CN" altLang="zh-CN" sz="2000" dirty="0"/>
            </a:p>
            <a:p>
              <a:r>
                <a:rPr lang="zh-CN" altLang="zh-CN" sz="2000" dirty="0"/>
                <a:t>但是，这种情况在对称矩阵身上是不会发生的。请大家牢牢记住：对于任意一个实数对称矩阵而言，他都一定可以被对角化。换句话说，对于一个对称矩阵，无论他的特征值是否重复，他的特征向量都一定满足线性无关。</a:t>
              </a:r>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5.1.2  </a:t>
              </a:r>
              <a:r>
                <a:rPr lang="zh-CN" altLang="en-US" sz="2400" b="1" dirty="0">
                  <a:solidFill>
                    <a:srgbClr val="1C75BC"/>
                  </a:solidFill>
                  <a:latin typeface="迷你简准圆" panose="03000509000000000000" pitchFamily="65" charset="-122"/>
                  <a:ea typeface="迷你简准圆" panose="03000509000000000000" pitchFamily="65" charset="-122"/>
                </a:rPr>
                <a:t>实对称矩阵一定可以对角化</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945711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5174306"/>
            <a:chOff x="878001" y="3284093"/>
            <a:chExt cx="9708884" cy="3327084"/>
          </a:xfrm>
        </p:grpSpPr>
        <p:sp>
          <p:nvSpPr>
            <p:cNvPr id="33" name="矩形 32"/>
            <p:cNvSpPr/>
            <p:nvPr/>
          </p:nvSpPr>
          <p:spPr>
            <a:xfrm>
              <a:off x="878002" y="3844526"/>
              <a:ext cx="9708883" cy="276665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任意一个实对称矩阵都可以获得一组标准正交的特征向量。</a:t>
              </a:r>
              <a:endParaRPr lang="en-US" altLang="zh-CN" sz="2000" dirty="0"/>
            </a:p>
            <a:p>
              <a:pPr algn="just">
                <a:lnSpc>
                  <a:spcPct val="120000"/>
                </a:lnSpc>
              </a:pPr>
              <a:endParaRPr lang="en-US" altLang="zh-CN" sz="2000" dirty="0"/>
            </a:p>
            <a:p>
              <a:pPr algn="just">
                <a:lnSpc>
                  <a:spcPct val="120000"/>
                </a:lnSpc>
              </a:pPr>
              <a:r>
                <a:rPr lang="zh-CN" altLang="zh-CN" sz="2000" dirty="0"/>
                <a:t>首先，实对称矩阵</a:t>
              </a:r>
              <a:r>
                <a:rPr lang="en-US" altLang="zh-CN" sz="2000" b="1" i="1" dirty="0"/>
                <a:t>S</a:t>
              </a:r>
              <a:r>
                <a:rPr lang="zh-CN" altLang="zh-CN" sz="2000" dirty="0"/>
                <a:t>一定能够被对角化</a:t>
              </a:r>
              <a:r>
                <a:rPr lang="zh-CN" altLang="en-US" sz="2000" dirty="0"/>
                <a:t>，</a:t>
              </a:r>
              <a:r>
                <a:rPr lang="zh-CN" altLang="zh-CN" sz="2000" dirty="0"/>
                <a:t>可以被写成的</a:t>
              </a:r>
              <a:r>
                <a:rPr lang="en-US" altLang="zh-CN" sz="2000" dirty="0"/>
                <a:t>                    </a:t>
              </a:r>
              <a:r>
                <a:rPr lang="zh-CN" altLang="zh-CN" sz="2000" dirty="0"/>
                <a:t>形式，其中对角矩阵</a:t>
              </a:r>
              <a:endParaRPr lang="en-US" altLang="zh-CN" sz="2000" dirty="0"/>
            </a:p>
            <a:p>
              <a:pPr algn="just">
                <a:lnSpc>
                  <a:spcPct val="120000"/>
                </a:lnSpc>
              </a:pPr>
              <a:r>
                <a:rPr lang="en-US" altLang="zh-CN" sz="2000" dirty="0"/>
                <a:t>    </a:t>
              </a:r>
              <a:r>
                <a:rPr lang="zh-CN" altLang="zh-CN" sz="2000" dirty="0"/>
                <a:t>的各元素一定均由实数构成，并且最为关键的一点是任何一个对称矩阵分解得到的特征向量矩阵都可以是标准正交矩阵。</a:t>
              </a:r>
              <a:endParaRPr lang="en-US" altLang="zh-CN" sz="2000" dirty="0"/>
            </a:p>
            <a:p>
              <a:pPr algn="just">
                <a:lnSpc>
                  <a:spcPct val="120000"/>
                </a:lnSpc>
              </a:pPr>
              <a:endParaRPr lang="en-US" altLang="zh-CN" sz="2000" dirty="0"/>
            </a:p>
            <a:p>
              <a:pPr algn="just">
                <a:lnSpc>
                  <a:spcPct val="120000"/>
                </a:lnSpc>
              </a:pPr>
              <a:r>
                <a:rPr lang="zh-CN" altLang="en-US" sz="2000" dirty="0"/>
                <a:t>推导过程：</a:t>
              </a:r>
              <a:endParaRPr lang="en-US" altLang="zh-CN" sz="2000" dirty="0"/>
            </a:p>
            <a:p>
              <a:pPr algn="just">
                <a:lnSpc>
                  <a:spcPct val="120000"/>
                </a:lnSpc>
              </a:pPr>
              <a:endParaRPr lang="en-US" altLang="zh-CN" sz="2000" dirty="0"/>
            </a:p>
            <a:p>
              <a:pPr algn="just">
                <a:lnSpc>
                  <a:spcPct val="120000"/>
                </a:lnSpc>
              </a:pPr>
              <a:endParaRPr lang="en-US" altLang="zh-CN" sz="1600" dirty="0"/>
            </a:p>
            <a:p>
              <a:pPr algn="just">
                <a:lnSpc>
                  <a:spcPct val="120000"/>
                </a:lnSpc>
              </a:pPr>
              <a:endParaRPr lang="en-US" altLang="zh-CN" sz="20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5.1.3  </a:t>
              </a:r>
              <a:r>
                <a:rPr lang="zh-CN" altLang="en-US" sz="2400" b="1" dirty="0">
                  <a:solidFill>
                    <a:srgbClr val="1C75BC"/>
                  </a:solidFill>
                  <a:latin typeface="迷你简准圆" panose="03000509000000000000" pitchFamily="65" charset="-122"/>
                  <a:ea typeface="迷你简准圆" panose="03000509000000000000" pitchFamily="65" charset="-122"/>
                </a:rPr>
                <a:t>特征向量标准正交</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4259043"/>
              </p:ext>
            </p:extLst>
          </p:nvPr>
        </p:nvGraphicFramePr>
        <p:xfrm>
          <a:off x="1261230" y="3254457"/>
          <a:ext cx="218501" cy="232157"/>
        </p:xfrm>
        <a:graphic>
          <a:graphicData uri="http://schemas.openxmlformats.org/presentationml/2006/ole">
            <mc:AlternateContent xmlns:mc="http://schemas.openxmlformats.org/markup-compatibility/2006">
              <mc:Choice xmlns:v="urn:schemas-microsoft-com:vml" Requires="v">
                <p:oleObj spid="_x0000_s81020" r:id="rId6" imgW="152280" imgH="164880" progId="Equation.KSEE3">
                  <p:embed/>
                </p:oleObj>
              </mc:Choice>
              <mc:Fallback>
                <p:oleObj r:id="rId6" imgW="152280" imgH="164880" progId="Equation.KSEE3">
                  <p:embed/>
                  <p:pic>
                    <p:nvPicPr>
                      <p:cNvPr id="0" name="对象 9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1230" y="3254457"/>
                        <a:ext cx="218501" cy="232157"/>
                      </a:xfrm>
                      <a:prstGeom prst="rect">
                        <a:avLst/>
                      </a:prstGeom>
                      <a:noFill/>
                    </p:spPr>
                  </p:pic>
                </p:oleObj>
              </mc:Fallback>
            </mc:AlternateContent>
          </a:graphicData>
        </a:graphic>
      </p:graphicFrame>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p:cNvPicPr>
            <a:picLocks noChangeAspect="1"/>
          </p:cNvPicPr>
          <p:nvPr/>
        </p:nvPicPr>
        <p:blipFill>
          <a:blip r:embed="rId8"/>
          <a:stretch>
            <a:fillRect/>
          </a:stretch>
        </p:blipFill>
        <p:spPr>
          <a:xfrm>
            <a:off x="7269992" y="2822405"/>
            <a:ext cx="1224013" cy="341902"/>
          </a:xfrm>
          <a:prstGeom prst="rect">
            <a:avLst/>
          </a:prstGeom>
        </p:spPr>
      </p:pic>
      <p:sp>
        <p:nvSpPr>
          <p:cNvPr id="16"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115507670"/>
              </p:ext>
            </p:extLst>
          </p:nvPr>
        </p:nvGraphicFramePr>
        <p:xfrm>
          <a:off x="2606344" y="4252510"/>
          <a:ext cx="4401695" cy="473725"/>
        </p:xfrm>
        <a:graphic>
          <a:graphicData uri="http://schemas.openxmlformats.org/presentationml/2006/ole">
            <mc:AlternateContent xmlns:mc="http://schemas.openxmlformats.org/markup-compatibility/2006">
              <mc:Choice xmlns:v="urn:schemas-microsoft-com:vml" Requires="v">
                <p:oleObj spid="_x0000_s81021" r:id="rId9" imgW="2120760" imgH="228600" progId="Equation.KSEE3">
                  <p:embed/>
                </p:oleObj>
              </mc:Choice>
              <mc:Fallback>
                <p:oleObj r:id="rId9" imgW="2120760" imgH="228600" progId="Equation.KSEE3">
                  <p:embed/>
                  <p:pic>
                    <p:nvPicPr>
                      <p:cNvPr id="0" name="对象 9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344" y="4252510"/>
                        <a:ext cx="4401695" cy="473725"/>
                      </a:xfrm>
                      <a:prstGeom prst="rect">
                        <a:avLst/>
                      </a:prstGeom>
                      <a:noFill/>
                    </p:spPr>
                  </p:pic>
                </p:oleObj>
              </mc:Fallback>
            </mc:AlternateContent>
          </a:graphicData>
        </a:graphic>
      </p:graphicFrame>
      <p:sp>
        <p:nvSpPr>
          <p:cNvPr id="18" name="矩形 17"/>
          <p:cNvSpPr/>
          <p:nvPr/>
        </p:nvSpPr>
        <p:spPr>
          <a:xfrm>
            <a:off x="1261230" y="5118618"/>
            <a:ext cx="5827236" cy="400110"/>
          </a:xfrm>
          <a:prstGeom prst="rect">
            <a:avLst/>
          </a:prstGeom>
        </p:spPr>
        <p:txBody>
          <a:bodyPr wrap="none">
            <a:spAutoFit/>
          </a:bodyPr>
          <a:lstStyle/>
          <a:p>
            <a:r>
              <a:rPr lang="zh-CN" altLang="zh-CN" sz="2000" dirty="0">
                <a:latin typeface="+mn-ea"/>
                <a:cs typeface="Times New Roman" panose="02020603050405020304" pitchFamily="18" charset="0"/>
              </a:rPr>
              <a:t>实对称矩阵的对角化过程变换成更好的形式，写作</a:t>
            </a:r>
            <a:endParaRPr lang="zh-CN" altLang="en-US" sz="2000" dirty="0">
              <a:latin typeface="+mn-ea"/>
            </a:endParaRPr>
          </a:p>
        </p:txBody>
      </p:sp>
      <p:sp>
        <p:nvSpPr>
          <p:cNvPr id="1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271217694"/>
              </p:ext>
            </p:extLst>
          </p:nvPr>
        </p:nvGraphicFramePr>
        <p:xfrm>
          <a:off x="7336093" y="5118618"/>
          <a:ext cx="2600782" cy="469314"/>
        </p:xfrm>
        <a:graphic>
          <a:graphicData uri="http://schemas.openxmlformats.org/presentationml/2006/ole">
            <mc:AlternateContent xmlns:mc="http://schemas.openxmlformats.org/markup-compatibility/2006">
              <mc:Choice xmlns:v="urn:schemas-microsoft-com:vml" Requires="v">
                <p:oleObj spid="_x0000_s81022" r:id="rId11" imgW="1269720" imgH="228600" progId="Equation.KSEE3">
                  <p:embed/>
                </p:oleObj>
              </mc:Choice>
              <mc:Fallback>
                <p:oleObj r:id="rId11" imgW="1269720" imgH="228600" progId="Equation.KSEE3">
                  <p:embed/>
                  <p:pic>
                    <p:nvPicPr>
                      <p:cNvPr id="0" name="对象 9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6093" y="5118618"/>
                        <a:ext cx="2600782" cy="46931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597308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3253781"/>
            <a:chOff x="878001" y="3284093"/>
            <a:chExt cx="9708884" cy="2092184"/>
          </a:xfrm>
        </p:grpSpPr>
        <p:sp>
          <p:nvSpPr>
            <p:cNvPr id="33" name="矩形 32"/>
            <p:cNvSpPr/>
            <p:nvPr/>
          </p:nvSpPr>
          <p:spPr>
            <a:xfrm>
              <a:off x="878002" y="3844526"/>
              <a:ext cx="9708883" cy="1531751"/>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p>
            <a:p>
              <a:pPr algn="just">
                <a:lnSpc>
                  <a:spcPct val="120000"/>
                </a:lnSpc>
              </a:pPr>
              <a:r>
                <a:rPr lang="zh-CN" altLang="zh-CN" sz="2000" dirty="0"/>
                <a:t>对称矩阵</a:t>
              </a:r>
              <a:r>
                <a:rPr lang="en-US" altLang="zh-CN" sz="2000" b="1" i="1" dirty="0"/>
                <a:t>S</a:t>
              </a:r>
              <a:r>
                <a:rPr lang="zh-CN" altLang="zh-CN" sz="2000" dirty="0"/>
                <a:t>一定可以得到由一组标准正交特征向量所构成的特征矩阵</a:t>
              </a:r>
              <a:r>
                <a:rPr lang="en-US" altLang="zh-CN" sz="2000" b="1" i="1" dirty="0"/>
                <a:t>Q</a:t>
              </a:r>
              <a:r>
                <a:rPr lang="zh-CN" altLang="zh-CN" sz="2000" dirty="0"/>
                <a:t>。即，矩阵</a:t>
              </a:r>
              <a:r>
                <a:rPr lang="en-US" altLang="zh-CN" sz="2000" b="1" i="1" dirty="0"/>
                <a:t>Q</a:t>
              </a:r>
              <a:r>
                <a:rPr lang="zh-CN" altLang="zh-CN" sz="2000" dirty="0"/>
                <a:t>可以表示成</a:t>
              </a:r>
              <a:r>
                <a:rPr lang="en-US" altLang="zh-CN" sz="2000" dirty="0"/>
                <a:t>                                  </a:t>
              </a:r>
              <a:r>
                <a:rPr lang="zh-CN" altLang="zh-CN" sz="2000" dirty="0"/>
                <a:t>的形式</a:t>
              </a:r>
              <a:r>
                <a:rPr lang="zh-CN" altLang="en-US" sz="2000" dirty="0"/>
                <a:t>。</a:t>
              </a:r>
              <a:endParaRPr lang="en-US"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5.1.4  </a:t>
              </a:r>
              <a:r>
                <a:rPr lang="zh-CN" altLang="en-US" sz="2400" b="1" dirty="0">
                  <a:solidFill>
                    <a:srgbClr val="1C75BC"/>
                  </a:solidFill>
                  <a:latin typeface="迷你简准圆" panose="03000509000000000000" pitchFamily="65" charset="-122"/>
                  <a:ea typeface="迷你简准圆" panose="03000509000000000000" pitchFamily="65" charset="-122"/>
                </a:rPr>
                <a:t>对称矩阵的分解形式</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69909402"/>
              </p:ext>
            </p:extLst>
          </p:nvPr>
        </p:nvGraphicFramePr>
        <p:xfrm>
          <a:off x="1823495" y="2801992"/>
          <a:ext cx="2175627" cy="372965"/>
        </p:xfrm>
        <a:graphic>
          <a:graphicData uri="http://schemas.openxmlformats.org/presentationml/2006/ole">
            <mc:AlternateContent xmlns:mc="http://schemas.openxmlformats.org/markup-compatibility/2006">
              <mc:Choice xmlns:v="urn:schemas-microsoft-com:vml" Requires="v">
                <p:oleObj spid="_x0000_s82078" r:id="rId6" imgW="1333440" imgH="228600" progId="Equation.KSEE3">
                  <p:embed/>
                </p:oleObj>
              </mc:Choice>
              <mc:Fallback>
                <p:oleObj r:id="rId6" imgW="1333440" imgH="228600" progId="Equation.KSEE3">
                  <p:embed/>
                  <p:pic>
                    <p:nvPicPr>
                      <p:cNvPr id="0" name="对象 15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3495" y="2801992"/>
                        <a:ext cx="2175627" cy="372965"/>
                      </a:xfrm>
                      <a:prstGeom prst="rect">
                        <a:avLst/>
                      </a:prstGeom>
                      <a:noFill/>
                    </p:spPr>
                  </p:pic>
                </p:oleObj>
              </mc:Fallback>
            </mc:AlternateContent>
          </a:graphicData>
        </a:graphic>
      </p:graphicFrame>
      <p:sp>
        <p:nvSpPr>
          <p:cNvPr id="13" name="Rectangle 17"/>
          <p:cNvSpPr>
            <a:spLocks noChangeArrowheads="1"/>
          </p:cNvSpPr>
          <p:nvPr/>
        </p:nvSpPr>
        <p:spPr bwMode="auto">
          <a:xfrm>
            <a:off x="1485715" y="3841832"/>
            <a:ext cx="202387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318578494"/>
              </p:ext>
            </p:extLst>
          </p:nvPr>
        </p:nvGraphicFramePr>
        <p:xfrm>
          <a:off x="1485715" y="3841833"/>
          <a:ext cx="1683522" cy="561174"/>
        </p:xfrm>
        <a:graphic>
          <a:graphicData uri="http://schemas.openxmlformats.org/presentationml/2006/ole">
            <mc:AlternateContent xmlns:mc="http://schemas.openxmlformats.org/markup-compatibility/2006">
              <mc:Choice xmlns:v="urn:schemas-microsoft-com:vml" Requires="v">
                <p:oleObj spid="_x0000_s82079" r:id="rId8" imgW="685800" imgH="228600" progId="Equation.KSEE3">
                  <p:embed/>
                </p:oleObj>
              </mc:Choice>
              <mc:Fallback>
                <p:oleObj r:id="rId8" imgW="685800" imgH="228600" progId="Equation.KSEE3">
                  <p:embed/>
                  <p:pic>
                    <p:nvPicPr>
                      <p:cNvPr id="0" name="对象 9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5715" y="3841833"/>
                        <a:ext cx="1683522" cy="561174"/>
                      </a:xfrm>
                      <a:prstGeom prst="rect">
                        <a:avLst/>
                      </a:prstGeom>
                      <a:noFill/>
                    </p:spPr>
                  </p:pic>
                </p:oleObj>
              </mc:Fallback>
            </mc:AlternateContent>
          </a:graphicData>
        </a:graphic>
      </p:graphicFrame>
      <p:sp>
        <p:nvSpPr>
          <p:cNvPr id="15" name="Rectangle 19"/>
          <p:cNvSpPr>
            <a:spLocks noChangeArrowheads="1"/>
          </p:cNvSpPr>
          <p:nvPr/>
        </p:nvSpPr>
        <p:spPr bwMode="auto">
          <a:xfrm>
            <a:off x="5984"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087214484"/>
              </p:ext>
            </p:extLst>
          </p:nvPr>
        </p:nvGraphicFramePr>
        <p:xfrm>
          <a:off x="5644613" y="3211911"/>
          <a:ext cx="5067658" cy="1849620"/>
        </p:xfrm>
        <a:graphic>
          <a:graphicData uri="http://schemas.openxmlformats.org/presentationml/2006/ole">
            <mc:AlternateContent xmlns:mc="http://schemas.openxmlformats.org/markup-compatibility/2006">
              <mc:Choice xmlns:v="urn:schemas-microsoft-com:vml" Requires="v">
                <p:oleObj spid="_x0000_s82080" r:id="rId10" imgW="3213000" imgH="1168200" progId="Equation.KSEE3">
                  <p:embed/>
                </p:oleObj>
              </mc:Choice>
              <mc:Fallback>
                <p:oleObj r:id="rId10" imgW="3213000" imgH="1168200" progId="Equation.KSEE3">
                  <p:embed/>
                  <p:pic>
                    <p:nvPicPr>
                      <p:cNvPr id="0" name="对象 15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4613" y="3211911"/>
                        <a:ext cx="5067658" cy="1849620"/>
                      </a:xfrm>
                      <a:prstGeom prst="rect">
                        <a:avLst/>
                      </a:prstGeom>
                      <a:noFill/>
                    </p:spPr>
                  </p:pic>
                </p:oleObj>
              </mc:Fallback>
            </mc:AlternateContent>
          </a:graphicData>
        </a:graphic>
      </p:graphicFrame>
      <p:sp>
        <p:nvSpPr>
          <p:cNvPr id="17" name="右箭头 16"/>
          <p:cNvSpPr/>
          <p:nvPr/>
        </p:nvSpPr>
        <p:spPr>
          <a:xfrm>
            <a:off x="3679398" y="4030133"/>
            <a:ext cx="1445758" cy="237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674837557"/>
              </p:ext>
            </p:extLst>
          </p:nvPr>
        </p:nvGraphicFramePr>
        <p:xfrm>
          <a:off x="4132719" y="5728406"/>
          <a:ext cx="7135193" cy="663122"/>
        </p:xfrm>
        <a:graphic>
          <a:graphicData uri="http://schemas.openxmlformats.org/presentationml/2006/ole">
            <mc:AlternateContent xmlns:mc="http://schemas.openxmlformats.org/markup-compatibility/2006">
              <mc:Choice xmlns:v="urn:schemas-microsoft-com:vml" Requires="v">
                <p:oleObj spid="_x0000_s82081" r:id="rId12" imgW="2565360" imgH="241200" progId="Equation.KSEE3">
                  <p:embed/>
                </p:oleObj>
              </mc:Choice>
              <mc:Fallback>
                <p:oleObj r:id="rId12" imgW="2565360" imgH="241200" progId="Equation.KSEE3">
                  <p:embed/>
                  <p:pic>
                    <p:nvPicPr>
                      <p:cNvPr id="0" name="对象 9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32719" y="5728406"/>
                        <a:ext cx="7135193" cy="663122"/>
                      </a:xfrm>
                      <a:prstGeom prst="rect">
                        <a:avLst/>
                      </a:prstGeom>
                      <a:noFill/>
                    </p:spPr>
                  </p:pic>
                </p:oleObj>
              </mc:Fallback>
            </mc:AlternateContent>
          </a:graphicData>
        </a:graphic>
      </p:graphicFrame>
      <p:sp>
        <p:nvSpPr>
          <p:cNvPr id="20" name="下箭头 19"/>
          <p:cNvSpPr/>
          <p:nvPr/>
        </p:nvSpPr>
        <p:spPr>
          <a:xfrm>
            <a:off x="8048978" y="5204113"/>
            <a:ext cx="259644" cy="524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264978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09943" y="1147068"/>
            <a:ext cx="10192107" cy="3992444"/>
            <a:chOff x="878001" y="3284093"/>
            <a:chExt cx="9708884" cy="2567145"/>
          </a:xfrm>
        </p:grpSpPr>
        <p:sp>
          <p:nvSpPr>
            <p:cNvPr id="33" name="矩形 32"/>
            <p:cNvSpPr/>
            <p:nvPr/>
          </p:nvSpPr>
          <p:spPr>
            <a:xfrm>
              <a:off x="878002" y="3844526"/>
              <a:ext cx="9708883" cy="2006712"/>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对于任意一个</a:t>
              </a:r>
              <a:r>
                <a:rPr lang="en-US" altLang="zh-CN" sz="2000" dirty="0"/>
                <a:t>m</a:t>
              </a:r>
              <a:r>
                <a:rPr lang="zh-CN" altLang="zh-CN" sz="2000" dirty="0"/>
                <a:t>×</a:t>
              </a:r>
              <a:r>
                <a:rPr lang="en-US" altLang="zh-CN" sz="2000" dirty="0"/>
                <a:t>n</a:t>
              </a:r>
              <a:r>
                <a:rPr lang="zh-CN" altLang="zh-CN" sz="2000" dirty="0"/>
                <a:t>形状的矩阵</a:t>
              </a:r>
              <a:r>
                <a:rPr lang="en-US" altLang="zh-CN" sz="2000" b="1" i="1" dirty="0"/>
                <a:t>A</a:t>
              </a:r>
              <a:r>
                <a:rPr lang="zh-CN" altLang="zh-CN" sz="2000" dirty="0"/>
                <a:t>，他的列向量中线性无关向量的个数等于其行向量中线性无关向量的个数</a:t>
              </a:r>
              <a:r>
                <a:rPr lang="zh-CN" altLang="en-US" sz="2000" dirty="0"/>
                <a:t>。</a:t>
              </a:r>
              <a:endParaRPr lang="en-US" altLang="zh-CN" sz="2000" dirty="0"/>
            </a:p>
            <a:p>
              <a:pPr algn="just">
                <a:lnSpc>
                  <a:spcPct val="120000"/>
                </a:lnSpc>
              </a:pPr>
              <a:endParaRPr lang="en-US" altLang="zh-CN" sz="2000" dirty="0"/>
            </a:p>
            <a:p>
              <a:pPr algn="just">
                <a:lnSpc>
                  <a:spcPct val="120000"/>
                </a:lnSpc>
              </a:pPr>
              <a:r>
                <a:rPr lang="zh-CN" altLang="zh-CN" sz="2000" dirty="0"/>
                <a:t>我们再看看矩阵</a:t>
              </a:r>
              <a:r>
                <a:rPr lang="en-US" altLang="zh-CN" sz="2000" b="1" i="1" dirty="0"/>
                <a:t>A</a:t>
              </a:r>
              <a:r>
                <a:rPr lang="zh-CN" altLang="zh-CN" sz="2000" dirty="0"/>
                <a:t>和</a:t>
              </a:r>
              <a:r>
                <a:rPr lang="en-US" altLang="zh-CN" sz="2000" dirty="0"/>
                <a:t>       </a:t>
              </a:r>
              <a:r>
                <a:rPr lang="zh-CN" altLang="zh-CN" sz="2000" dirty="0"/>
                <a:t>的秩之间的关系：</a:t>
              </a:r>
              <a:endParaRPr lang="en-US" altLang="zh-CN" sz="2000" dirty="0"/>
            </a:p>
            <a:p>
              <a:pPr algn="just">
                <a:lnSpc>
                  <a:spcPct val="120000"/>
                </a:lnSpc>
              </a:pPr>
              <a:endParaRPr lang="en-US"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5.1.5         </a:t>
              </a:r>
              <a:r>
                <a:rPr lang="zh-CN" altLang="en-US" sz="2400" b="1" dirty="0">
                  <a:solidFill>
                    <a:srgbClr val="1C75BC"/>
                  </a:solidFill>
                  <a:latin typeface="迷你简准圆" panose="03000509000000000000" pitchFamily="65" charset="-122"/>
                  <a:ea typeface="迷你简准圆" panose="03000509000000000000" pitchFamily="65" charset="-122"/>
                </a:rPr>
                <a:t>与        的秩</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15135933"/>
              </p:ext>
            </p:extLst>
          </p:nvPr>
        </p:nvGraphicFramePr>
        <p:xfrm>
          <a:off x="2094200" y="1239640"/>
          <a:ext cx="509470" cy="318419"/>
        </p:xfrm>
        <a:graphic>
          <a:graphicData uri="http://schemas.openxmlformats.org/presentationml/2006/ole">
            <mc:AlternateContent xmlns:mc="http://schemas.openxmlformats.org/markup-compatibility/2006">
              <mc:Choice xmlns:v="urn:schemas-microsoft-com:vml" Requires="v">
                <p:oleObj spid="_x0000_s83206" r:id="rId6" imgW="304560" imgH="190440" progId="Equation.KSEE3">
                  <p:embed/>
                </p:oleObj>
              </mc:Choice>
              <mc:Fallback>
                <p:oleObj r:id="rId6" imgW="304560" imgH="190440" progId="Equation.KSEE3">
                  <p:embed/>
                  <p:pic>
                    <p:nvPicPr>
                      <p:cNvPr id="0" name="对象 9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4200" y="1239640"/>
                        <a:ext cx="509470" cy="318419"/>
                      </a:xfrm>
                      <a:prstGeom prst="rect">
                        <a:avLst/>
                      </a:prstGeom>
                      <a:noFill/>
                    </p:spPr>
                  </p:pic>
                </p:oleObj>
              </mc:Fallback>
            </mc:AlternateContent>
          </a:graphicData>
        </a:graphic>
      </p:graphicFrame>
      <p:sp>
        <p:nvSpPr>
          <p:cNvPr id="13"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059518803"/>
              </p:ext>
            </p:extLst>
          </p:nvPr>
        </p:nvGraphicFramePr>
        <p:xfrm>
          <a:off x="3279705" y="1253880"/>
          <a:ext cx="504827" cy="305956"/>
        </p:xfrm>
        <a:graphic>
          <a:graphicData uri="http://schemas.openxmlformats.org/presentationml/2006/ole">
            <mc:AlternateContent xmlns:mc="http://schemas.openxmlformats.org/markup-compatibility/2006">
              <mc:Choice xmlns:v="urn:schemas-microsoft-com:vml" Requires="v">
                <p:oleObj spid="_x0000_s83207" r:id="rId8" imgW="317160" imgH="190440" progId="Equation.KSEE3">
                  <p:embed/>
                </p:oleObj>
              </mc:Choice>
              <mc:Fallback>
                <p:oleObj r:id="rId8" imgW="317160" imgH="190440" progId="Equation.KSEE3">
                  <p:embed/>
                  <p:pic>
                    <p:nvPicPr>
                      <p:cNvPr id="0" name="对象 9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9705" y="1253880"/>
                        <a:ext cx="504827" cy="305956"/>
                      </a:xfrm>
                      <a:prstGeom prst="rect">
                        <a:avLst/>
                      </a:prstGeom>
                      <a:noFill/>
                    </p:spPr>
                  </p:pic>
                </p:oleObj>
              </mc:Fallback>
            </mc:AlternateContent>
          </a:graphicData>
        </a:graphic>
      </p:graphicFrame>
      <p:sp>
        <p:nvSpPr>
          <p:cNvPr id="15"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932196343"/>
              </p:ext>
            </p:extLst>
          </p:nvPr>
        </p:nvGraphicFramePr>
        <p:xfrm>
          <a:off x="3376090" y="3222196"/>
          <a:ext cx="490831" cy="297473"/>
        </p:xfrm>
        <a:graphic>
          <a:graphicData uri="http://schemas.openxmlformats.org/presentationml/2006/ole">
            <mc:AlternateContent xmlns:mc="http://schemas.openxmlformats.org/markup-compatibility/2006">
              <mc:Choice xmlns:v="urn:schemas-microsoft-com:vml" Requires="v">
                <p:oleObj spid="_x0000_s83208" r:id="rId10" imgW="317160" imgH="190440" progId="Equation.KSEE3">
                  <p:embed/>
                </p:oleObj>
              </mc:Choice>
              <mc:Fallback>
                <p:oleObj r:id="rId10" imgW="317160" imgH="190440" progId="Equation.KSEE3">
                  <p:embed/>
                  <p:pic>
                    <p:nvPicPr>
                      <p:cNvPr id="0" name="对象 9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6090" y="3222196"/>
                        <a:ext cx="490831" cy="297473"/>
                      </a:xfrm>
                      <a:prstGeom prst="rect">
                        <a:avLst/>
                      </a:prstGeom>
                      <a:noFill/>
                    </p:spPr>
                  </p:pic>
                </p:oleObj>
              </mc:Fallback>
            </mc:AlternateContent>
          </a:graphicData>
        </a:graphic>
      </p:graphicFrame>
      <p:sp>
        <p:nvSpPr>
          <p:cNvPr id="17" name="Rectangle 2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76229876"/>
              </p:ext>
            </p:extLst>
          </p:nvPr>
        </p:nvGraphicFramePr>
        <p:xfrm>
          <a:off x="1323650" y="4290054"/>
          <a:ext cx="973805" cy="393666"/>
        </p:xfrm>
        <a:graphic>
          <a:graphicData uri="http://schemas.openxmlformats.org/presentationml/2006/ole">
            <mc:AlternateContent xmlns:mc="http://schemas.openxmlformats.org/markup-compatibility/2006">
              <mc:Choice xmlns:v="urn:schemas-microsoft-com:vml" Requires="v">
                <p:oleObj spid="_x0000_s83209" r:id="rId12" imgW="444240" imgH="177480" progId="Equation.KSEE3">
                  <p:embed/>
                </p:oleObj>
              </mc:Choice>
              <mc:Fallback>
                <p:oleObj r:id="rId12" imgW="444240" imgH="177480" progId="Equation.KSEE3">
                  <p:embed/>
                  <p:pic>
                    <p:nvPicPr>
                      <p:cNvPr id="0" name="对象 9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3650" y="4290054"/>
                        <a:ext cx="973805" cy="393666"/>
                      </a:xfrm>
                      <a:prstGeom prst="rect">
                        <a:avLst/>
                      </a:prstGeom>
                      <a:noFill/>
                    </p:spPr>
                  </p:pic>
                </p:oleObj>
              </mc:Fallback>
            </mc:AlternateContent>
          </a:graphicData>
        </a:graphic>
      </p:graphicFrame>
      <p:sp>
        <p:nvSpPr>
          <p:cNvPr id="19" name="Rectangle 26"/>
          <p:cNvSpPr>
            <a:spLocks noChangeArrowheads="1"/>
          </p:cNvSpPr>
          <p:nvPr/>
        </p:nvSpPr>
        <p:spPr bwMode="auto">
          <a:xfrm>
            <a:off x="0" y="456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641547677"/>
              </p:ext>
            </p:extLst>
          </p:nvPr>
        </p:nvGraphicFramePr>
        <p:xfrm>
          <a:off x="2963287" y="4345039"/>
          <a:ext cx="903398" cy="291867"/>
        </p:xfrm>
        <a:graphic>
          <a:graphicData uri="http://schemas.openxmlformats.org/presentationml/2006/ole">
            <mc:AlternateContent xmlns:mc="http://schemas.openxmlformats.org/markup-compatibility/2006">
              <mc:Choice xmlns:v="urn:schemas-microsoft-com:vml" Requires="v">
                <p:oleObj spid="_x0000_s83210" r:id="rId14" imgW="622080" imgH="203040" progId="Equation.KSEE3">
                  <p:embed/>
                </p:oleObj>
              </mc:Choice>
              <mc:Fallback>
                <p:oleObj r:id="rId14" imgW="622080" imgH="203040" progId="Equation.KSEE3">
                  <p:embed/>
                  <p:pic>
                    <p:nvPicPr>
                      <p:cNvPr id="0" name="对象 9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3287" y="4345039"/>
                        <a:ext cx="903398" cy="291867"/>
                      </a:xfrm>
                      <a:prstGeom prst="rect">
                        <a:avLst/>
                      </a:prstGeom>
                      <a:noFill/>
                    </p:spPr>
                  </p:pic>
                </p:oleObj>
              </mc:Fallback>
            </mc:AlternateContent>
          </a:graphicData>
        </a:graphic>
      </p:graphicFrame>
      <p:sp>
        <p:nvSpPr>
          <p:cNvPr id="21" name="文本框 20"/>
          <p:cNvSpPr txBox="1"/>
          <p:nvPr/>
        </p:nvSpPr>
        <p:spPr>
          <a:xfrm>
            <a:off x="2320023" y="4290054"/>
            <a:ext cx="555379" cy="369332"/>
          </a:xfrm>
          <a:prstGeom prst="rect">
            <a:avLst/>
          </a:prstGeom>
          <a:noFill/>
        </p:spPr>
        <p:txBody>
          <a:bodyPr wrap="square" rtlCol="0">
            <a:spAutoFit/>
          </a:bodyPr>
          <a:lstStyle/>
          <a:p>
            <a:r>
              <a:rPr lang="zh-CN" altLang="en-US" dirty="0"/>
              <a:t>和</a:t>
            </a:r>
          </a:p>
        </p:txBody>
      </p:sp>
      <p:sp>
        <p:nvSpPr>
          <p:cNvPr id="22" name="文本框 21"/>
          <p:cNvSpPr txBox="1"/>
          <p:nvPr/>
        </p:nvSpPr>
        <p:spPr>
          <a:xfrm>
            <a:off x="3966072" y="4290054"/>
            <a:ext cx="1311008" cy="369332"/>
          </a:xfrm>
          <a:prstGeom prst="rect">
            <a:avLst/>
          </a:prstGeom>
          <a:noFill/>
        </p:spPr>
        <p:txBody>
          <a:bodyPr wrap="square" rtlCol="0">
            <a:spAutoFit/>
          </a:bodyPr>
          <a:lstStyle/>
          <a:p>
            <a:r>
              <a:rPr lang="zh-CN" altLang="en-US" dirty="0"/>
              <a:t>同解。</a:t>
            </a:r>
          </a:p>
        </p:txBody>
      </p:sp>
      <p:sp>
        <p:nvSpPr>
          <p:cNvPr id="23" name="矩形 22"/>
          <p:cNvSpPr/>
          <p:nvPr/>
        </p:nvSpPr>
        <p:spPr>
          <a:xfrm>
            <a:off x="1264486" y="5013483"/>
            <a:ext cx="1659429" cy="400110"/>
          </a:xfrm>
          <a:prstGeom prst="rect">
            <a:avLst/>
          </a:prstGeom>
        </p:spPr>
        <p:txBody>
          <a:bodyPr wrap="none">
            <a:spAutoFit/>
          </a:bodyPr>
          <a:lstStyle/>
          <a:p>
            <a:r>
              <a:rPr lang="zh-CN" altLang="zh-CN" sz="2000" dirty="0">
                <a:latin typeface="+mn-ea"/>
                <a:cs typeface="Times New Roman" panose="02020603050405020304" pitchFamily="18" charset="0"/>
              </a:rPr>
              <a:t>矩阵</a:t>
            </a:r>
            <a:r>
              <a:rPr lang="en-US" altLang="zh-CN" sz="2000" b="1" i="1" dirty="0">
                <a:latin typeface="+mn-ea"/>
              </a:rPr>
              <a:t>A</a:t>
            </a:r>
            <a:r>
              <a:rPr lang="zh-CN" altLang="zh-CN" sz="2000" dirty="0">
                <a:latin typeface="+mn-ea"/>
                <a:cs typeface="Times New Roman" panose="02020603050405020304" pitchFamily="18" charset="0"/>
              </a:rPr>
              <a:t>和矩阵</a:t>
            </a:r>
            <a:endParaRPr lang="zh-CN" altLang="en-US" sz="2000" dirty="0">
              <a:latin typeface="+mn-ea"/>
            </a:endParaRPr>
          </a:p>
        </p:txBody>
      </p:sp>
      <p:sp>
        <p:nvSpPr>
          <p:cNvPr id="24"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235437311"/>
              </p:ext>
            </p:extLst>
          </p:nvPr>
        </p:nvGraphicFramePr>
        <p:xfrm>
          <a:off x="2875402" y="5087132"/>
          <a:ext cx="404303" cy="245032"/>
        </p:xfrm>
        <a:graphic>
          <a:graphicData uri="http://schemas.openxmlformats.org/presentationml/2006/ole">
            <mc:AlternateContent xmlns:mc="http://schemas.openxmlformats.org/markup-compatibility/2006">
              <mc:Choice xmlns:v="urn:schemas-microsoft-com:vml" Requires="v">
                <p:oleObj spid="_x0000_s83211" r:id="rId16" imgW="317160" imgH="190440" progId="Equation.KSEE3">
                  <p:embed/>
                </p:oleObj>
              </mc:Choice>
              <mc:Fallback>
                <p:oleObj r:id="rId16" imgW="317160" imgH="190440" progId="Equation.KSEE3">
                  <p:embed/>
                  <p:pic>
                    <p:nvPicPr>
                      <p:cNvPr id="0" name="对象 12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5402" y="5087132"/>
                        <a:ext cx="404303" cy="245032"/>
                      </a:xfrm>
                      <a:prstGeom prst="rect">
                        <a:avLst/>
                      </a:prstGeom>
                      <a:noFill/>
                    </p:spPr>
                  </p:pic>
                </p:oleObj>
              </mc:Fallback>
            </mc:AlternateContent>
          </a:graphicData>
        </a:graphic>
      </p:graphicFrame>
      <p:sp>
        <p:nvSpPr>
          <p:cNvPr id="27" name="矩形 26"/>
          <p:cNvSpPr/>
          <p:nvPr/>
        </p:nvSpPr>
        <p:spPr>
          <a:xfrm>
            <a:off x="3376090" y="4983177"/>
            <a:ext cx="3928093" cy="400110"/>
          </a:xfrm>
          <a:prstGeom prst="rect">
            <a:avLst/>
          </a:prstGeom>
        </p:spPr>
        <p:txBody>
          <a:bodyPr wrap="square">
            <a:spAutoFit/>
          </a:bodyPr>
          <a:lstStyle/>
          <a:p>
            <a:r>
              <a:rPr lang="zh-CN" altLang="zh-CN" sz="2000" dirty="0">
                <a:latin typeface="+mn-ea"/>
                <a:cs typeface="Times New Roman" panose="02020603050405020304" pitchFamily="18" charset="0"/>
              </a:rPr>
              <a:t>这两个矩阵拥有相同的零空间</a:t>
            </a:r>
            <a:r>
              <a:rPr lang="zh-CN" altLang="en-US" sz="2000" dirty="0">
                <a:latin typeface="+mn-ea"/>
                <a:cs typeface="Times New Roman" panose="02020603050405020304" pitchFamily="18" charset="0"/>
              </a:rPr>
              <a:t>。</a:t>
            </a:r>
          </a:p>
        </p:txBody>
      </p:sp>
      <p:sp>
        <p:nvSpPr>
          <p:cNvPr id="28" name="文本框 27"/>
          <p:cNvSpPr txBox="1"/>
          <p:nvPr/>
        </p:nvSpPr>
        <p:spPr>
          <a:xfrm>
            <a:off x="1479731" y="5982159"/>
            <a:ext cx="1117981" cy="369332"/>
          </a:xfrm>
          <a:prstGeom prst="rect">
            <a:avLst/>
          </a:prstGeom>
          <a:noFill/>
        </p:spPr>
        <p:txBody>
          <a:bodyPr wrap="square" rtlCol="0">
            <a:spAutoFit/>
          </a:bodyPr>
          <a:lstStyle/>
          <a:p>
            <a:r>
              <a:rPr lang="zh-CN" altLang="en-US" dirty="0"/>
              <a:t>如下结论：</a:t>
            </a:r>
          </a:p>
        </p:txBody>
      </p:sp>
      <p:sp>
        <p:nvSpPr>
          <p:cNvPr id="35"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2768450274"/>
              </p:ext>
            </p:extLst>
          </p:nvPr>
        </p:nvGraphicFramePr>
        <p:xfrm>
          <a:off x="3160649" y="5938225"/>
          <a:ext cx="3702175" cy="413266"/>
        </p:xfrm>
        <a:graphic>
          <a:graphicData uri="http://schemas.openxmlformats.org/presentationml/2006/ole">
            <mc:AlternateContent xmlns:mc="http://schemas.openxmlformats.org/markup-compatibility/2006">
              <mc:Choice xmlns:v="urn:schemas-microsoft-com:vml" Requires="v">
                <p:oleObj spid="_x0000_s83212" r:id="rId18" imgW="2044440" imgH="228600" progId="Equation.KSEE3">
                  <p:embed/>
                </p:oleObj>
              </mc:Choice>
              <mc:Fallback>
                <p:oleObj r:id="rId18" imgW="2044440" imgH="228600" progId="Equation.KSEE3">
                  <p:embed/>
                  <p:pic>
                    <p:nvPicPr>
                      <p:cNvPr id="0" name="对象 9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60649" y="5938225"/>
                        <a:ext cx="3702175" cy="41326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9305963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6023770"/>
            <a:chOff x="878001" y="3284093"/>
            <a:chExt cx="9708884" cy="3873290"/>
          </a:xfrm>
        </p:grpSpPr>
        <p:sp>
          <p:nvSpPr>
            <p:cNvPr id="33" name="矩形 32"/>
            <p:cNvSpPr/>
            <p:nvPr/>
          </p:nvSpPr>
          <p:spPr>
            <a:xfrm>
              <a:off x="878002" y="3844526"/>
              <a:ext cx="9708883" cy="3312857"/>
            </a:xfrm>
            <a:prstGeom prst="rect">
              <a:avLst/>
            </a:prstGeom>
          </p:spPr>
          <p:txBody>
            <a:bodyPr wrap="square">
              <a:spAutoFit/>
              <a:scene3d>
                <a:camera prst="orthographicFront"/>
                <a:lightRig rig="threePt" dir="t"/>
              </a:scene3d>
              <a:sp3d contourW="12700"/>
            </a:bodyPr>
            <a:lstStyle/>
            <a:p>
              <a:r>
                <a:rPr lang="zh-CN" altLang="zh-CN" sz="2000" dirty="0"/>
                <a:t>如果一个矩阵的所有特征值都为正，我们称他是“正定的”矩阵，如果均为非负（即，最小的特征值为</a:t>
              </a:r>
              <a:r>
                <a:rPr lang="en-US" altLang="zh-CN" sz="2000" dirty="0"/>
                <a:t>0</a:t>
              </a:r>
              <a:r>
                <a:rPr lang="zh-CN" altLang="zh-CN" sz="2000" dirty="0"/>
                <a:t>），相当于结论上稍稍弱了一些，我们称之为“半正定的”矩阵，如果他含有负的特征值，那么显然，他是非正定的。</a:t>
              </a:r>
            </a:p>
            <a:p>
              <a:pPr algn="just">
                <a:lnSpc>
                  <a:spcPct val="120000"/>
                </a:lnSpc>
              </a:pPr>
              <a:endParaRPr lang="en-US" altLang="zh-CN" sz="2000" dirty="0"/>
            </a:p>
            <a:p>
              <a:pPr algn="just">
                <a:lnSpc>
                  <a:spcPct val="120000"/>
                </a:lnSpc>
              </a:pPr>
              <a:endParaRPr lang="en-US" altLang="zh-CN" sz="2000" dirty="0"/>
            </a:p>
            <a:p>
              <a:pPr algn="just">
                <a:lnSpc>
                  <a:spcPct val="120000"/>
                </a:lnSpc>
              </a:pPr>
              <a:r>
                <a:rPr lang="zh-CN" altLang="zh-CN" sz="2000" dirty="0"/>
                <a:t>就正定性而言，一般的对称矩阵其实没有太多的特殊性，他的特征值一定是非负的，换句话说，他至少是半正定的。</a:t>
              </a:r>
              <a:endParaRPr lang="en-US" altLang="zh-CN" sz="2000" dirty="0"/>
            </a:p>
            <a:p>
              <a:pPr algn="just">
                <a:lnSpc>
                  <a:spcPct val="120000"/>
                </a:lnSpc>
              </a:pPr>
              <a:endParaRPr lang="en-US" altLang="zh-CN" sz="2000" dirty="0"/>
            </a:p>
            <a:p>
              <a:pPr algn="just">
                <a:lnSpc>
                  <a:spcPct val="120000"/>
                </a:lnSpc>
              </a:pPr>
              <a:endParaRPr lang="en-US" altLang="zh-CN" sz="2000" dirty="0"/>
            </a:p>
            <a:p>
              <a:pPr algn="just">
                <a:lnSpc>
                  <a:spcPct val="120000"/>
                </a:lnSpc>
              </a:pPr>
              <a:r>
                <a:rPr lang="zh-CN" altLang="zh-CN" sz="2000" dirty="0"/>
                <a:t>实对称矩阵中非零特征值的个数等于该矩阵的秩。这个结论非常明显：因为矩阵</a:t>
              </a:r>
              <a:r>
                <a:rPr lang="en-US" altLang="zh-CN" sz="2000" dirty="0"/>
                <a:t>A</a:t>
              </a:r>
              <a:r>
                <a:rPr lang="zh-CN" altLang="zh-CN" sz="2000" dirty="0"/>
                <a:t>与相似对角化后的矩阵</a:t>
              </a:r>
              <a:r>
                <a:rPr lang="en-US" altLang="zh-CN" sz="2000" dirty="0"/>
                <a:t>    </a:t>
              </a:r>
              <a:r>
                <a:rPr lang="zh-CN" altLang="zh-CN" sz="2000" dirty="0"/>
                <a:t>拥有相同的特征值，同时由于相似性可知：这两个矩阵的秩相等</a:t>
              </a:r>
              <a:r>
                <a:rPr lang="zh-CN" altLang="en-US" sz="2000" dirty="0"/>
                <a:t>。</a:t>
              </a:r>
              <a:endParaRPr lang="zh-CN"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5.1.6         </a:t>
              </a:r>
              <a:r>
                <a:rPr lang="zh-CN" altLang="en-US" sz="2400" b="1" dirty="0">
                  <a:solidFill>
                    <a:srgbClr val="1C75BC"/>
                  </a:solidFill>
                  <a:latin typeface="迷你简准圆" panose="03000509000000000000" pitchFamily="65" charset="-122"/>
                  <a:ea typeface="迷你简准圆" panose="03000509000000000000" pitchFamily="65" charset="-122"/>
                </a:rPr>
                <a:t>对称矩阵的正定性描述</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73705389"/>
              </p:ext>
            </p:extLst>
          </p:nvPr>
        </p:nvGraphicFramePr>
        <p:xfrm>
          <a:off x="2031835" y="1162187"/>
          <a:ext cx="637473" cy="386347"/>
        </p:xfrm>
        <a:graphic>
          <a:graphicData uri="http://schemas.openxmlformats.org/presentationml/2006/ole">
            <mc:AlternateContent xmlns:mc="http://schemas.openxmlformats.org/markup-compatibility/2006">
              <mc:Choice xmlns:v="urn:schemas-microsoft-com:vml" Requires="v">
                <p:oleObj spid="_x0000_s84057" r:id="rId6" imgW="317160" imgH="190440" progId="Equation.KSEE3">
                  <p:embed/>
                </p:oleObj>
              </mc:Choice>
              <mc:Fallback>
                <p:oleObj r:id="rId6" imgW="317160" imgH="190440" progId="Equation.KSEE3">
                  <p:embed/>
                  <p:pic>
                    <p:nvPicPr>
                      <p:cNvPr id="0" name="对象 9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1835" y="1162187"/>
                        <a:ext cx="637473" cy="386347"/>
                      </a:xfrm>
                      <a:prstGeom prst="rect">
                        <a:avLst/>
                      </a:prstGeom>
                      <a:noFill/>
                    </p:spPr>
                  </p:pic>
                </p:oleObj>
              </mc:Fallback>
            </mc:AlternateContent>
          </a:graphicData>
        </a:graphic>
      </p:graphicFrame>
      <p:sp>
        <p:nvSpPr>
          <p:cNvPr id="13"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756864590"/>
              </p:ext>
            </p:extLst>
          </p:nvPr>
        </p:nvGraphicFramePr>
        <p:xfrm>
          <a:off x="3023415" y="5596568"/>
          <a:ext cx="237577" cy="252426"/>
        </p:xfrm>
        <a:graphic>
          <a:graphicData uri="http://schemas.openxmlformats.org/presentationml/2006/ole">
            <mc:AlternateContent xmlns:mc="http://schemas.openxmlformats.org/markup-compatibility/2006">
              <mc:Choice xmlns:v="urn:schemas-microsoft-com:vml" Requires="v">
                <p:oleObj spid="_x0000_s84058" r:id="rId8" imgW="152280" imgH="164880" progId="Equation.KSEE3">
                  <p:embed/>
                </p:oleObj>
              </mc:Choice>
              <mc:Fallback>
                <p:oleObj r:id="rId8" imgW="152280" imgH="164880" progId="Equation.KSEE3">
                  <p:embed/>
                  <p:pic>
                    <p:nvPicPr>
                      <p:cNvPr id="0" name="对象 9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3415" y="5596568"/>
                        <a:ext cx="237577" cy="25242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1897061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08481" y="1237556"/>
            <a:ext cx="10192107" cy="4804974"/>
            <a:chOff x="878001" y="3284093"/>
            <a:chExt cx="9708884" cy="3089603"/>
          </a:xfrm>
        </p:grpSpPr>
        <p:sp>
          <p:nvSpPr>
            <p:cNvPr id="33" name="矩形 32"/>
            <p:cNvSpPr/>
            <p:nvPr/>
          </p:nvSpPr>
          <p:spPr>
            <a:xfrm>
              <a:off x="878002" y="3844526"/>
              <a:ext cx="9708883" cy="252917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t>          </a:t>
              </a:r>
              <a:r>
                <a:rPr lang="zh-CN" altLang="en-US" sz="2000" dirty="0"/>
                <a:t>和      </a:t>
              </a:r>
              <a:r>
                <a:rPr lang="zh-CN" altLang="zh-CN" sz="2000" dirty="0"/>
                <a:t>拥有完全一样的非零特征值。</a:t>
              </a:r>
              <a:endParaRPr lang="en-US" altLang="zh-CN" sz="2000" dirty="0"/>
            </a:p>
            <a:p>
              <a:pPr algn="just">
                <a:lnSpc>
                  <a:spcPct val="120000"/>
                </a:lnSpc>
              </a:pPr>
              <a:endParaRPr lang="en-US" altLang="zh-CN" sz="2000" dirty="0"/>
            </a:p>
            <a:p>
              <a:pPr algn="just">
                <a:lnSpc>
                  <a:spcPct val="120000"/>
                </a:lnSpc>
              </a:pPr>
              <a:r>
                <a:rPr lang="zh-CN" altLang="en-US" sz="2000" dirty="0"/>
                <a:t>证明的</a:t>
              </a:r>
              <a:r>
                <a:rPr lang="zh-CN" altLang="zh-CN" sz="2000" dirty="0"/>
                <a:t>两个方向</a:t>
              </a:r>
              <a:r>
                <a:rPr lang="zh-CN" altLang="en-US" sz="2000" dirty="0"/>
                <a:t>：</a:t>
              </a:r>
              <a:endParaRPr lang="en-US" altLang="zh-CN" sz="2000" dirty="0"/>
            </a:p>
            <a:p>
              <a:pPr algn="just">
                <a:lnSpc>
                  <a:spcPct val="120000"/>
                </a:lnSpc>
              </a:pPr>
              <a:endParaRPr lang="en-US" altLang="zh-CN" sz="2000" dirty="0"/>
            </a:p>
            <a:p>
              <a:pPr algn="just">
                <a:lnSpc>
                  <a:spcPct val="120000"/>
                </a:lnSpc>
              </a:pPr>
              <a:r>
                <a:rPr lang="en-US" altLang="zh-CN" sz="2000" dirty="0"/>
                <a:t>1</a:t>
              </a:r>
              <a:r>
                <a:rPr lang="zh-CN" altLang="en-US" sz="2000" dirty="0"/>
                <a:t>、</a:t>
              </a:r>
              <a:r>
                <a:rPr lang="zh-CN" altLang="zh-CN" sz="2000" dirty="0"/>
                <a:t>说明如果</a:t>
              </a:r>
              <a:r>
                <a:rPr lang="en-US" altLang="zh-CN" sz="2000" dirty="0"/>
                <a:t>      </a:t>
              </a:r>
              <a:r>
                <a:rPr lang="zh-CN" altLang="zh-CN" sz="2000" dirty="0"/>
                <a:t>是矩阵</a:t>
              </a:r>
              <a:r>
                <a:rPr lang="en-US" altLang="zh-CN" sz="2000" dirty="0"/>
                <a:t>      </a:t>
              </a:r>
              <a:r>
                <a:rPr lang="zh-CN" altLang="zh-CN" sz="2000" dirty="0"/>
                <a:t>的特征值，那么他也是矩阵</a:t>
              </a:r>
              <a:r>
                <a:rPr lang="en-US" altLang="zh-CN" sz="2000" dirty="0"/>
                <a:t>         </a:t>
              </a:r>
              <a:r>
                <a:rPr lang="zh-CN" altLang="zh-CN" sz="2000" dirty="0"/>
                <a:t>的特征值；</a:t>
              </a:r>
              <a:endParaRPr lang="en-US" altLang="zh-CN" sz="2000" dirty="0"/>
            </a:p>
            <a:p>
              <a:pPr algn="just">
                <a:lnSpc>
                  <a:spcPct val="120000"/>
                </a:lnSpc>
              </a:pPr>
              <a:endParaRPr lang="en-US" altLang="zh-CN" sz="2000" dirty="0"/>
            </a:p>
            <a:p>
              <a:pPr algn="just">
                <a:lnSpc>
                  <a:spcPct val="120000"/>
                </a:lnSpc>
              </a:pPr>
              <a:endParaRPr lang="en-US" altLang="zh-CN" sz="2000" dirty="0"/>
            </a:p>
            <a:p>
              <a:pPr algn="just">
                <a:lnSpc>
                  <a:spcPct val="120000"/>
                </a:lnSpc>
              </a:pPr>
              <a:r>
                <a:rPr lang="en-US" altLang="zh-CN" sz="2000" dirty="0"/>
                <a:t>2</a:t>
              </a:r>
              <a:r>
                <a:rPr lang="zh-CN" altLang="en-US" sz="2000" dirty="0"/>
                <a:t>、</a:t>
              </a:r>
              <a:r>
                <a:rPr lang="zh-CN" altLang="zh-CN" sz="2000" dirty="0"/>
                <a:t>反过来，如果</a:t>
              </a:r>
              <a:r>
                <a:rPr lang="en-US" altLang="zh-CN" sz="2000" dirty="0"/>
                <a:t>     </a:t>
              </a:r>
              <a:r>
                <a:rPr lang="zh-CN" altLang="zh-CN" sz="2000" dirty="0"/>
                <a:t>是矩阵</a:t>
              </a:r>
              <a:r>
                <a:rPr lang="en-US" altLang="zh-CN" sz="2000" dirty="0"/>
                <a:t>         </a:t>
              </a:r>
              <a:r>
                <a:rPr lang="zh-CN" altLang="zh-CN" sz="2000" dirty="0"/>
                <a:t>的特征值，那么他同样也是矩阵</a:t>
              </a:r>
              <a:r>
                <a:rPr lang="en-US" altLang="zh-CN" sz="2000" dirty="0"/>
                <a:t>        </a:t>
              </a:r>
              <a:r>
                <a:rPr lang="zh-CN" altLang="zh-CN" sz="2000" dirty="0"/>
                <a:t>的特征值。</a:t>
              </a:r>
              <a:endParaRPr lang="en-US" altLang="zh-CN" sz="20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5.1.7         </a:t>
              </a:r>
              <a:r>
                <a:rPr lang="zh-CN" altLang="en-US" sz="2400" b="1" dirty="0">
                  <a:solidFill>
                    <a:srgbClr val="1C75BC"/>
                  </a:solidFill>
                  <a:latin typeface="迷你简准圆" panose="03000509000000000000" pitchFamily="65" charset="-122"/>
                  <a:ea typeface="迷你简准圆" panose="03000509000000000000" pitchFamily="65" charset="-122"/>
                </a:rPr>
                <a:t>与           的特征值</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962953" y="1237557"/>
            <a:ext cx="543739" cy="369332"/>
          </a:xfrm>
          <a:prstGeom prst="rect">
            <a:avLst/>
          </a:prstGeom>
        </p:spPr>
        <p:txBody>
          <a:bodyPr wrap="square">
            <a:spAutoFit/>
          </a:bodyPr>
          <a:lstStyle/>
          <a:p>
            <a:r>
              <a:rPr lang="zh-CN" altLang="en-US" dirty="0"/>
              <a:t>  </a:t>
            </a:r>
          </a:p>
        </p:txBody>
      </p:sp>
      <p:sp>
        <p:nvSpPr>
          <p:cNvPr id="13"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366427488"/>
              </p:ext>
            </p:extLst>
          </p:nvPr>
        </p:nvGraphicFramePr>
        <p:xfrm>
          <a:off x="1999575" y="1313635"/>
          <a:ext cx="470493" cy="285147"/>
        </p:xfrm>
        <a:graphic>
          <a:graphicData uri="http://schemas.openxmlformats.org/presentationml/2006/ole">
            <mc:AlternateContent xmlns:mc="http://schemas.openxmlformats.org/markup-compatibility/2006">
              <mc:Choice xmlns:v="urn:schemas-microsoft-com:vml" Requires="v">
                <p:oleObj spid="_x0000_s85335" r:id="rId6" imgW="317160" imgH="190440" progId="Equation.KSEE3">
                  <p:embed/>
                </p:oleObj>
              </mc:Choice>
              <mc:Fallback>
                <p:oleObj r:id="rId6" imgW="317160" imgH="190440" progId="Equation.KSEE3">
                  <p:embed/>
                  <p:pic>
                    <p:nvPicPr>
                      <p:cNvPr id="0" name="对象 9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9575" y="1313635"/>
                        <a:ext cx="470493" cy="285147"/>
                      </a:xfrm>
                      <a:prstGeom prst="rect">
                        <a:avLst/>
                      </a:prstGeom>
                      <a:noFill/>
                    </p:spPr>
                  </p:pic>
                </p:oleObj>
              </mc:Fallback>
            </mc:AlternateContent>
          </a:graphicData>
        </a:graphic>
      </p:graphicFrame>
      <p:sp>
        <p:nvSpPr>
          <p:cNvPr id="15"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901325959"/>
              </p:ext>
            </p:extLst>
          </p:nvPr>
        </p:nvGraphicFramePr>
        <p:xfrm>
          <a:off x="3247432" y="1309647"/>
          <a:ext cx="475587" cy="297242"/>
        </p:xfrm>
        <a:graphic>
          <a:graphicData uri="http://schemas.openxmlformats.org/presentationml/2006/ole">
            <mc:AlternateContent xmlns:mc="http://schemas.openxmlformats.org/markup-compatibility/2006">
              <mc:Choice xmlns:v="urn:schemas-microsoft-com:vml" Requires="v">
                <p:oleObj spid="_x0000_s85336" r:id="rId8" imgW="304560" imgH="190440" progId="Equation.KSEE3">
                  <p:embed/>
                </p:oleObj>
              </mc:Choice>
              <mc:Fallback>
                <p:oleObj r:id="rId8" imgW="304560" imgH="190440" progId="Equation.KSEE3">
                  <p:embed/>
                  <p:pic>
                    <p:nvPicPr>
                      <p:cNvPr id="0" name="对象 9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7432" y="1309647"/>
                        <a:ext cx="475587" cy="297242"/>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671379475"/>
              </p:ext>
            </p:extLst>
          </p:nvPr>
        </p:nvGraphicFramePr>
        <p:xfrm>
          <a:off x="1244484" y="2153396"/>
          <a:ext cx="470493" cy="285147"/>
        </p:xfrm>
        <a:graphic>
          <a:graphicData uri="http://schemas.openxmlformats.org/presentationml/2006/ole">
            <mc:AlternateContent xmlns:mc="http://schemas.openxmlformats.org/markup-compatibility/2006">
              <mc:Choice xmlns:v="urn:schemas-microsoft-com:vml" Requires="v">
                <p:oleObj spid="_x0000_s85337" r:id="rId10" imgW="317160" imgH="190440" progId="Equation.KSEE3">
                  <p:embed/>
                </p:oleObj>
              </mc:Choice>
              <mc:Fallback>
                <p:oleObj r:id="rId10"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484" y="2153396"/>
                        <a:ext cx="470493" cy="285147"/>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17563778"/>
              </p:ext>
            </p:extLst>
          </p:nvPr>
        </p:nvGraphicFramePr>
        <p:xfrm>
          <a:off x="2139370" y="2141301"/>
          <a:ext cx="475587" cy="297242"/>
        </p:xfrm>
        <a:graphic>
          <a:graphicData uri="http://schemas.openxmlformats.org/presentationml/2006/ole">
            <mc:AlternateContent xmlns:mc="http://schemas.openxmlformats.org/markup-compatibility/2006">
              <mc:Choice xmlns:v="urn:schemas-microsoft-com:vml" Requires="v">
                <p:oleObj spid="_x0000_s85338" r:id="rId11" imgW="304560" imgH="190440" progId="Equation.KSEE3">
                  <p:embed/>
                </p:oleObj>
              </mc:Choice>
              <mc:Fallback>
                <p:oleObj r:id="rId11"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9370" y="2141301"/>
                        <a:ext cx="475587" cy="297242"/>
                      </a:xfrm>
                      <a:prstGeom prst="rect">
                        <a:avLst/>
                      </a:prstGeom>
                      <a:noFill/>
                    </p:spPr>
                  </p:pic>
                </p:oleObj>
              </mc:Fallback>
            </mc:AlternateContent>
          </a:graphicData>
        </a:graphic>
      </p:graphicFrame>
      <p:sp>
        <p:nvSpPr>
          <p:cNvPr id="17"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632111466"/>
              </p:ext>
            </p:extLst>
          </p:nvPr>
        </p:nvGraphicFramePr>
        <p:xfrm>
          <a:off x="2614957" y="3652286"/>
          <a:ext cx="258140" cy="326977"/>
        </p:xfrm>
        <a:graphic>
          <a:graphicData uri="http://schemas.openxmlformats.org/presentationml/2006/ole">
            <mc:AlternateContent xmlns:mc="http://schemas.openxmlformats.org/markup-compatibility/2006">
              <mc:Choice xmlns:v="urn:schemas-microsoft-com:vml" Requires="v">
                <p:oleObj spid="_x0000_s85339" r:id="rId12" imgW="139680" imgH="177480" progId="Equation.KSEE3">
                  <p:embed/>
                </p:oleObj>
              </mc:Choice>
              <mc:Fallback>
                <p:oleObj r:id="rId12" imgW="139680" imgH="177480" progId="Equation.KSEE3">
                  <p:embed/>
                  <p:pic>
                    <p:nvPicPr>
                      <p:cNvPr id="0" name="对象 9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4957" y="3652286"/>
                        <a:ext cx="258140" cy="326977"/>
                      </a:xfrm>
                      <a:prstGeom prst="rect">
                        <a:avLst/>
                      </a:prstGeom>
                      <a:no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108651764"/>
              </p:ext>
            </p:extLst>
          </p:nvPr>
        </p:nvGraphicFramePr>
        <p:xfrm>
          <a:off x="3778209" y="3644107"/>
          <a:ext cx="475587" cy="297242"/>
        </p:xfrm>
        <a:graphic>
          <a:graphicData uri="http://schemas.openxmlformats.org/presentationml/2006/ole">
            <mc:AlternateContent xmlns:mc="http://schemas.openxmlformats.org/markup-compatibility/2006">
              <mc:Choice xmlns:v="urn:schemas-microsoft-com:vml" Requires="v">
                <p:oleObj spid="_x0000_s85340" r:id="rId14" imgW="304560" imgH="190440" progId="Equation.KSEE3">
                  <p:embed/>
                </p:oleObj>
              </mc:Choice>
              <mc:Fallback>
                <p:oleObj r:id="rId14"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8209" y="3644107"/>
                        <a:ext cx="475587" cy="297242"/>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107524434"/>
              </p:ext>
            </p:extLst>
          </p:nvPr>
        </p:nvGraphicFramePr>
        <p:xfrm>
          <a:off x="7306698" y="3694116"/>
          <a:ext cx="470493" cy="285147"/>
        </p:xfrm>
        <a:graphic>
          <a:graphicData uri="http://schemas.openxmlformats.org/presentationml/2006/ole">
            <mc:AlternateContent xmlns:mc="http://schemas.openxmlformats.org/markup-compatibility/2006">
              <mc:Choice xmlns:v="urn:schemas-microsoft-com:vml" Requires="v">
                <p:oleObj spid="_x0000_s85341" r:id="rId15" imgW="317160" imgH="190440" progId="Equation.KSEE3">
                  <p:embed/>
                </p:oleObj>
              </mc:Choice>
              <mc:Fallback>
                <p:oleObj r:id="rId15"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6698" y="3694116"/>
                        <a:ext cx="470493" cy="285147"/>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207754233"/>
              </p:ext>
            </p:extLst>
          </p:nvPr>
        </p:nvGraphicFramePr>
        <p:xfrm>
          <a:off x="3110890" y="4752136"/>
          <a:ext cx="258140" cy="326977"/>
        </p:xfrm>
        <a:graphic>
          <a:graphicData uri="http://schemas.openxmlformats.org/presentationml/2006/ole">
            <mc:AlternateContent xmlns:mc="http://schemas.openxmlformats.org/markup-compatibility/2006">
              <mc:Choice xmlns:v="urn:schemas-microsoft-com:vml" Requires="v">
                <p:oleObj spid="_x0000_s85342" r:id="rId16" imgW="139680" imgH="177480" progId="Equation.KSEE3">
                  <p:embed/>
                </p:oleObj>
              </mc:Choice>
              <mc:Fallback>
                <p:oleObj r:id="rId16" imgW="139680" imgH="17748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0890" y="4752136"/>
                        <a:ext cx="258140" cy="326977"/>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369550824"/>
              </p:ext>
            </p:extLst>
          </p:nvPr>
        </p:nvGraphicFramePr>
        <p:xfrm>
          <a:off x="4253796" y="4752136"/>
          <a:ext cx="470493" cy="285147"/>
        </p:xfrm>
        <a:graphic>
          <a:graphicData uri="http://schemas.openxmlformats.org/presentationml/2006/ole">
            <mc:AlternateContent xmlns:mc="http://schemas.openxmlformats.org/markup-compatibility/2006">
              <mc:Choice xmlns:v="urn:schemas-microsoft-com:vml" Requires="v">
                <p:oleObj spid="_x0000_s85343" r:id="rId17" imgW="317160" imgH="190440" progId="Equation.KSEE3">
                  <p:embed/>
                </p:oleObj>
              </mc:Choice>
              <mc:Fallback>
                <p:oleObj r:id="rId17"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3796" y="4752136"/>
                        <a:ext cx="470493" cy="285147"/>
                      </a:xfrm>
                      <a:prstGeom prst="rect">
                        <a:avLst/>
                      </a:prstGeom>
                      <a:noFill/>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2292799687"/>
              </p:ext>
            </p:extLst>
          </p:nvPr>
        </p:nvGraphicFramePr>
        <p:xfrm>
          <a:off x="8425491" y="4781871"/>
          <a:ext cx="475587" cy="297242"/>
        </p:xfrm>
        <a:graphic>
          <a:graphicData uri="http://schemas.openxmlformats.org/presentationml/2006/ole">
            <mc:AlternateContent xmlns:mc="http://schemas.openxmlformats.org/markup-compatibility/2006">
              <mc:Choice xmlns:v="urn:schemas-microsoft-com:vml" Requires="v">
                <p:oleObj spid="_x0000_s85344" r:id="rId18" imgW="304560" imgH="190440" progId="Equation.KSEE3">
                  <p:embed/>
                </p:oleObj>
              </mc:Choice>
              <mc:Fallback>
                <p:oleObj r:id="rId18"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5491" y="4781871"/>
                        <a:ext cx="475587" cy="29724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712072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3399</TotalTime>
  <Words>2546</Words>
  <Application>Microsoft Office PowerPoint</Application>
  <PresentationFormat>宽屏</PresentationFormat>
  <Paragraphs>297</Paragraphs>
  <Slides>31</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3" baseType="lpstr">
      <vt:lpstr>等线</vt:lpstr>
      <vt:lpstr>汉仪趣黑W</vt:lpstr>
      <vt:lpstr>黑体</vt:lpstr>
      <vt:lpstr>迷你简准圆</vt:lpstr>
      <vt:lpstr>宋体</vt:lpstr>
      <vt:lpstr>微软雅黑</vt:lpstr>
      <vt:lpstr>Arial</vt:lpstr>
      <vt:lpstr>Consolas</vt:lpstr>
      <vt:lpstr>Times New Roman</vt:lpstr>
      <vt:lpstr>包图主题2</vt:lpstr>
      <vt:lpstr>Equation.KSEE3</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LOARA</cp:lastModifiedBy>
  <cp:revision>166</cp:revision>
  <dcterms:created xsi:type="dcterms:W3CDTF">2017-07-06T07:15:09Z</dcterms:created>
  <dcterms:modified xsi:type="dcterms:W3CDTF">2020-10-28T06:09:20Z</dcterms:modified>
</cp:coreProperties>
</file>