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585" r:id="rId5"/>
    <p:sldId id="676" r:id="rId6"/>
    <p:sldId id="677" r:id="rId7"/>
    <p:sldId id="501" r:id="rId8"/>
    <p:sldId id="635" r:id="rId9"/>
    <p:sldId id="638" r:id="rId10"/>
    <p:sldId id="503" r:id="rId11"/>
    <p:sldId id="433" r:id="rId12"/>
    <p:sldId id="500" r:id="rId13"/>
    <p:sldId id="434" r:id="rId14"/>
    <p:sldId id="435" r:id="rId15"/>
    <p:sldId id="436" r:id="rId16"/>
    <p:sldId id="437" r:id="rId17"/>
    <p:sldId id="498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1" r:id="rId28"/>
    <p:sldId id="438" r:id="rId29"/>
    <p:sldId id="439" r:id="rId30"/>
    <p:sldId id="400" r:id="rId31"/>
    <p:sldId id="620" r:id="rId32"/>
    <p:sldId id="621" r:id="rId33"/>
    <p:sldId id="619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9" r:id="rId43"/>
    <p:sldId id="630" r:id="rId44"/>
    <p:sldId id="631" r:id="rId45"/>
    <p:sldId id="641" r:id="rId46"/>
    <p:sldId id="63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26" autoAdjust="0"/>
  </p:normalViewPr>
  <p:slideViewPr>
    <p:cSldViewPr snapToGrid="0">
      <p:cViewPr varScale="1">
        <p:scale>
          <a:sx n="107" d="100"/>
          <a:sy n="107" d="100"/>
        </p:scale>
        <p:origin x="582" y="48"/>
      </p:cViewPr>
      <p:guideLst/>
    </p:cSldViewPr>
  </p:slideViewPr>
  <p:outlineViewPr>
    <p:cViewPr>
      <p:scale>
        <a:sx n="33" d="100"/>
        <a:sy n="33" d="100"/>
      </p:scale>
      <p:origin x="0" y="-31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431323" y="3441007"/>
            <a:ext cx="3319975" cy="0"/>
          </a:xfrm>
          <a:prstGeom prst="line">
            <a:avLst/>
          </a:prstGeom>
          <a:ln w="19050">
            <a:solidFill>
              <a:srgbClr val="2A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90" y="1631333"/>
            <a:ext cx="1476220" cy="1480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44142" y="485019"/>
            <a:ext cx="168812" cy="9706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3487965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44142" y="485019"/>
            <a:ext cx="168812" cy="9706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B540-8E29-411D-A526-F1C946E6C4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EAA0-EDE7-4ED3-B300-5A42C20B34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12.png"/><Relationship Id="rId7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tags" Target="../tags/tag4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hyperlink" Target="https://pythonhosted.org/PyPDF2/" TargetMode="External"/><Relationship Id="rId3" Type="http://schemas.openxmlformats.org/officeDocument/2006/relationships/hyperlink" Target="https://python-pptx.readthedocs.io/en/latest/" TargetMode="External"/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hyperlink" Target="https://python-docx.readthedocs.io/en/lates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37.png"/><Relationship Id="rId5" Type="http://schemas.openxmlformats.org/officeDocument/2006/relationships/tags" Target="../tags/tag8.xml"/><Relationship Id="rId4" Type="http://schemas.openxmlformats.org/officeDocument/2006/relationships/image" Target="../media/image36.png"/><Relationship Id="rId3" Type="http://schemas.openxmlformats.org/officeDocument/2006/relationships/tags" Target="../tags/tag7.xml"/><Relationship Id="rId2" Type="http://schemas.openxmlformats.org/officeDocument/2006/relationships/image" Target="../media/image35.png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"/>
            <a:ext cx="12192000" cy="3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641" y="728048"/>
            <a:ext cx="11175365" cy="24010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方正小标宋简体" panose="03000509000000000000" charset="-122"/>
              </a:rPr>
              <a:t>python</a:t>
            </a:r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方正小标宋简体" panose="03000509000000000000" charset="-122"/>
              </a:rPr>
              <a:t>语言入门与实践</a:t>
            </a:r>
            <a:b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方正小标宋简体" panose="03000509000000000000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方正小标宋简体" panose="03000509000000000000" charset="-122"/>
              </a:rPr>
              <a:t>面向对象编程初阶</a:t>
            </a:r>
            <a:endPara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方正小标宋简体" panose="03000509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7250" y="3850315"/>
            <a:ext cx="7327900" cy="231045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</a:rPr>
              <a:t>主讲人：吴陈炜 博士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</a:rPr>
              <a:t>复旦大学智能机器人研究院    工程博士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</a:rPr>
              <a:t>北京大学信息科学与技术学院 理学硕士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</a:rPr>
              <a:t>浙江大学信息与电子工程学系 工学学士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</a:rPr>
              <a:t>   网易（杭州）网络有限公司 项目经理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  <a:sym typeface="+mn-ea"/>
              </a:rPr>
              <a:t>美国项目管理协会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  <a:sym typeface="+mn-ea"/>
              </a:rPr>
              <a:t>  PMP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  <a:sym typeface="+mn-ea"/>
              </a:rPr>
              <a:t>（项目管理专业人士）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  <a:sym typeface="+mn-ea"/>
            </a:endParaRP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  <a:cs typeface="楷体_GB2312" panose="02010609030101010101" charset="-122"/>
                <a:sym typeface="+mn-ea"/>
              </a:rPr>
              <a:t>之江实验室  科研主管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</a:endParaRPr>
          </a:p>
          <a:p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8217" y="6163111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2020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年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月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14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日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1406370"/>
            <a:ext cx="10805160" cy="543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使用 </a:t>
            </a:r>
            <a:r>
              <a:rPr lang="en-US" altLang="zh-CN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导入模块时，可以使用以下几种方式：</a:t>
            </a:r>
            <a:endParaRPr lang="zh-CN" altLang="en-US" sz="16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模块名 </a:t>
            </a: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as 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别名</a:t>
            </a: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 ：</a:t>
            </a:r>
            <a:endParaRPr lang="en-US" altLang="zh-CN" kern="0" dirty="0">
              <a:solidFill>
                <a:srgbClr val="333333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在本程序中以别名代替原模块名，从而简化名称书写。注意此时在程序中不能再使用原模块名。</a:t>
            </a:r>
            <a:endParaRPr lang="en-US" altLang="zh-CN" kern="0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from 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模块名 </a:t>
            </a: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函数名</a:t>
            </a: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1,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函数名</a:t>
            </a: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2,…… </a:t>
            </a: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：</a:t>
            </a:r>
            <a:endParaRPr lang="en-US" altLang="zh-CN" kern="0" dirty="0">
              <a:solidFill>
                <a:srgbClr val="333333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直接导入模块中的指定函数（或公共变量、对象等），从而在程序中调用这些函数时，不需要写模块名。注意此方式下不能使用模块中的其他函数。</a:t>
            </a:r>
            <a:endParaRPr lang="zh-CN" altLang="en-US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from </a:t>
            </a:r>
            <a:r>
              <a:rPr lang="zh-CN" altLang="en-US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模块名 </a:t>
            </a:r>
            <a:r>
              <a:rPr lang="en-US" altLang="zh-CN" b="1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* </a:t>
            </a: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：</a:t>
            </a:r>
            <a:endParaRPr lang="en-US" altLang="zh-CN" kern="0" dirty="0">
              <a:solidFill>
                <a:srgbClr val="333333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333333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将模块中所有元素（函数、变量、对象等）全部导入，不需要指定模块名即可调用。</a:t>
            </a:r>
            <a:endParaRPr lang="en-US" altLang="zh-CN" kern="0" dirty="0">
              <a:solidFill>
                <a:srgbClr val="333333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import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p.b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或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from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p.a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import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my_fun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zh-CN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zh-CN" altLang="en-US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包名</a:t>
            </a:r>
            <a:r>
              <a:rPr lang="en-US" altLang="zh-CN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模块名</a:t>
            </a:r>
            <a:endParaRPr lang="en-US" altLang="zh-CN" kern="0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存放多个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文件的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文件夹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可以作为一个包（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package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）可以使用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号表示该文件夹中的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模块。</a:t>
            </a:r>
            <a:endParaRPr lang="zh-CN" altLang="en-US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zh-CN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from </a:t>
            </a:r>
            <a:r>
              <a:rPr lang="zh-CN" altLang="en-US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包名</a:t>
            </a:r>
            <a:r>
              <a:rPr lang="en-US" altLang="zh-CN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模块名 </a:t>
            </a:r>
            <a:r>
              <a:rPr lang="en-US" altLang="zh-CN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zh-CN" altLang="en-US" b="1" kern="0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函数名</a:t>
            </a:r>
            <a:endParaRPr lang="en-US" altLang="zh-CN" kern="0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从包中的模块里面引入其中定义的函数、变量、对象等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zh-CN" altLang="en-US" sz="1000" kern="100" dirty="0">
              <a:latin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546755" y="20637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知识点复习：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import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的几种使用方法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2487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解方程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26347" y="2418692"/>
            <a:ext cx="2276475" cy="112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737" y="1810697"/>
            <a:ext cx="3857592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导入模块和类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Symbol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类列方程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solve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方法解方程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3650" y="4654135"/>
            <a:ext cx="5076825" cy="1590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29283" y="4117968"/>
            <a:ext cx="5054555" cy="21363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3650" y="3934149"/>
            <a:ext cx="4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例：求解方程：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ax² +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bx+c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77329" y="1749339"/>
            <a:ext cx="42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例：求解方程：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x² -3x-5=0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9110777" y="2673495"/>
            <a:ext cx="41854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6060659" y="5149214"/>
            <a:ext cx="41854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67175" y="2300605"/>
            <a:ext cx="4858385" cy="1360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解方程组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622" y="4116624"/>
            <a:ext cx="3640267" cy="1239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88" y="1690796"/>
            <a:ext cx="2924034" cy="1325562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6889344" y="4505693"/>
            <a:ext cx="41854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1164" y="2163106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例：求解方程组： 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3416300"/>
            <a:ext cx="5977890" cy="2312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2428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求微分（导数）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6685980" y="5400156"/>
            <a:ext cx="41854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1937" y="1407569"/>
            <a:ext cx="7485322" cy="335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导入模块和类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列出表达式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Derivatae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f,x,order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=1)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建立对象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doit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方法求解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subs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方法赋值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998705" y="1407569"/>
                <a:ext cx="4704869" cy="232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例：求下列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的导数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表达式</m:t>
                      </m:r>
                    </m:oMath>
                  </m:oMathPara>
                </a14:m>
                <a:endParaRPr lang="en-US" altLang="zh-CN" sz="2400" b="1" i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及其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值：</m:t>
                      </m:r>
                    </m:oMath>
                  </m:oMathPara>
                </a14:m>
                <a:endParaRPr lang="en-US" altLang="zh-CN" sz="2400" b="1" i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i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05" y="1407569"/>
                <a:ext cx="4704869" cy="232082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90" y="4758690"/>
            <a:ext cx="3958590" cy="1681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0" y="4418330"/>
            <a:ext cx="51054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7012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求积分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76696" y="1565275"/>
            <a:ext cx="10515600" cy="25336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导入模块和类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列出表达式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Integral(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f,x,order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=1)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建立对象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如果是定积分，第二个参数为元组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x,min,max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doit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方法求解答案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2895" y="2255704"/>
            <a:ext cx="1066138" cy="7309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46396" y="930141"/>
            <a:ext cx="3157869" cy="11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例：求以下不定积分和定积分：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09" y="2986680"/>
            <a:ext cx="1600200" cy="126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35" y="4229100"/>
            <a:ext cx="2590165" cy="216027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7394945" y="5077987"/>
            <a:ext cx="41854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95" y="4253230"/>
            <a:ext cx="56197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26569" y="2286000"/>
            <a:ext cx="10135101" cy="1696720"/>
          </a:xfrm>
          <a:prstGeom prst="rect">
            <a:avLst/>
          </a:prstGeom>
          <a:solidFill>
            <a:srgbClr val="2A598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文本框 11"/>
          <p:cNvSpPr txBox="1"/>
          <p:nvPr/>
        </p:nvSpPr>
        <p:spPr>
          <a:xfrm>
            <a:off x="1645920" y="2672695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面向对象的办公自动化</a:t>
            </a:r>
            <a:endParaRPr lang="zh-CN" altLang="en-US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python-docx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128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pip install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指令下载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python-docx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pip install python-docx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文件中使用以下命令引入模块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import docx</a:t>
            </a:r>
            <a:endParaRPr lang="zh-CN" altLang="en-US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4110" y="295275"/>
            <a:ext cx="10352087" cy="1325563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文档的结构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018" y="1828849"/>
            <a:ext cx="4964707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文档结构包含三个重要对象：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Document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代表整个文档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Paragraph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代表文档中的段落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Run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代表具有相同样式的文字块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2887" t="-254" r="10033" b="254"/>
          <a:stretch>
            <a:fillRect/>
          </a:stretch>
        </p:blipFill>
        <p:spPr>
          <a:xfrm>
            <a:off x="5592445" y="1697990"/>
            <a:ext cx="6123940" cy="3483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3941" y="5333654"/>
            <a:ext cx="477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Document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v.s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paragraph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v.s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run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9562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向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文档中写入文字的一般方法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9562" y="1690688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第一步：导入模块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from docx import Document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第二步：创建文档对象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doc = Document()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第三步：创建段落对象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doc.add_paragraph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第四步：创建文字块对象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header_run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header.add_run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('INVITATION')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04973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文档中文字样式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4973" y="175577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导入相关的模块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docx.shared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import Pt,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RGBColor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docx.enum.text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import WD_ALIGN_PARAGRAPH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修改字体样式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header_run.font.bold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= True 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header_run.font.size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= Pt(30)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修改段落样式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header.alignment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= WD_ALIGN_PARAGRAPH.CENTER</a:t>
            </a:r>
            <a:endParaRPr lang="zh-CN" altLang="en-US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今日计划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复习面向对象编程（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OOP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）的概念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使用面向对象的方法求解数学题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使用面向对象的方法操作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word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使用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pygame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做个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FlappyBird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小游戏</a:t>
            </a:r>
            <a:endParaRPr lang="en-US" altLang="zh-CN" sz="40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3573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更多字体样式参数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65263"/>
            <a:ext cx="10515600" cy="4902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run.font.bold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True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加粗属性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run.font.italic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True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斜体属性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run.font.underline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True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下划线属性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run.font.strike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True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删除线属性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run.font.shadow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True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阴影属性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run.font.size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Pt(20)	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字体大小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run.font.color.rgb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RGBColor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(0,0,255)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字体颜色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run.font.name = ‘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微软雅黑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’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字体类型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r = run._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element.rPr.rFonts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#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中文字体设置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r.set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qn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('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w:eastAsia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'),'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微软雅黑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')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3450" y="6000115"/>
            <a:ext cx="3231515" cy="368300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from docx.oxml.ns import qn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endCxn id="4" idx="2"/>
          </p:cNvCxnSpPr>
          <p:nvPr/>
        </p:nvCxnSpPr>
        <p:spPr>
          <a:xfrm>
            <a:off x="3267710" y="6350635"/>
            <a:ext cx="5631815" cy="17780"/>
          </a:xfrm>
          <a:prstGeom prst="bentConnector4">
            <a:avLst>
              <a:gd name="adj1" fmla="val 372"/>
              <a:gd name="adj2" fmla="val 1439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9563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保存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9563" y="1690688"/>
            <a:ext cx="10515600" cy="21050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记得使用以下指令来对保存所创建的文档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doc.save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('XXX.docx’)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这样我们就可以在运行程序之后生成一个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574" y="3954895"/>
            <a:ext cx="982027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23825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让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自动获取当前时间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95400" y="1825625"/>
            <a:ext cx="10896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内置了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datetime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模块，我们可以直接导入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import datetime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可以使用以下指令获取当前时间，并且使用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strftime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格式化日期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now_time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datetime.datetime.now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().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strftime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('%Y-%m-%d')</a:t>
            </a:r>
            <a:endParaRPr lang="en-US" altLang="zh-CN" dirty="0">
              <a:solidFill>
                <a:schemeClr val="bg1"/>
              </a:solidFill>
              <a:highlight>
                <a:srgbClr val="0000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这样，我们就可以在生成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docx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文档的时候自动更新时间了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04977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自动邀请函生成器源代码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827" y="1690688"/>
            <a:ext cx="9269991" cy="47220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自动邀请函生成器源代码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138" y="1484581"/>
            <a:ext cx="9097858" cy="50360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803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最后生成效果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" y="1466215"/>
            <a:ext cx="9336405" cy="52520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304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封装函数后批量调用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953" y="1747060"/>
            <a:ext cx="6858209" cy="1974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9619" y="3777765"/>
            <a:ext cx="12865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dirty="0"/>
              <a:t>……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3" y="4717464"/>
            <a:ext cx="6909763" cy="14799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18" y="1873550"/>
            <a:ext cx="3570910" cy="44195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其他办公自动化的模块及其官方文档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128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python-docx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1"/>
              </a:rPr>
              <a:t>https://python-docx.readthedocs.io/en/latest/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Excel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openpyxl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https://openpyxl.readthedocs.io/en/stable/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python-pptx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3"/>
              </a:rPr>
              <a:t>https://python-pptx.readthedocs.io/en/latest/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Pdf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pypdf2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4"/>
              </a:rPr>
              <a:t>https://pythonhosted.org/PyPDF2/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1280" y="1149350"/>
            <a:ext cx="10515600" cy="20986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批量生成各类奖学金奖状（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tips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：使用字典遍历）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方法求解一下两道考研数学真题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8209" y="3375200"/>
            <a:ext cx="7354740" cy="956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09" y="4605572"/>
            <a:ext cx="4834047" cy="18375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26569" y="2286000"/>
            <a:ext cx="10135101" cy="1696720"/>
          </a:xfrm>
          <a:prstGeom prst="rect">
            <a:avLst/>
          </a:prstGeom>
          <a:solidFill>
            <a:srgbClr val="2A598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文本框 11"/>
          <p:cNvSpPr txBox="1"/>
          <p:nvPr/>
        </p:nvSpPr>
        <p:spPr>
          <a:xfrm>
            <a:off x="1645920" y="2672695"/>
            <a:ext cx="9296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能力进阶：自己编个小游戏</a:t>
            </a:r>
            <a:endParaRPr lang="zh-CN" altLang="en-US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Bonus of Today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41880"/>
            <a:ext cx="10515600" cy="381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1005"/>
            <a:ext cx="6664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https://github.com/iwuch/PythonCrashCourseFromDrWu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3573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游戏的本质：有限状态机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image13.pn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5762308" y="2515870"/>
            <a:ext cx="6094412" cy="241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2467610"/>
            <a:ext cx="491617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6694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pygame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简介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76694" y="1825625"/>
            <a:ext cx="10515600" cy="163671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一个Python的游戏开发框架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免费、开源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基于SDL库的Python封装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5" name="image9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930275" y="4449445"/>
            <a:ext cx="4652010" cy="1376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64580" y="4090035"/>
            <a:ext cx="542925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64580" y="934085"/>
            <a:ext cx="5188585" cy="2950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0451" y="365125"/>
            <a:ext cx="6299200" cy="1325563"/>
          </a:xfrm>
        </p:spPr>
        <p:txBody>
          <a:bodyPr/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pygame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的安装与使用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0451" y="1936750"/>
            <a:ext cx="6831013" cy="435292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在命令行里输入pip install pygame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(Mac用户输入pip3 install pygame)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安装完成后在命令行输入python (Mac用户输入python3)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在Python交互式解释器中输入import pygame 没有报错说明安装成功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继续输入pygame.ver可以查看安装的Pygame版本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4575" y="1477645"/>
            <a:ext cx="37623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23827" y="365125"/>
            <a:ext cx="10515600" cy="1325563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体验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pygame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内置小游戏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23827" y="1601788"/>
            <a:ext cx="10515600" cy="1241425"/>
          </a:xfrm>
        </p:spPr>
        <p:txBody>
          <a:bodyPr/>
          <a:lstStyle/>
          <a:p>
            <a:r>
              <a:rPr lang="zh-CN" altLang="en-US"/>
              <a:t>在命令行里输入python –m pygame.examples.aliens</a:t>
            </a:r>
            <a:endParaRPr lang="zh-CN" altLang="en-US"/>
          </a:p>
          <a:p>
            <a:r>
              <a:rPr lang="zh-CN" altLang="en-US"/>
              <a:t>在命令行里输入python –m pygame.examples.chimp</a:t>
            </a:r>
            <a:endParaRPr lang="zh-CN" altLang="en-US"/>
          </a:p>
        </p:txBody>
      </p:sp>
      <p:pic>
        <p:nvPicPr>
          <p:cNvPr id="15" name="image19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90310" y="3602355"/>
            <a:ext cx="3976370" cy="2983230"/>
          </a:xfrm>
          <a:prstGeom prst="rect">
            <a:avLst/>
          </a:prstGeom>
        </p:spPr>
      </p:pic>
      <p:pic>
        <p:nvPicPr>
          <p:cNvPr id="17" name="image2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235" y="2714625"/>
            <a:ext cx="5176520" cy="66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35" y="2714625"/>
            <a:ext cx="394271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72999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牛刀小试：做个简易版的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FlappyBird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495" y="2894330"/>
            <a:ext cx="6344920" cy="3736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893695"/>
            <a:ext cx="2222500" cy="3736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1200" y="1371600"/>
            <a:ext cx="10641965" cy="130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《flappy bird》是一款由来自越南的独立游戏开发者Dong Nguyen所开发的作品，游戏于2013年5月24日上线，并在2014年2月突然暴红。2014年2月，《Flappy Bird》被开发者本人从苹果及谷歌应用商店撤下。2014年8月份正式回归APP STORE，正式加入Flappy迷们期待已久的多人对战模式。游戏中玩家必须控制一只小鸟，跨越由各种不同长度水管所组成的障碍。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0704" y="365125"/>
            <a:ext cx="10515600" cy="1325563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制作思路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10704" y="1825625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一、使用pygame进行游戏可视化界面的管理；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二、编写Bird类实现小鸟在直线上的类自由落体运动；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三、编写ObstacleManager类实现对移动障碍物的管理；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四、使用碰撞检测方法colliderect实现游戏结束的判定；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五、主函数使用while循环不停更新游戏的状态并且输出到屏幕。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游戏的初始化和主循环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1802765"/>
            <a:ext cx="4892040" cy="2865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802765"/>
            <a:ext cx="5305425" cy="40005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6581140" y="1991360"/>
            <a:ext cx="455485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588125" y="1991360"/>
            <a:ext cx="1270" cy="256984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95770" y="4192905"/>
            <a:ext cx="56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y</a:t>
            </a:r>
            <a:r>
              <a:rPr lang="zh-CN" altLang="en-US" b="1"/>
              <a:t>轴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0749915" y="2127250"/>
            <a:ext cx="56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x</a:t>
            </a:r>
            <a:r>
              <a:rPr lang="zh-CN" altLang="en-US" b="1"/>
              <a:t>轴</a:t>
            </a:r>
            <a:endParaRPr lang="zh-CN" altLang="en-US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9561" y="365125"/>
            <a:ext cx="10515600" cy="1325563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写个鸟类（需要一丢丢的物理学知识）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545" y="1645920"/>
            <a:ext cx="3510280" cy="4785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1645920"/>
            <a:ext cx="6352540" cy="47847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95549" y="365125"/>
            <a:ext cx="10515600" cy="1325563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写个障碍物管理员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95549" y="1501775"/>
            <a:ext cx="5992813" cy="497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45" y="2009140"/>
            <a:ext cx="3903980" cy="31489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7273" y="544234"/>
            <a:ext cx="10515600" cy="1325563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然后就可以愉快的跑起来啦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image13.pn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2347273" y="2041247"/>
            <a:ext cx="791210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的工作原理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030" y="1579245"/>
            <a:ext cx="7178040" cy="479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075" y="1272540"/>
            <a:ext cx="20955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075" y="3368040"/>
            <a:ext cx="22479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155" y="859155"/>
            <a:ext cx="5333365" cy="553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859155"/>
            <a:ext cx="5652770" cy="5534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920" y="365125"/>
            <a:ext cx="396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easyFlappyBird.py</a:t>
            </a:r>
            <a:endParaRPr lang="en-US" altLang="zh-CN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我们也可以上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github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看看大神是如何写的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2475" y="1691005"/>
            <a:ext cx="7487285" cy="47739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35292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插入素材后，游戏就变得完整了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720138" y="1842770"/>
            <a:ext cx="2633662" cy="4573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770"/>
            <a:ext cx="733933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128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提高作业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1280" y="1149350"/>
            <a:ext cx="10515600" cy="20986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深入研究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pygame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OOP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的方式重写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originalFlappyBird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2246630"/>
            <a:ext cx="7701915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26569" y="2286000"/>
            <a:ext cx="10135101" cy="1696720"/>
          </a:xfrm>
          <a:prstGeom prst="rect">
            <a:avLst/>
          </a:prstGeom>
          <a:solidFill>
            <a:srgbClr val="2A598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文本框 11"/>
          <p:cNvSpPr txBox="1"/>
          <p:nvPr/>
        </p:nvSpPr>
        <p:spPr>
          <a:xfrm>
            <a:off x="1645920" y="2672695"/>
            <a:ext cx="9296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Enjoy !</a:t>
            </a:r>
            <a:endParaRPr lang="en-US" altLang="zh-CN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569" y="2286000"/>
            <a:ext cx="10135101" cy="1696720"/>
          </a:xfrm>
          <a:prstGeom prst="rect">
            <a:avLst/>
          </a:prstGeom>
          <a:solidFill>
            <a:srgbClr val="2A598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1645920" y="2672695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面向对象的编程（</a:t>
            </a:r>
            <a:r>
              <a:rPr lang="en-US" altLang="zh-CN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OOP</a:t>
            </a:r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要点复习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631918" y="1954213"/>
            <a:ext cx="6107429" cy="36722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 sz="15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2470" y="1954530"/>
            <a:ext cx="46069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b="1"/>
              <a:t>对于初学者来说，我们只需要了解以下几个知识点就可以快速入门：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en-US" altLang="zh-CN" b="1"/>
              <a:t>1.对象=属性+方法</a:t>
            </a:r>
            <a:endParaRPr lang="en-US" altLang="zh-CN" b="1"/>
          </a:p>
          <a:p>
            <a:pPr>
              <a:lnSpc>
                <a:spcPct val="200000"/>
              </a:lnSpc>
            </a:pPr>
            <a:r>
              <a:rPr lang="en-US" altLang="zh-CN" b="1"/>
              <a:t>2.</a:t>
            </a:r>
            <a:r>
              <a:rPr lang="zh-CN" altLang="en-US" b="1"/>
              <a:t>先定义类、再实例化对象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en-US" altLang="zh-CN" b="1"/>
              <a:t>3.self</a:t>
            </a:r>
            <a:r>
              <a:rPr lang="zh-CN" altLang="en-US" b="1"/>
              <a:t>参数不要忘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en-US" altLang="zh-CN" b="1"/>
              <a:t>*</a:t>
            </a:r>
            <a:r>
              <a:rPr lang="zh-CN" altLang="en-US" b="1"/>
              <a:t>面向对象的三大特点：继承、多态、封装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4085" y="1668780"/>
            <a:ext cx="10012680" cy="308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5400" b="1">
                <a:solidFill>
                  <a:srgbClr val="FF0000"/>
                </a:solidFill>
              </a:rPr>
              <a:t>我们在编程的时候，</a:t>
            </a:r>
            <a:r>
              <a:rPr lang="en-US" altLang="zh-CN" sz="5400" b="1">
                <a:solidFill>
                  <a:srgbClr val="FF0000"/>
                </a:solidFill>
              </a:rPr>
              <a:t>90%</a:t>
            </a:r>
            <a:r>
              <a:rPr lang="zh-CN" altLang="en-US" sz="5400" b="1">
                <a:solidFill>
                  <a:srgbClr val="FF0000"/>
                </a:solidFill>
              </a:rPr>
              <a:t>的时间是在调用其他人写好的类和方法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569" y="2286000"/>
            <a:ext cx="10135101" cy="1696720"/>
          </a:xfrm>
          <a:prstGeom prst="rect">
            <a:avLst/>
          </a:prstGeom>
          <a:solidFill>
            <a:srgbClr val="2A598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1645920" y="2672695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5400" b="1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模块求解数学问题</a:t>
            </a:r>
            <a:endParaRPr lang="zh-CN" altLang="en-US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6438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的安装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6438" y="1825625"/>
            <a:ext cx="4424363" cy="684213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pip install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sympy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2310" y="897255"/>
            <a:ext cx="4073525" cy="538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8" y="2807201"/>
            <a:ext cx="5307158" cy="347809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1770,&quot;width&quot;:3585}"/>
</p:tagLst>
</file>

<file path=ppt/tags/tag3.xml><?xml version="1.0" encoding="utf-8"?>
<p:tagLst xmlns:p="http://schemas.openxmlformats.org/presentationml/2006/main">
  <p:tag name="KSO_WM_UNIT_PLACING_PICTURE_USER_VIEWPORT" val="{&quot;height&quot;:2505,&quot;width&quot;:7995}"/>
</p:tagLst>
</file>

<file path=ppt/tags/tag4.xml><?xml version="1.0" encoding="utf-8"?>
<p:tagLst xmlns:p="http://schemas.openxmlformats.org/presentationml/2006/main">
  <p:tag name="KSO_WM_UNIT_PLACING_PICTURE_USER_VIEWPORT" val="{&quot;height&quot;:3364.3275590551179,&quot;width&quot;:7959.929133858268}"/>
</p:tagLst>
</file>

<file path=ppt/tags/tag5.xml><?xml version="1.0" encoding="utf-8"?>
<p:tagLst xmlns:p="http://schemas.openxmlformats.org/presentationml/2006/main">
  <p:tag name="KSO_WM_UNIT_PLACING_PICTURE_USER_VIEWPORT" val="{&quot;height&quot;:2205,&quot;width&quot;:7875}"/>
</p:tagLst>
</file>

<file path=ppt/tags/tag6.xml><?xml version="1.0" encoding="utf-8"?>
<p:tagLst xmlns:p="http://schemas.openxmlformats.org/presentationml/2006/main">
  <p:tag name="KSO_WM_UNIT_PLACING_PICTURE_USER_VIEWPORT" val="{&quot;height&quot;:2167,&quot;width&quot;:7326}"/>
</p:tagLst>
</file>

<file path=ppt/tags/tag7.xml><?xml version="1.0" encoding="utf-8"?>
<p:tagLst xmlns:p="http://schemas.openxmlformats.org/presentationml/2006/main">
  <p:tag name="KSO_WM_UNIT_PLACING_PICTURE_USER_VIEWPORT" val="{&quot;height&quot;:3300,&quot;width&quot;:8550}"/>
</p:tagLst>
</file>

<file path=ppt/tags/tag8.xml><?xml version="1.0" encoding="utf-8"?>
<p:tagLst xmlns:p="http://schemas.openxmlformats.org/presentationml/2006/main">
  <p:tag name="KSO_WM_UNIT_PLACING_PICTURE_USER_VIEWPORT" val="{&quot;height&quot;:4955,&quot;width&quot;:8715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3530</Words>
  <Application>WPS 演示</Application>
  <PresentationFormat>宽屏</PresentationFormat>
  <Paragraphs>255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华文中宋</vt:lpstr>
      <vt:lpstr>方正小标宋简体</vt:lpstr>
      <vt:lpstr>微软雅黑</vt:lpstr>
      <vt:lpstr>楷体_GB2312</vt:lpstr>
      <vt:lpstr>Times New Roman</vt:lpstr>
      <vt:lpstr>Courier New</vt:lpstr>
      <vt:lpstr>等线</vt:lpstr>
      <vt:lpstr>Arial Unicode MS</vt:lpstr>
      <vt:lpstr>Calibri</vt:lpstr>
      <vt:lpstr>等线 Light</vt:lpstr>
      <vt:lpstr>新宋体</vt:lpstr>
      <vt:lpstr>Office Theme</vt:lpstr>
      <vt:lpstr>主题1</vt:lpstr>
      <vt:lpstr>python语言入门与实践 面向对象编程初阶</vt:lpstr>
      <vt:lpstr>今日计划</vt:lpstr>
      <vt:lpstr>PowerPoint 演示文稿</vt:lpstr>
      <vt:lpstr>PowerPoint 演示文稿</vt:lpstr>
      <vt:lpstr>PowerPoint 演示文稿</vt:lpstr>
      <vt:lpstr>要点复习</vt:lpstr>
      <vt:lpstr>PowerPoint 演示文稿</vt:lpstr>
      <vt:lpstr>PowerPoint 演示文稿</vt:lpstr>
      <vt:lpstr>sympy的安装</vt:lpstr>
      <vt:lpstr>知识点复习：import的几种使用方法</vt:lpstr>
      <vt:lpstr>用sympy解方程</vt:lpstr>
      <vt:lpstr>用sympy解方程组</vt:lpstr>
      <vt:lpstr>用sympy求微分（导数）</vt:lpstr>
      <vt:lpstr>用sympy求积分</vt:lpstr>
      <vt:lpstr>PowerPoint 演示文稿</vt:lpstr>
      <vt:lpstr>python-docx模块</vt:lpstr>
      <vt:lpstr>docx文档的结构</vt:lpstr>
      <vt:lpstr>向docx文档中写入文字的一般方法</vt:lpstr>
      <vt:lpstr>修改docx文档中文字样式</vt:lpstr>
      <vt:lpstr>更多字体样式参数</vt:lpstr>
      <vt:lpstr>保存docx文档</vt:lpstr>
      <vt:lpstr>让python自动获取当前时间</vt:lpstr>
      <vt:lpstr>自动邀请函生成器源代码</vt:lpstr>
      <vt:lpstr>自动邀请函生成器源代码</vt:lpstr>
      <vt:lpstr>最后生成效果</vt:lpstr>
      <vt:lpstr>封装函数后批量调用</vt:lpstr>
      <vt:lpstr>其他办公自动化的模块及其官方文档</vt:lpstr>
      <vt:lpstr>作业</vt:lpstr>
      <vt:lpstr>PowerPoint 演示文稿</vt:lpstr>
      <vt:lpstr>游戏的本质：有限状态机</vt:lpstr>
      <vt:lpstr>pygame简介</vt:lpstr>
      <vt:lpstr>pygame的安装与使用</vt:lpstr>
      <vt:lpstr>体验pygame内置小游戏</vt:lpstr>
      <vt:lpstr>牛刀小试：做个简易版的FlappyBird</vt:lpstr>
      <vt:lpstr>制作思路</vt:lpstr>
      <vt:lpstr>游戏的初始化和主循环</vt:lpstr>
      <vt:lpstr>写个鸟类（需要一丢丢的物理学知识）</vt:lpstr>
      <vt:lpstr>写个障碍物管理员</vt:lpstr>
      <vt:lpstr>然后就可以愉快的跑起来啦</vt:lpstr>
      <vt:lpstr>PowerPoint 演示文稿</vt:lpstr>
      <vt:lpstr>我们也可以上github看看大神是如何写的</vt:lpstr>
      <vt:lpstr>插入素材后，游戏就变得完整了</vt:lpstr>
      <vt:lpstr>提高作业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python语言入门与实践 第五讲 面向对象编程初阶</dc:title>
  <dc:creator>wu chenwei</dc:creator>
  <cp:lastModifiedBy>吴陈炜(无尘)</cp:lastModifiedBy>
  <cp:revision>36</cp:revision>
  <dcterms:created xsi:type="dcterms:W3CDTF">2020-04-02T03:32:00Z</dcterms:created>
  <dcterms:modified xsi:type="dcterms:W3CDTF">2020-10-14T08:04:20Z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