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862" r:id="rId5"/>
    <p:sldId id="3849" r:id="rId6"/>
    <p:sldId id="3846" r:id="rId7"/>
    <p:sldId id="261" r:id="rId8"/>
    <p:sldId id="3850" r:id="rId9"/>
    <p:sldId id="3851" r:id="rId10"/>
    <p:sldId id="265" r:id="rId11"/>
    <p:sldId id="3852" r:id="rId12"/>
    <p:sldId id="3853" r:id="rId13"/>
    <p:sldId id="3854" r:id="rId14"/>
    <p:sldId id="3855" r:id="rId15"/>
    <p:sldId id="3857" r:id="rId16"/>
    <p:sldId id="263" r:id="rId17"/>
    <p:sldId id="3860" r:id="rId18"/>
    <p:sldId id="3861" r:id="rId19"/>
    <p:sldId id="38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94" autoAdjust="0"/>
  </p:normalViewPr>
  <p:slideViewPr>
    <p:cSldViewPr snapToGrid="0">
      <p:cViewPr varScale="1">
        <p:scale>
          <a:sx n="143" d="100"/>
          <a:sy n="143" d="100"/>
        </p:scale>
        <p:origin x="120" y="42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1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5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0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6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15/07/2024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TP%20-%20TimeAndDate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STD%20-%20TimeAndDate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logo with colorful squares&#10;&#10;Description automatically generated">
            <a:extLst>
              <a:ext uri="{FF2B5EF4-FFF2-40B4-BE49-F238E27FC236}">
                <a16:creationId xmlns:a16="http://schemas.microsoft.com/office/drawing/2014/main" id="{0E2E1707-FEDA-663A-A5D4-83BCC2051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>
          <a:xfrm>
            <a:off x="6314821" y="1127982"/>
            <a:ext cx="5568789" cy="5566493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3E707CE-FD6A-4DAF-6F6B-289B9637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13330" cy="16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11F0263-CEA2-CCD6-2C67-1C6AC6274B07}"/>
              </a:ext>
            </a:extLst>
          </p:cNvPr>
          <p:cNvSpPr txBox="1">
            <a:spLocks/>
          </p:cNvSpPr>
          <p:nvPr/>
        </p:nvSpPr>
        <p:spPr>
          <a:xfrm>
            <a:off x="813509" y="2896711"/>
            <a:ext cx="6261291" cy="11680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Automation Tests</a:t>
            </a:r>
          </a:p>
        </p:txBody>
      </p:sp>
    </p:spTree>
    <p:extLst>
      <p:ext uri="{BB962C8B-B14F-4D97-AF65-F5344CB8AC3E}">
        <p14:creationId xmlns:p14="http://schemas.microsoft.com/office/powerpoint/2010/main" val="6977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4" y="70553"/>
            <a:ext cx="3064877" cy="4348024"/>
          </a:xfrm>
          <a:noFill/>
        </p:spPr>
        <p:txBody>
          <a:bodyPr anchor="ctr"/>
          <a:lstStyle/>
          <a:p>
            <a:r>
              <a:rPr lang="en-US" dirty="0"/>
              <a:t>Example for accessing an element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28A10-1B07-8D6C-979E-3C1FBC81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91" y="0"/>
            <a:ext cx="8951709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C8B631-F7EE-34CE-8436-95EE2EABFD2D}"/>
              </a:ext>
            </a:extLst>
          </p:cNvPr>
          <p:cNvSpPr/>
          <p:nvPr/>
        </p:nvSpPr>
        <p:spPr>
          <a:xfrm>
            <a:off x="2307479" y="2301343"/>
            <a:ext cx="1736746" cy="1540364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93281-2F84-F24E-3436-206E13CB9C4D}"/>
              </a:ext>
            </a:extLst>
          </p:cNvPr>
          <p:cNvSpPr txBox="1"/>
          <p:nvPr/>
        </p:nvSpPr>
        <p:spPr>
          <a:xfrm>
            <a:off x="2387262" y="2886859"/>
            <a:ext cx="15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section</a:t>
            </a:r>
          </a:p>
        </p:txBody>
      </p:sp>
      <p:pic>
        <p:nvPicPr>
          <p:cNvPr id="18" name="Graphic 17" descr="Thumbs up sign outline">
            <a:extLst>
              <a:ext uri="{FF2B5EF4-FFF2-40B4-BE49-F238E27FC236}">
                <a16:creationId xmlns:a16="http://schemas.microsoft.com/office/drawing/2014/main" id="{91E2BCAB-4218-5EFA-E0FC-11EC2E613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0298">
            <a:off x="3808351" y="2229349"/>
            <a:ext cx="314013" cy="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Step three: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058" cy="429768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This phase involves executing the test plans and verifying the outcomes, including:</a:t>
            </a:r>
          </a:p>
          <a:p>
            <a:pPr marL="0" indent="0">
              <a:buNone/>
            </a:pPr>
            <a:r>
              <a:rPr lang="en-US" dirty="0"/>
              <a:t>1. Running automated test scripts</a:t>
            </a:r>
          </a:p>
          <a:p>
            <a:pPr marL="0" indent="0">
              <a:buNone/>
            </a:pPr>
            <a:r>
              <a:rPr lang="en-US" dirty="0"/>
              <a:t>2. Validating the functionality against expected results</a:t>
            </a:r>
          </a:p>
          <a:p>
            <a:pPr marL="0" indent="0">
              <a:buNone/>
            </a:pPr>
            <a:r>
              <a:rPr lang="en-US" dirty="0"/>
              <a:t>3. Logging defects and issues identified during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AC981-571E-25EA-F863-E1FFCC19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62" y="1542571"/>
            <a:ext cx="4925895" cy="42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2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22" y="161615"/>
            <a:ext cx="2180665" cy="1442104"/>
          </a:xfrm>
          <a:noFill/>
        </p:spPr>
        <p:txBody>
          <a:bodyPr anchor="b"/>
          <a:lstStyle/>
          <a:p>
            <a:r>
              <a:rPr lang="en-US" dirty="0"/>
              <a:t>Example test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6427D-B9E0-6839-75DD-B0DE8323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68" y="0"/>
            <a:ext cx="88963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46C78-C736-1FBB-7EB1-CD926E3DE351}"/>
              </a:ext>
            </a:extLst>
          </p:cNvPr>
          <p:cNvSpPr txBox="1"/>
          <p:nvPr/>
        </p:nvSpPr>
        <p:spPr>
          <a:xfrm>
            <a:off x="476121" y="2604355"/>
            <a:ext cx="2279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Create an event recurring on the same day each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0DC36-3B67-5B0F-2445-626F560F945C}"/>
              </a:ext>
            </a:extLst>
          </p:cNvPr>
          <p:cNvSpPr txBox="1"/>
          <p:nvPr/>
        </p:nvSpPr>
        <p:spPr>
          <a:xfrm>
            <a:off x="476122" y="2071641"/>
            <a:ext cx="20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to test:</a:t>
            </a:r>
          </a:p>
        </p:txBody>
      </p:sp>
    </p:spTree>
    <p:extLst>
      <p:ext uri="{BB962C8B-B14F-4D97-AF65-F5344CB8AC3E}">
        <p14:creationId xmlns:p14="http://schemas.microsoft.com/office/powerpoint/2010/main" val="231001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B81A31-1891-03EA-BAD7-54970F6F9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70" t="21939" b="57596"/>
          <a:stretch/>
        </p:blipFill>
        <p:spPr>
          <a:xfrm>
            <a:off x="1685780" y="-8506"/>
            <a:ext cx="2238798" cy="136342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62F40E-E043-F71E-4207-4427BAB56233}"/>
              </a:ext>
            </a:extLst>
          </p:cNvPr>
          <p:cNvSpPr txBox="1"/>
          <p:nvPr/>
        </p:nvSpPr>
        <p:spPr>
          <a:xfrm>
            <a:off x="69881" y="105329"/>
            <a:ext cx="197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mpact" panose="020B0806030902050204" pitchFamily="34" charset="0"/>
                <a:cs typeface="Aharoni" panose="02010803020104030203" pitchFamily="2" charset="-79"/>
              </a:rPr>
              <a:t>Step 1 (setup):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1D977A-CE15-F88B-2861-A34DE15F7748}"/>
              </a:ext>
            </a:extLst>
          </p:cNvPr>
          <p:cNvSpPr/>
          <p:nvPr/>
        </p:nvSpPr>
        <p:spPr>
          <a:xfrm>
            <a:off x="499745" y="571580"/>
            <a:ext cx="1285313" cy="737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list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E4768-882A-779D-0C78-86442A878482}"/>
              </a:ext>
            </a:extLst>
          </p:cNvPr>
          <p:cNvSpPr txBox="1"/>
          <p:nvPr/>
        </p:nvSpPr>
        <p:spPr>
          <a:xfrm>
            <a:off x="221067" y="1910730"/>
            <a:ext cx="148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Step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4C01-57A4-B8BC-0E55-09C8C474D7F2}"/>
              </a:ext>
            </a:extLst>
          </p:cNvPr>
          <p:cNvSpPr txBox="1"/>
          <p:nvPr/>
        </p:nvSpPr>
        <p:spPr>
          <a:xfrm>
            <a:off x="5027890" y="129007"/>
            <a:ext cx="240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Steps 3-6: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B81A31-1891-03EA-BAD7-54970F6F9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1" t="27314" r="53816" b="46111"/>
          <a:stretch/>
        </p:blipFill>
        <p:spPr>
          <a:xfrm>
            <a:off x="1749934" y="1513433"/>
            <a:ext cx="2029033" cy="191556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1D977A-CE15-F88B-2861-A34DE15F7748}"/>
              </a:ext>
            </a:extLst>
          </p:cNvPr>
          <p:cNvSpPr/>
          <p:nvPr/>
        </p:nvSpPr>
        <p:spPr>
          <a:xfrm>
            <a:off x="2316548" y="2255858"/>
            <a:ext cx="849125" cy="654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196B69-FEC1-D739-7DB7-3D86D966AE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21" t="3114" r="24643" b="56789"/>
          <a:stretch/>
        </p:blipFill>
        <p:spPr>
          <a:xfrm>
            <a:off x="965138" y="3692214"/>
            <a:ext cx="3817787" cy="2545191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16B6C4BB-D74A-24D0-A4E2-21C8DAA1DC71}"/>
              </a:ext>
            </a:extLst>
          </p:cNvPr>
          <p:cNvSpPr/>
          <p:nvPr/>
        </p:nvSpPr>
        <p:spPr>
          <a:xfrm>
            <a:off x="2566125" y="3240499"/>
            <a:ext cx="280327" cy="42716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B69ED-C353-08E5-8EF6-CB5463EB85F4}"/>
              </a:ext>
            </a:extLst>
          </p:cNvPr>
          <p:cNvCxnSpPr>
            <a:cxnSpLocks/>
          </p:cNvCxnSpPr>
          <p:nvPr/>
        </p:nvCxnSpPr>
        <p:spPr>
          <a:xfrm flipH="1">
            <a:off x="-213583" y="1441682"/>
            <a:ext cx="5226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7DD25-2C77-2C11-0074-0CD9BED43CA1}"/>
              </a:ext>
            </a:extLst>
          </p:cNvPr>
          <p:cNvCxnSpPr>
            <a:cxnSpLocks/>
          </p:cNvCxnSpPr>
          <p:nvPr/>
        </p:nvCxnSpPr>
        <p:spPr>
          <a:xfrm flipV="1">
            <a:off x="5012514" y="0"/>
            <a:ext cx="0" cy="6928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3FF308C-9234-0FD2-78AA-BE54E60990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48" t="3406" r="24092" b="44818"/>
          <a:stretch/>
        </p:blipFill>
        <p:spPr>
          <a:xfrm>
            <a:off x="8229600" y="105330"/>
            <a:ext cx="3962400" cy="3410997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F5563B3-15CF-3A48-2124-395A2FC03733}"/>
              </a:ext>
            </a:extLst>
          </p:cNvPr>
          <p:cNvSpPr/>
          <p:nvPr/>
        </p:nvSpPr>
        <p:spPr>
          <a:xfrm>
            <a:off x="7011155" y="611124"/>
            <a:ext cx="129957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3. Fill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293102A-4451-D38A-3040-CA096F4CD7D5}"/>
              </a:ext>
            </a:extLst>
          </p:cNvPr>
          <p:cNvSpPr/>
          <p:nvPr/>
        </p:nvSpPr>
        <p:spPr>
          <a:xfrm>
            <a:off x="7011155" y="1091484"/>
            <a:ext cx="1299573" cy="371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4. Pick list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0E077C8-2A88-95A1-04B5-0F64F30FD382}"/>
              </a:ext>
            </a:extLst>
          </p:cNvPr>
          <p:cNvSpPr/>
          <p:nvPr/>
        </p:nvSpPr>
        <p:spPr>
          <a:xfrm>
            <a:off x="6918261" y="1676202"/>
            <a:ext cx="1420351" cy="42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5. Pick recurrence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2D2DC17-09E1-E3F3-0C67-660426DD5ED4}"/>
              </a:ext>
            </a:extLst>
          </p:cNvPr>
          <p:cNvSpPr/>
          <p:nvPr/>
        </p:nvSpPr>
        <p:spPr>
          <a:xfrm>
            <a:off x="10648710" y="2986518"/>
            <a:ext cx="1014319" cy="602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6. Click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9A2EE86F-B72B-0E7E-A6CE-59312D7926EF}"/>
              </a:ext>
            </a:extLst>
          </p:cNvPr>
          <p:cNvSpPr/>
          <p:nvPr/>
        </p:nvSpPr>
        <p:spPr>
          <a:xfrm rot="10800000">
            <a:off x="7518844" y="3001305"/>
            <a:ext cx="694139" cy="690909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097EF1D-7E6C-93FF-8979-2DFE8288D7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60" t="27348" r="34939" b="19416"/>
          <a:stretch/>
        </p:blipFill>
        <p:spPr>
          <a:xfrm>
            <a:off x="5539041" y="3711048"/>
            <a:ext cx="4611447" cy="31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62F40E-E043-F71E-4207-4427BAB56233}"/>
              </a:ext>
            </a:extLst>
          </p:cNvPr>
          <p:cNvSpPr txBox="1"/>
          <p:nvPr/>
        </p:nvSpPr>
        <p:spPr>
          <a:xfrm>
            <a:off x="280587" y="133489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Step 7: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A8102-FC15-45B3-A07A-5D3BC2615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59" t="27835" r="53698" b="46861"/>
          <a:stretch/>
        </p:blipFill>
        <p:spPr>
          <a:xfrm>
            <a:off x="1768728" y="0"/>
            <a:ext cx="1788755" cy="17353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44D7FE4-6D88-016D-17DE-F76C001ECD80}"/>
              </a:ext>
            </a:extLst>
          </p:cNvPr>
          <p:cNvSpPr/>
          <p:nvPr/>
        </p:nvSpPr>
        <p:spPr>
          <a:xfrm>
            <a:off x="2109127" y="627399"/>
            <a:ext cx="849125" cy="654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1281A3-1528-2C4F-8592-5F7E769BD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41" t="2920" r="23338" b="72846"/>
          <a:stretch/>
        </p:blipFill>
        <p:spPr>
          <a:xfrm>
            <a:off x="1421657" y="2362757"/>
            <a:ext cx="4095890" cy="166193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928637F-3DC2-FF1A-4CE5-077BACB66195}"/>
              </a:ext>
            </a:extLst>
          </p:cNvPr>
          <p:cNvSpPr/>
          <p:nvPr/>
        </p:nvSpPr>
        <p:spPr>
          <a:xfrm>
            <a:off x="2522941" y="1735358"/>
            <a:ext cx="280327" cy="57400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071AC-6A2A-72E6-A8D4-FD8C51E7945B}"/>
              </a:ext>
            </a:extLst>
          </p:cNvPr>
          <p:cNvSpPr txBox="1"/>
          <p:nvPr/>
        </p:nvSpPr>
        <p:spPr>
          <a:xfrm>
            <a:off x="280587" y="2575226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Step 8: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67F460-B8DB-2FA1-5CC5-8267CFB426E4}"/>
              </a:ext>
            </a:extLst>
          </p:cNvPr>
          <p:cNvSpPr/>
          <p:nvPr/>
        </p:nvSpPr>
        <p:spPr>
          <a:xfrm>
            <a:off x="652984" y="3571957"/>
            <a:ext cx="849125" cy="400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98A602-987C-B73B-CED2-331278815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14984"/>
            <a:ext cx="2921867" cy="1281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1E8000-5C13-15B9-A224-6FED57115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7867" y="1414984"/>
            <a:ext cx="2958644" cy="1281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8D29C3-137D-B6A9-8D2D-BD3060265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2" y="2696479"/>
            <a:ext cx="2921865" cy="1281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99D0A3-0345-E756-C2C4-BCA6BE3D3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867" y="2696478"/>
            <a:ext cx="2976414" cy="12877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DC9081-A1B3-E856-0032-A200C5F23D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994893"/>
            <a:ext cx="2921867" cy="14055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558580-1A76-F655-A0B4-DB6871B8E4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7868" y="3994893"/>
            <a:ext cx="2958644" cy="14055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11BFA5-FAE7-98E9-61FC-7D7FA514B42D}"/>
              </a:ext>
            </a:extLst>
          </p:cNvPr>
          <p:cNvSpPr txBox="1"/>
          <p:nvPr/>
        </p:nvSpPr>
        <p:spPr>
          <a:xfrm>
            <a:off x="6286481" y="462774"/>
            <a:ext cx="511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Step 9: confirm event is found on other months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8271C2-6A3B-CD6F-8B0B-A9F0DCE70266}"/>
              </a:ext>
            </a:extLst>
          </p:cNvPr>
          <p:cNvCxnSpPr/>
          <p:nvPr/>
        </p:nvCxnSpPr>
        <p:spPr>
          <a:xfrm>
            <a:off x="5846820" y="0"/>
            <a:ext cx="86768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9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62F40E-E043-F71E-4207-4427BAB56233}"/>
              </a:ext>
            </a:extLst>
          </p:cNvPr>
          <p:cNvSpPr txBox="1"/>
          <p:nvPr/>
        </p:nvSpPr>
        <p:spPr>
          <a:xfrm>
            <a:off x="391199" y="329649"/>
            <a:ext cx="21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Step 10 (teardown):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89D19-B836-D982-EA04-3E80129DD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6" b="55471"/>
          <a:stretch/>
        </p:blipFill>
        <p:spPr>
          <a:xfrm>
            <a:off x="2783246" y="0"/>
            <a:ext cx="6625507" cy="27432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604568-709D-417E-8834-A747A340CA06}"/>
              </a:ext>
            </a:extLst>
          </p:cNvPr>
          <p:cNvSpPr/>
          <p:nvPr/>
        </p:nvSpPr>
        <p:spPr>
          <a:xfrm rot="9212120">
            <a:off x="7787976" y="1776528"/>
            <a:ext cx="849125" cy="400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472626-AA55-E5CB-FED8-9662E722252A}"/>
              </a:ext>
            </a:extLst>
          </p:cNvPr>
          <p:cNvSpPr/>
          <p:nvPr/>
        </p:nvSpPr>
        <p:spPr>
          <a:xfrm>
            <a:off x="5811197" y="2765710"/>
            <a:ext cx="280327" cy="57400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2D970B-566E-35F8-39B0-E204005AC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" t="22911" r="-189" b="19786"/>
          <a:stretch/>
        </p:blipFill>
        <p:spPr>
          <a:xfrm>
            <a:off x="2316035" y="3391402"/>
            <a:ext cx="7802435" cy="31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Conclusion –using automation tests helps:</a:t>
            </a:r>
          </a:p>
          <a:p>
            <a:r>
              <a:rPr lang="en-US" dirty="0"/>
              <a:t>1.reduces human error</a:t>
            </a:r>
          </a:p>
          <a:p>
            <a:r>
              <a:rPr lang="en-US" dirty="0"/>
              <a:t>2.allows for continuous integration and delivery. </a:t>
            </a:r>
          </a:p>
          <a:p>
            <a:r>
              <a:rPr lang="en-US" dirty="0"/>
              <a:t>3. A broad coverage of tests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sz="3600" b="1" i="1" dirty="0"/>
              <a:t>About me: </a:t>
            </a:r>
          </a:p>
          <a:p>
            <a:r>
              <a:rPr lang="en-US" dirty="0"/>
              <a:t>Name: Ayman</a:t>
            </a:r>
          </a:p>
          <a:p>
            <a:r>
              <a:rPr lang="en-US" dirty="0"/>
              <a:t>Age: 29</a:t>
            </a:r>
          </a:p>
          <a:p>
            <a:r>
              <a:rPr lang="en-US" dirty="0"/>
              <a:t>Residence: </a:t>
            </a:r>
            <a:r>
              <a:rPr lang="en-US" dirty="0" err="1"/>
              <a:t>Isfiya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022" y="-350929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sz="4800" dirty="0"/>
              <a:t>timeanddate.com Automation QA: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022" y="3559212"/>
            <a:ext cx="5507421" cy="2141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process involves several key documents and steps to ensure thorough testing and validation of the site and its functionality. </a:t>
            </a:r>
            <a:br>
              <a:rPr lang="en-US" dirty="0"/>
            </a:br>
            <a:r>
              <a:rPr lang="en-US" dirty="0"/>
              <a:t>In this presentation, we will focus on showing automation tests run on the site using python selenium.</a:t>
            </a:r>
          </a:p>
        </p:txBody>
      </p:sp>
      <p:pic>
        <p:nvPicPr>
          <p:cNvPr id="7" name="Picture Placeholder 6" descr="A logo with colorful squares&#10;&#10;Description automatically generated">
            <a:extLst>
              <a:ext uri="{FF2B5EF4-FFF2-40B4-BE49-F238E27FC236}">
                <a16:creationId xmlns:a16="http://schemas.microsoft.com/office/drawing/2014/main" id="{0E2E1707-FEDA-663A-A5D4-83BCC2051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pre-requisite documents: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STP</a:t>
            </a:r>
          </a:p>
          <a:p>
            <a:pPr lvl="2"/>
            <a:r>
              <a:rPr lang="en-US" dirty="0"/>
              <a:t>Purpose: The STP outlines the overall testing strategy and approach for the project. It defines the scope, objectives, and methodology of the testing process. </a:t>
            </a:r>
          </a:p>
          <a:p>
            <a:pPr lvl="2"/>
            <a:r>
              <a:rPr lang="en-US" dirty="0">
                <a:hlinkClick r:id="rId3" action="ppaction://hlinkfile"/>
              </a:rPr>
              <a:t>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STD</a:t>
            </a:r>
          </a:p>
          <a:p>
            <a:pPr lvl="2"/>
            <a:r>
              <a:rPr lang="en-US" dirty="0"/>
              <a:t>The STD provides detailed test cases and scenarios based on the requirements specified in the STP and SRS.</a:t>
            </a:r>
          </a:p>
          <a:p>
            <a:pPr lvl="2"/>
            <a:r>
              <a:rPr lang="en-US" dirty="0">
                <a:hlinkClick r:id="rId4" action="ppaction://hlinkfile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Automation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Step one: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Infrastructure:</a:t>
            </a:r>
          </a:p>
          <a:p>
            <a:r>
              <a:rPr lang="en-US" dirty="0"/>
              <a:t>Used to set up the general testing environment, mainly:</a:t>
            </a:r>
          </a:p>
          <a:p>
            <a:pPr marL="457200" indent="-457200">
              <a:buAutoNum type="arabicPeriod"/>
            </a:pPr>
            <a:r>
              <a:rPr lang="en-US" dirty="0"/>
              <a:t>Load up browser</a:t>
            </a:r>
          </a:p>
          <a:p>
            <a:pPr marL="457200" indent="-457200">
              <a:buAutoNum type="arabicPeriod"/>
            </a:pPr>
            <a:r>
              <a:rPr lang="en-US" dirty="0"/>
              <a:t>Load config file</a:t>
            </a:r>
          </a:p>
          <a:p>
            <a:r>
              <a:rPr lang="en-US" dirty="0"/>
              <a:t>3. Include a utilities library, which contains commonly used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A6D47-EC40-27DD-393D-BD0C98EE19A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309559" y="1571050"/>
            <a:ext cx="5436492" cy="4424714"/>
          </a:xfrm>
          <a:noFill/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Step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058" cy="429768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Logic:</a:t>
            </a:r>
          </a:p>
          <a:p>
            <a:pPr marL="0" indent="0">
              <a:buNone/>
            </a:pPr>
            <a:r>
              <a:rPr lang="en-US" dirty="0"/>
              <a:t>This involves defining the testing procedures and operations, focusing on:</a:t>
            </a:r>
          </a:p>
          <a:p>
            <a:pPr marL="0" indent="0">
              <a:buNone/>
            </a:pPr>
            <a:r>
              <a:rPr lang="en-US" dirty="0"/>
              <a:t>1. Writing scripts to automate the test cases</a:t>
            </a:r>
          </a:p>
          <a:p>
            <a:pPr marL="0" indent="0">
              <a:buNone/>
            </a:pPr>
            <a:r>
              <a:rPr lang="en-US" dirty="0"/>
              <a:t>2. error handling and reporting mechanisms</a:t>
            </a:r>
          </a:p>
          <a:p>
            <a:pPr marL="0" indent="0">
              <a:buNone/>
            </a:pPr>
            <a:r>
              <a:rPr lang="en-US" dirty="0"/>
              <a:t>3. Structuring the test flow to ensure comprehensive coverage and efficiency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EA2AE4-6DB8-6B61-E143-B237B35FE5B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799698" y="1825625"/>
            <a:ext cx="4224663" cy="3495078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4" y="70553"/>
            <a:ext cx="3064877" cy="4348024"/>
          </a:xfrm>
          <a:noFill/>
        </p:spPr>
        <p:txBody>
          <a:bodyPr anchor="ctr"/>
          <a:lstStyle/>
          <a:p>
            <a:r>
              <a:rPr lang="en-US" dirty="0"/>
              <a:t>Example for accessing an element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FDA25E-9C6A-54C8-C392-8BBD6803151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3439077" y="-1"/>
            <a:ext cx="8752923" cy="6781289"/>
          </a:xfr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DDA3FAF3-4922-A14B-402B-467A85E255C9}"/>
              </a:ext>
            </a:extLst>
          </p:cNvPr>
          <p:cNvSpPr/>
          <p:nvPr/>
        </p:nvSpPr>
        <p:spPr>
          <a:xfrm rot="3400580">
            <a:off x="4668936" y="1058733"/>
            <a:ext cx="887306" cy="154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4" y="70553"/>
            <a:ext cx="3064877" cy="4348024"/>
          </a:xfrm>
          <a:noFill/>
        </p:spPr>
        <p:txBody>
          <a:bodyPr anchor="ctr"/>
          <a:lstStyle/>
          <a:p>
            <a:r>
              <a:rPr lang="en-US" dirty="0"/>
              <a:t>Example for accessing an element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35D91-4FAB-2FE5-A898-4B45B50A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61" y="0"/>
            <a:ext cx="9172639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A1950AC-9418-1F07-742F-FC0F027E000B}"/>
              </a:ext>
            </a:extLst>
          </p:cNvPr>
          <p:cNvSpPr/>
          <p:nvPr/>
        </p:nvSpPr>
        <p:spPr>
          <a:xfrm>
            <a:off x="2307479" y="2301343"/>
            <a:ext cx="1736746" cy="1540364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D876C-C3FA-A7D5-4F85-31748AA451E5}"/>
              </a:ext>
            </a:extLst>
          </p:cNvPr>
          <p:cNvSpPr txBox="1"/>
          <p:nvPr/>
        </p:nvSpPr>
        <p:spPr>
          <a:xfrm>
            <a:off x="2387262" y="2886859"/>
            <a:ext cx="15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section</a:t>
            </a:r>
          </a:p>
        </p:txBody>
      </p:sp>
    </p:spTree>
    <p:extLst>
      <p:ext uri="{BB962C8B-B14F-4D97-AF65-F5344CB8AC3E}">
        <p14:creationId xmlns:p14="http://schemas.microsoft.com/office/powerpoint/2010/main" val="1050606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{29ABA2F4-0CC5-43AF-A589-1AFE2F1630E2}tf78504181_win32</Template>
  <TotalTime>380</TotalTime>
  <Words>376</Words>
  <Application>Microsoft Office PowerPoint</Application>
  <PresentationFormat>Widescreen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Calibri</vt:lpstr>
      <vt:lpstr>Impact</vt:lpstr>
      <vt:lpstr>Tw Cen MT</vt:lpstr>
      <vt:lpstr>Custom</vt:lpstr>
      <vt:lpstr>PowerPoint Presentation</vt:lpstr>
      <vt:lpstr>Introduction</vt:lpstr>
      <vt:lpstr>timeanddate.com Automation QA:</vt:lpstr>
      <vt:lpstr>pre-requisite documents:</vt:lpstr>
      <vt:lpstr>Automation tests</vt:lpstr>
      <vt:lpstr>Step one: </vt:lpstr>
      <vt:lpstr>Step two:</vt:lpstr>
      <vt:lpstr>Example for accessing an element</vt:lpstr>
      <vt:lpstr>Example for accessing an element</vt:lpstr>
      <vt:lpstr>Example for accessing an element</vt:lpstr>
      <vt:lpstr>Step three:</vt:lpstr>
      <vt:lpstr>Example test case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Ayman Khalel</dc:creator>
  <cp:lastModifiedBy>Ayman Khalel</cp:lastModifiedBy>
  <cp:revision>2</cp:revision>
  <dcterms:created xsi:type="dcterms:W3CDTF">2024-07-14T17:01:17Z</dcterms:created>
  <dcterms:modified xsi:type="dcterms:W3CDTF">2024-07-15T10:52:18Z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