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8" r:id="rId3"/>
    <p:sldId id="260" r:id="rId4"/>
    <p:sldId id="263" r:id="rId5"/>
    <p:sldId id="267" r:id="rId6"/>
    <p:sldId id="261" r:id="rId7"/>
    <p:sldId id="286" r:id="rId8"/>
    <p:sldId id="262" r:id="rId9"/>
    <p:sldId id="265" r:id="rId10"/>
    <p:sldId id="287" r:id="rId11"/>
    <p:sldId id="288" r:id="rId12"/>
    <p:sldId id="289" r:id="rId13"/>
    <p:sldId id="290" r:id="rId14"/>
    <p:sldId id="264" r:id="rId15"/>
    <p:sldId id="291" r:id="rId16"/>
    <p:sldId id="28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FD49F3-A222-4DC3-99CD-72F7C333C168}">
  <a:tblStyle styleId="{A5FD49F3-A222-4DC3-99CD-72F7C333C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4"/>
  </p:normalViewPr>
  <p:slideViewPr>
    <p:cSldViewPr snapToGrid="0" snapToObjects="1">
      <p:cViewPr>
        <p:scale>
          <a:sx n="120" d="100"/>
          <a:sy n="120" d="100"/>
        </p:scale>
        <p:origin x="-4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1727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1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7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07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9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04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6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www.cio.com.au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/article/625522/why-it-projects-still-fail/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97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4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7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53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251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83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27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32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48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075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19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57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667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32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9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35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03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90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870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8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5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9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2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58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lidemodel.co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06326" y="1991825"/>
            <a:ext cx="861237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Serious Game </a:t>
            </a:r>
            <a:r>
              <a:rPr lang="de-DE" dirty="0" err="1" smtClean="0"/>
              <a:t>for</a:t>
            </a:r>
            <a:r>
              <a:rPr lang="de-DE" dirty="0" smtClean="0"/>
              <a:t> Management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IT-Projects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Was ist ein Serious Game ?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smtClean="0"/>
              <a:t>Unter </a:t>
            </a:r>
            <a:r>
              <a:rPr lang="de-DE" b="1" dirty="0" smtClean="0"/>
              <a:t>Serious Games</a:t>
            </a:r>
            <a:r>
              <a:rPr lang="de-DE" dirty="0" smtClean="0"/>
              <a:t> versteht man digitale Spiele, die nicht primär oder ausschließlich der Unterhaltung dienen, wohl aber derartige Elemente enthalten können.</a:t>
            </a:r>
            <a:endParaRPr lang="de-DE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5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 ein Serious Game ?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 smtClean="0"/>
              <a:t>Mehr</a:t>
            </a:r>
            <a:r>
              <a:rPr lang="en-US" b="1" dirty="0" smtClean="0"/>
              <a:t> Engagement</a:t>
            </a:r>
          </a:p>
          <a:p>
            <a:pPr lvl="1"/>
            <a:r>
              <a:rPr lang="en-US" dirty="0" smtClean="0"/>
              <a:t>“...The </a:t>
            </a:r>
            <a:r>
              <a:rPr lang="en-US" dirty="0"/>
              <a:t>results we obtained so far lead us to believe that serious game design has  a direct and indirect effect over student’s perceived acquired competency, which is mediated by student's engagement”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/>
              <a:t>Bonazzi</a:t>
            </a:r>
            <a:r>
              <a:rPr lang="en-US" dirty="0"/>
              <a:t>, 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2011). Analysis of Serious Games Implementation for Project Management Courses.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Warum ein Serious Game ? 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 smtClean="0"/>
              <a:t>Besseres</a:t>
            </a:r>
            <a:r>
              <a:rPr lang="en-US" b="1" dirty="0" smtClean="0"/>
              <a:t> Management</a:t>
            </a:r>
          </a:p>
          <a:p>
            <a:pPr lvl="1"/>
            <a:r>
              <a:rPr lang="en-US" dirty="0" smtClean="0"/>
              <a:t>“...</a:t>
            </a:r>
            <a:r>
              <a:rPr lang="en-US" dirty="0"/>
              <a:t>the Gamification of the educational part of project management actually leads to better managed projects in the real business environment.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Briers, B. (2013). The </a:t>
            </a:r>
            <a:r>
              <a:rPr lang="en-US" dirty="0" err="1"/>
              <a:t>gamification</a:t>
            </a:r>
            <a:r>
              <a:rPr lang="en-US" dirty="0"/>
              <a:t> of project management.</a:t>
            </a:r>
            <a:r>
              <a:rPr lang="en-US" dirty="0"/>
              <a:t> 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7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Wo kommt die Theorie her 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PMBOK-Guide(Software Extension)</a:t>
            </a:r>
          </a:p>
          <a:p>
            <a:pPr lvl="1"/>
            <a:r>
              <a:rPr lang="de-DE" dirty="0" smtClean="0"/>
              <a:t>Definiert als Zusammenfassung des Wissens der Fachrichtung (Software)Projektmanagement</a:t>
            </a:r>
          </a:p>
          <a:p>
            <a:pPr lvl="1"/>
            <a:r>
              <a:rPr lang="de-DE" dirty="0" smtClean="0"/>
              <a:t>Kollektion von Best Practices und Vorgehensweisen für Management der IT-Projects</a:t>
            </a:r>
          </a:p>
          <a:p>
            <a:pPr lvl="1"/>
            <a:r>
              <a:rPr lang="de-DE" dirty="0" smtClean="0"/>
              <a:t>(!!Insert PMBOK Book </a:t>
            </a:r>
            <a:r>
              <a:rPr lang="de-DE" dirty="0" err="1" smtClean="0"/>
              <a:t>Pic</a:t>
            </a:r>
            <a:r>
              <a:rPr lang="de-DE" dirty="0" smtClean="0"/>
              <a:t> down </a:t>
            </a:r>
            <a:r>
              <a:rPr lang="de-DE" dirty="0" err="1" smtClean="0"/>
              <a:t>here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Snip Diagonal Corner Rectangle 1"/>
          <p:cNvSpPr/>
          <p:nvPr/>
        </p:nvSpPr>
        <p:spPr>
          <a:xfrm>
            <a:off x="3747650" y="3689498"/>
            <a:ext cx="914400" cy="914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 smtClean="0">
                <a:solidFill>
                  <a:srgbClr val="19BBD5"/>
                </a:solidFill>
              </a:rPr>
              <a:t>App Design</a:t>
            </a:r>
            <a:endParaRPr b="1" dirty="0">
              <a:solidFill>
                <a:srgbClr val="19BBD5"/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800" dirty="0" smtClean="0"/>
              <a:t>User bekommt die Erklärung eines Konzeptes in Snack-Size Minikapiteln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800" dirty="0" smtClean="0"/>
              <a:t>User wird durch Quizze, Lückentexten usw. nach bereits erklärten Konzepten gefragt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1800" dirty="0" smtClean="0"/>
              <a:t>Punksystem einbauen, was den Fortschritt des Users misst.</a:t>
            </a:r>
            <a:endParaRPr sz="1800" dirty="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624623" y="2562447"/>
            <a:ext cx="1067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 Photo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einfügen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4961" y="67234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Problemstellung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64597" y="1202501"/>
            <a:ext cx="4944300" cy="175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Project Management Institute’s 2017 Pulse of the Profession report found that “due to poor project performance, organizations waste an average of $97 million for every $1 billion invested.”</a:t>
            </a:r>
          </a:p>
          <a:p>
            <a:r>
              <a:rPr lang="en-US" dirty="0"/>
              <a:t>According to IBM “only 40% of projects meet schedule, budget and quality goals. Further, they found that the biggest barriers to success are </a:t>
            </a:r>
            <a:r>
              <a:rPr lang="en-US" b="1" u="sng" dirty="0"/>
              <a:t>people factors</a:t>
            </a:r>
            <a:r>
              <a:rPr lang="en-US" dirty="0"/>
              <a:t>.” </a:t>
            </a:r>
            <a:endParaRPr lang="en-US" dirty="0" smtClean="0"/>
          </a:p>
          <a:p>
            <a:r>
              <a:rPr lang="en-US" dirty="0" smtClean="0"/>
              <a:t>Insert Chart Here, from PowerPoint on Windows</a:t>
            </a:r>
          </a:p>
          <a:p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{A5FD49F3-A222-4DC3-99CD-72F7C333C168}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95305" y="7064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smtClean="0"/>
              <a:t>H</a:t>
            </a:r>
            <a:r>
              <a:rPr lang="de-DE" sz="12000" dirty="0" smtClean="0"/>
              <a:t>a</a:t>
            </a:r>
            <a:r>
              <a:rPr lang="en" sz="12000" dirty="0" err="1" smtClean="0"/>
              <a:t>llo</a:t>
            </a:r>
            <a:r>
              <a:rPr lang="en" sz="12000" dirty="0"/>
              <a:t>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1658679"/>
            <a:ext cx="4562100" cy="320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3600" b="1" dirty="0" smtClean="0"/>
              <a:t>Ich</a:t>
            </a:r>
            <a:r>
              <a:rPr lang="en" sz="3600" b="1" dirty="0" smtClean="0"/>
              <a:t> </a:t>
            </a:r>
            <a:r>
              <a:rPr lang="de-DE" sz="3600" b="1" dirty="0" smtClean="0"/>
              <a:t>bin Ixhen Hasani</a:t>
            </a:r>
            <a:endParaRPr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Geboren </a:t>
            </a:r>
            <a:r>
              <a:rPr lang="de-DE" smtClean="0"/>
              <a:t>am 05.08.1994 </a:t>
            </a:r>
            <a:r>
              <a:rPr lang="de-DE" dirty="0" smtClean="0"/>
              <a:t>in Tirana, Albanien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Student im 5.Semester </a:t>
            </a:r>
            <a:r>
              <a:rPr lang="de-DE" dirty="0" err="1" smtClean="0"/>
              <a:t>B.Sc</a:t>
            </a:r>
            <a:r>
              <a:rPr lang="de-DE" dirty="0" smtClean="0"/>
              <a:t>, 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de-DE" dirty="0" smtClean="0"/>
              <a:t>Studienfach: </a:t>
            </a:r>
            <a:r>
              <a:rPr lang="de-DE" dirty="0" smtClean="0"/>
              <a:t>Wirtschaftsinformatik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e-DE" dirty="0" smtClean="0"/>
              <a:t>Software Entwickler Werkstudent bei Sulzer GmbH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de-DE" dirty="0" smtClean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3" y="706450"/>
            <a:ext cx="16938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19BBD5"/>
                </a:solidFill>
              </a:rPr>
              <a:t>T</a:t>
            </a:r>
            <a:r>
              <a:rPr lang="en" b="1" dirty="0" err="1" smtClean="0">
                <a:solidFill>
                  <a:srgbClr val="19BBD5"/>
                </a:solidFill>
              </a:rPr>
              <a:t>ablet</a:t>
            </a:r>
            <a:r>
              <a:rPr lang="en" b="1" dirty="0" smtClean="0">
                <a:solidFill>
                  <a:srgbClr val="19BBD5"/>
                </a:solidFill>
              </a:rPr>
              <a:t> </a:t>
            </a:r>
            <a:r>
              <a:rPr lang="en" b="1" dirty="0">
                <a:solidFill>
                  <a:srgbClr val="19BBD5"/>
                </a:solidFill>
              </a:rPr>
              <a:t>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 smtClean="0"/>
              <a:t>“If </a:t>
            </a:r>
            <a:r>
              <a:rPr lang="en-US" dirty="0"/>
              <a:t>you do what you love, you'll never work a day in your life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49"/>
            <a:ext cx="5183151" cy="2047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5400" dirty="0" smtClean="0"/>
              <a:t>Danke für die Aufmerksamkeit</a:t>
            </a:r>
            <a:r>
              <a:rPr lang="en" sz="5400" dirty="0" smtClean="0"/>
              <a:t>!</a:t>
            </a:r>
            <a:endParaRPr sz="5400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3487478"/>
            <a:ext cx="4562100" cy="137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de-DE" sz="4000" b="1" dirty="0"/>
              <a:t>Fragen?</a:t>
            </a:r>
            <a:endParaRPr lang="de-DE" sz="4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 smtClean="0"/>
              <a:t>Code</a:t>
            </a:r>
          </a:p>
          <a:p>
            <a:pPr marL="0" lvl="0" indent="0">
              <a:buNone/>
            </a:pPr>
            <a:r>
              <a:rPr lang="de-DE" dirty="0" smtClean="0"/>
              <a:t>Aus einer Idee, kommt eine Liste von Anforderungen. </a:t>
            </a:r>
            <a:r>
              <a:rPr lang="de-DE" dirty="0"/>
              <a:t>Davon wird ein Plan abgeleitet </a:t>
            </a:r>
            <a:r>
              <a:rPr lang="de-DE" dirty="0" smtClean="0"/>
              <a:t>und nach viele viele Stunden Eintippen und noch viel mehr Bugs entsteht ein Produkt, worauf man stolz ist.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Und was mag ich machen?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 smtClean="0"/>
              <a:t>Business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smtClean="0"/>
              <a:t>Die Einheit der Punkte in das Lebenspunktsystem ist $. </a:t>
            </a:r>
            <a:r>
              <a:rPr lang="de-DE" dirty="0" smtClean="0"/>
              <a:t>Je mehr Punkte, desto mehr Personen kann man helfen, was eigentlich mein größtes Ziel entspricht.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Ich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882886" y="117456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 smtClean="0"/>
              <a:t>Proffesioneles</a:t>
            </a:r>
            <a:r>
              <a:rPr lang="de-DE" dirty="0" smtClean="0"/>
              <a:t> Ziel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562579" y="2147988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Programmierer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4732793" y="2148199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Fachwirt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Worum geht es bei meinem Projekt 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de-DE" dirty="0" smtClean="0"/>
              <a:t>Viele IT Projekte scheitern</a:t>
            </a:r>
            <a:endParaRPr dirty="0"/>
          </a:p>
          <a:p>
            <a:pPr lvl="1"/>
            <a:r>
              <a:rPr lang="en-US" dirty="0"/>
              <a:t>The Project Management Institute’s 2017 Pulse of the Profession report found that “due to poor project performance, organizations waste an average of $97 million for every $1 billion invested.”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Worum geht es bei meinem Projekt ?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de-DE" dirty="0" smtClean="0"/>
              <a:t>Viele IT Projekte scheitern UND Managers sind der Hauptgrund</a:t>
            </a:r>
            <a:endParaRPr dirty="0"/>
          </a:p>
          <a:p>
            <a:pPr lvl="1"/>
            <a:r>
              <a:rPr lang="en-US" dirty="0"/>
              <a:t>According to IBM “only 40% of projects meet schedule, budget and quality goals. Further, they found that the biggest barriers to success are </a:t>
            </a:r>
            <a:r>
              <a:rPr lang="en-US" b="1" u="sng" dirty="0"/>
              <a:t>people factors</a:t>
            </a:r>
            <a:r>
              <a:rPr lang="en-US" dirty="0"/>
              <a:t>.” 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3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0" dirty="0" smtClean="0"/>
              <a:t>Was ist die Lösung?</a:t>
            </a:r>
            <a:endParaRPr sz="6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 smtClean="0"/>
              <a:t>Ein Serious Game entwickeln!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6487"/>
            <a:ext cx="3933825" cy="2338139"/>
          </a:xfrm>
          <a:prstGeom prst="hexagon">
            <a:avLst>
              <a:gd name="adj" fmla="val 40327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1130</Words>
  <Application>Microsoft Macintosh PowerPoint</Application>
  <PresentationFormat>On-screen Show (16:9)</PresentationFormat>
  <Paragraphs>189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Helvetica Neue</vt:lpstr>
      <vt:lpstr>Muli</vt:lpstr>
      <vt:lpstr>Nixie One</vt:lpstr>
      <vt:lpstr>Arial</vt:lpstr>
      <vt:lpstr>Imogen template</vt:lpstr>
      <vt:lpstr>Serious Game for Management of  IT-Projects</vt:lpstr>
      <vt:lpstr>Hallo!</vt:lpstr>
      <vt:lpstr>PowerPoint Presentation</vt:lpstr>
      <vt:lpstr>Und was mag ich machen?</vt:lpstr>
      <vt:lpstr>Proffesioneles Ziel</vt:lpstr>
      <vt:lpstr>Worum geht es bei meinem Projekt ?</vt:lpstr>
      <vt:lpstr>Worum geht es bei meinem Projekt ?</vt:lpstr>
      <vt:lpstr>Was ist die Lösung?</vt:lpstr>
      <vt:lpstr>Ein Serious Game entwickeln!</vt:lpstr>
      <vt:lpstr>Was ist ein Serious Game ? </vt:lpstr>
      <vt:lpstr>Warum ein Serious Game ? </vt:lpstr>
      <vt:lpstr>Warum ein Serious Game ? </vt:lpstr>
      <vt:lpstr>Wo kommt die Theorie her ?</vt:lpstr>
      <vt:lpstr>In two or three columns</vt:lpstr>
      <vt:lpstr>PowerPoint Presentation</vt:lpstr>
      <vt:lpstr>Problemstellung</vt:lpstr>
      <vt:lpstr>Want big impact? Use big image.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Danke für die Aufmerksamkeit!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ixhen hasani</cp:lastModifiedBy>
  <cp:revision>19</cp:revision>
  <dcterms:modified xsi:type="dcterms:W3CDTF">2019-02-17T13:45:08Z</dcterms:modified>
</cp:coreProperties>
</file>