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4"/>
  </p:notesMasterIdLst>
  <p:sldIdLst>
    <p:sldId id="269" r:id="rId2"/>
    <p:sldId id="275" r:id="rId3"/>
    <p:sldId id="258" r:id="rId4"/>
    <p:sldId id="270" r:id="rId5"/>
    <p:sldId id="271" r:id="rId6"/>
    <p:sldId id="272" r:id="rId7"/>
    <p:sldId id="276" r:id="rId8"/>
    <p:sldId id="266" r:id="rId9"/>
    <p:sldId id="264" r:id="rId10"/>
    <p:sldId id="265" r:id="rId11"/>
    <p:sldId id="268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B2"/>
    <a:srgbClr val="08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8" autoAdjust="0"/>
    <p:restoredTop sz="87906" autoAdjust="0"/>
  </p:normalViewPr>
  <p:slideViewPr>
    <p:cSldViewPr snapToGrid="0" showGuides="1">
      <p:cViewPr varScale="1">
        <p:scale>
          <a:sx n="80" d="100"/>
          <a:sy n="80" d="100"/>
        </p:scale>
        <p:origin x="786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4F363-039D-4F6F-81BD-70C59C65C7CB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6354F-BF8C-4A4D-922E-4C7909518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15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经纬度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平面坐标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地理坐标系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投影过程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6354F-BF8C-4A4D-922E-4C7909518A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9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地心坐标系是以地球质心为旋转椭球面中心的坐标系，有多种表达方式，如</a:t>
            </a:r>
            <a:r>
              <a:rPr lang="en-US" altLang="zh-CN" dirty="0" smtClean="0"/>
              <a:t>CGCS2000</a:t>
            </a:r>
            <a:r>
              <a:rPr lang="zh-CN" altLang="en-US" dirty="0" smtClean="0"/>
              <a:t>系，</a:t>
            </a:r>
            <a:r>
              <a:rPr lang="en-US" altLang="zh-CN" dirty="0" smtClean="0"/>
              <a:t>WGS84</a:t>
            </a:r>
            <a:r>
              <a:rPr lang="zh-CN" altLang="en-US" dirty="0" smtClean="0"/>
              <a:t>系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北京</a:t>
            </a:r>
            <a:r>
              <a:rPr lang="en-US" altLang="zh-CN" b="1" dirty="0" smtClean="0"/>
              <a:t>54</a:t>
            </a:r>
            <a:r>
              <a:rPr lang="zh-CN" altLang="en-US" b="1" dirty="0" smtClean="0"/>
              <a:t>坐标系：</a:t>
            </a:r>
            <a:r>
              <a:rPr lang="zh-CN" altLang="en-US" dirty="0" smtClean="0"/>
              <a:t>前苏联</a:t>
            </a:r>
            <a:r>
              <a:rPr lang="en-US" altLang="zh-CN" dirty="0" smtClean="0"/>
              <a:t>1942</a:t>
            </a:r>
            <a:r>
              <a:rPr lang="zh-CN" altLang="en-US" dirty="0" smtClean="0"/>
              <a:t>年坐标系的延伸；克拉索夫斯基椭球体；原点在前苏联的普尔科沃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地图是给一个国家服务的，要尽可能准确描述这个国家的地形地貌，尽量减小误差，因此需要</a:t>
            </a:r>
            <a:r>
              <a:rPr lang="zh-CN" altLang="en-US" dirty="0" smtClean="0"/>
              <a:t>人为把地球质心“移走”，将局部表面“贴到”某国国土上，使之高程误差最小化</a:t>
            </a:r>
            <a:endParaRPr lang="en-US" altLang="zh-CN" dirty="0" smtClean="0"/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每个国家都有自己的参心坐标系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6354F-BF8C-4A4D-922E-4C7909518A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3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无法用经纬度表达一块地的面积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6354F-BF8C-4A4D-922E-4C7909518A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0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有些坐标系转换的参数是不公开的，属于涉密的内容，所以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ArcGIS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是没有权利知道变换方法的。例如与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Xian 80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有关的变换。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6354F-BF8C-4A4D-922E-4C7909518A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9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菜单栏</a:t>
            </a:r>
            <a:endParaRPr lang="en-US" altLang="zh-CN" dirty="0" smtClean="0"/>
          </a:p>
          <a:p>
            <a:r>
              <a:rPr lang="zh-CN" altLang="en-US" dirty="0" smtClean="0"/>
              <a:t>内容表</a:t>
            </a:r>
            <a:endParaRPr lang="en-US" altLang="zh-CN" dirty="0" smtClean="0"/>
          </a:p>
          <a:p>
            <a:r>
              <a:rPr lang="zh-CN" altLang="en-US" dirty="0" smtClean="0"/>
              <a:t>工具栏</a:t>
            </a:r>
            <a:endParaRPr lang="en-US" altLang="zh-CN" dirty="0" smtClean="0"/>
          </a:p>
          <a:p>
            <a:r>
              <a:rPr lang="zh-CN" altLang="en-US" dirty="0" smtClean="0"/>
              <a:t>显示窗口</a:t>
            </a:r>
            <a:endParaRPr lang="en-US" altLang="zh-CN" dirty="0" smtClean="0"/>
          </a:p>
          <a:p>
            <a:r>
              <a:rPr lang="zh-CN" altLang="en-US" dirty="0" smtClean="0"/>
              <a:t>目录导航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6354F-BF8C-4A4D-922E-4C7909518A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97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World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8"/>
          <a:stretch/>
        </p:blipFill>
        <p:spPr bwMode="auto">
          <a:xfrm>
            <a:off x="288171" y="174584"/>
            <a:ext cx="11599030" cy="433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1976959" y="1474345"/>
            <a:ext cx="565200" cy="563259"/>
            <a:chOff x="1519237" y="1651743"/>
            <a:chExt cx="447675" cy="447675"/>
          </a:xfrm>
        </p:grpSpPr>
        <p:sp>
          <p:nvSpPr>
            <p:cNvPr id="17" name="椭圆 16"/>
            <p:cNvSpPr/>
            <p:nvPr/>
          </p:nvSpPr>
          <p:spPr>
            <a:xfrm>
              <a:off x="1519237" y="1651743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1621221" y="1704975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55152" y="3439758"/>
            <a:ext cx="565200" cy="563259"/>
            <a:chOff x="1519237" y="1651743"/>
            <a:chExt cx="447675" cy="447675"/>
          </a:xfrm>
        </p:grpSpPr>
        <p:sp>
          <p:nvSpPr>
            <p:cNvPr id="20" name="椭圆 19"/>
            <p:cNvSpPr/>
            <p:nvPr/>
          </p:nvSpPr>
          <p:spPr>
            <a:xfrm>
              <a:off x="1519237" y="1651743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1632717" y="1704975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292" y="3606442"/>
            <a:ext cx="565200" cy="563259"/>
            <a:chOff x="1519237" y="1651743"/>
            <a:chExt cx="447675" cy="447675"/>
          </a:xfrm>
        </p:grpSpPr>
        <p:sp>
          <p:nvSpPr>
            <p:cNvPr id="23" name="椭圆 22"/>
            <p:cNvSpPr/>
            <p:nvPr/>
          </p:nvSpPr>
          <p:spPr>
            <a:xfrm>
              <a:off x="1519237" y="1651743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KSO_Shape"/>
            <p:cNvSpPr>
              <a:spLocks/>
            </p:cNvSpPr>
            <p:nvPr/>
          </p:nvSpPr>
          <p:spPr bwMode="auto">
            <a:xfrm>
              <a:off x="1632717" y="1704975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130335" y="1654108"/>
            <a:ext cx="565200" cy="563259"/>
            <a:chOff x="1519237" y="1651743"/>
            <a:chExt cx="447675" cy="447675"/>
          </a:xfrm>
        </p:grpSpPr>
        <p:sp>
          <p:nvSpPr>
            <p:cNvPr id="26" name="椭圆 25"/>
            <p:cNvSpPr/>
            <p:nvPr/>
          </p:nvSpPr>
          <p:spPr>
            <a:xfrm>
              <a:off x="1519237" y="1651743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7" name="KSO_Shape"/>
            <p:cNvSpPr>
              <a:spLocks/>
            </p:cNvSpPr>
            <p:nvPr/>
          </p:nvSpPr>
          <p:spPr bwMode="auto">
            <a:xfrm>
              <a:off x="1621221" y="1704975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982800" y="1175270"/>
            <a:ext cx="565200" cy="563259"/>
            <a:chOff x="1519237" y="1651743"/>
            <a:chExt cx="447675" cy="447675"/>
          </a:xfrm>
        </p:grpSpPr>
        <p:sp>
          <p:nvSpPr>
            <p:cNvPr id="29" name="椭圆 28"/>
            <p:cNvSpPr/>
            <p:nvPr/>
          </p:nvSpPr>
          <p:spPr>
            <a:xfrm>
              <a:off x="1519237" y="1651743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0" name="KSO_Shape"/>
            <p:cNvSpPr>
              <a:spLocks/>
            </p:cNvSpPr>
            <p:nvPr/>
          </p:nvSpPr>
          <p:spPr bwMode="auto">
            <a:xfrm>
              <a:off x="1621221" y="1704975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cxnSp>
        <p:nvCxnSpPr>
          <p:cNvPr id="31" name="直接连接符 30"/>
          <p:cNvCxnSpPr>
            <a:stCxn id="17" idx="5"/>
            <a:endCxn id="20" idx="1"/>
          </p:cNvCxnSpPr>
          <p:nvPr/>
        </p:nvCxnSpPr>
        <p:spPr>
          <a:xfrm>
            <a:off x="2459387" y="1955117"/>
            <a:ext cx="1278537" cy="156712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0" idx="5"/>
            <a:endCxn id="23" idx="2"/>
          </p:cNvCxnSpPr>
          <p:nvPr/>
        </p:nvCxnSpPr>
        <p:spPr>
          <a:xfrm flipV="1">
            <a:off x="4137580" y="3888072"/>
            <a:ext cx="2174712" cy="3245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3" idx="7"/>
            <a:endCxn id="26" idx="3"/>
          </p:cNvCxnSpPr>
          <p:nvPr/>
        </p:nvCxnSpPr>
        <p:spPr>
          <a:xfrm flipV="1">
            <a:off x="6794720" y="2134880"/>
            <a:ext cx="1418387" cy="1554049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0" idx="7"/>
            <a:endCxn id="26" idx="2"/>
          </p:cNvCxnSpPr>
          <p:nvPr/>
        </p:nvCxnSpPr>
        <p:spPr>
          <a:xfrm flipV="1">
            <a:off x="4137580" y="1935738"/>
            <a:ext cx="3992755" cy="15865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7" idx="6"/>
            <a:endCxn id="23" idx="1"/>
          </p:cNvCxnSpPr>
          <p:nvPr/>
        </p:nvCxnSpPr>
        <p:spPr>
          <a:xfrm>
            <a:off x="2542159" y="1755975"/>
            <a:ext cx="3852905" cy="1932954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6" idx="6"/>
            <a:endCxn id="29" idx="2"/>
          </p:cNvCxnSpPr>
          <p:nvPr/>
        </p:nvCxnSpPr>
        <p:spPr>
          <a:xfrm flipV="1">
            <a:off x="8695535" y="1456900"/>
            <a:ext cx="1287265" cy="47883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3" idx="6"/>
            <a:endCxn id="29" idx="3"/>
          </p:cNvCxnSpPr>
          <p:nvPr/>
        </p:nvCxnSpPr>
        <p:spPr>
          <a:xfrm flipV="1">
            <a:off x="6877492" y="1656042"/>
            <a:ext cx="3188080" cy="223203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8398-9CE4-41A8-8913-25EE73CF68B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5B8-B913-42E3-988C-1E4266AF8F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169708" y="5636647"/>
            <a:ext cx="8736417" cy="391425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169708" y="4863839"/>
            <a:ext cx="8736417" cy="70595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4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277837" y="5061674"/>
            <a:ext cx="745200" cy="744037"/>
            <a:chOff x="625003" y="5195170"/>
            <a:chExt cx="447675" cy="447675"/>
          </a:xfrm>
        </p:grpSpPr>
        <p:sp>
          <p:nvSpPr>
            <p:cNvPr id="39" name="椭圆 38"/>
            <p:cNvSpPr/>
            <p:nvPr userDrawn="1"/>
          </p:nvSpPr>
          <p:spPr>
            <a:xfrm>
              <a:off x="625003" y="5195170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KSO_Shape"/>
            <p:cNvSpPr>
              <a:spLocks/>
            </p:cNvSpPr>
            <p:nvPr userDrawn="1"/>
          </p:nvSpPr>
          <p:spPr bwMode="auto">
            <a:xfrm>
              <a:off x="715491" y="5248402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0253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0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8398-9CE4-41A8-8913-25EE73CF68B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5B8-B913-42E3-988C-1E4266AF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7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8398-9CE4-41A8-8913-25EE73CF68B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5B8-B913-42E3-988C-1E4266AF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23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8398-9CE4-41A8-8913-25EE73CF68B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5B8-B913-42E3-988C-1E4266AF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7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8398-9CE4-41A8-8913-25EE73CF68B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5B8-B913-42E3-988C-1E4266AF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694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8398-9CE4-41A8-8913-25EE73CF68B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5B8-B913-42E3-988C-1E4266AF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7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8398-9CE4-41A8-8913-25EE73CF68B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5B8-B913-42E3-988C-1E4266AF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6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8398-9CE4-41A8-8913-25EE73CF68B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5B8-B913-42E3-988C-1E4266AF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6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8398-9CE4-41A8-8913-25EE73CF68B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5B8-B913-42E3-988C-1E4266AF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4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8398-9CE4-41A8-8913-25EE73CF68B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5B8-B913-42E3-988C-1E4266AF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8398-9CE4-41A8-8913-25EE73CF68B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5B8-B913-42E3-988C-1E4266AF8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4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WorldNetwork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t="32600" r="5204" b="45000"/>
          <a:stretch/>
        </p:blipFill>
        <p:spPr bwMode="auto">
          <a:xfrm>
            <a:off x="-12699" y="-19051"/>
            <a:ext cx="1220470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-12699" y="-19052"/>
            <a:ext cx="12204700" cy="1066801"/>
          </a:xfrm>
          <a:prstGeom prst="rect">
            <a:avLst/>
          </a:prstGeom>
          <a:solidFill>
            <a:srgbClr val="0080B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18398-9CE4-41A8-8913-25EE73CF68B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35B8-B913-42E3-988C-1E4266AF8F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2300" y="1123951"/>
            <a:ext cx="10954459" cy="521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1758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8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m"/>
        <a:defRPr lang="zh-CN" altLang="en-US" sz="2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arcgis.com/zh-cn/arcmap/10.3/main/get-started/whats-new-in-arcgis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ingyan.baidu.com/article/fea4511a309f7af7bb912597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pro.arcgis.com/zh-cn/pro-app/help/data/topologies/creating-a-topology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ffboeing.com/2016/11/osmnx-python-street-networks/" TargetMode="External"/><Relationship Id="rId2" Type="http://schemas.openxmlformats.org/officeDocument/2006/relationships/hyperlink" Target="../GIS%20tutori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odoi.ac.cn/" TargetMode="External"/><Relationship Id="rId5" Type="http://schemas.openxmlformats.org/officeDocument/2006/relationships/hyperlink" Target="http://tongji.cnki.net/kns55/Navi/NaviDefault.aspx" TargetMode="External"/><Relationship Id="rId4" Type="http://schemas.openxmlformats.org/officeDocument/2006/relationships/hyperlink" Target="https://blog.csdn.net/abagnale999/article/details/798406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onsummer/p/7451128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onsummer/p/7451128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blog.csdn.net/kone0611/article/details/64441835" TargetMode="Externa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169708" y="5636647"/>
            <a:ext cx="9920692" cy="391425"/>
          </a:xfrm>
        </p:spPr>
        <p:txBody>
          <a:bodyPr/>
          <a:lstStyle/>
          <a:p>
            <a:r>
              <a:rPr lang="zh-CN" altLang="en-US" dirty="0" smtClean="0">
                <a:ea typeface="Calibri" panose="020F0502020204030204" pitchFamily="34" charset="0"/>
                <a:hlinkClick r:id="rId2"/>
              </a:rPr>
              <a:t>官方手册</a:t>
            </a:r>
            <a:r>
              <a:rPr lang="en-US" altLang="zh-CN" dirty="0" smtClean="0">
                <a:ea typeface="Calibri" panose="020F0502020204030204" pitchFamily="34" charset="0"/>
                <a:hlinkClick r:id="rId2"/>
              </a:rPr>
              <a:t> https</a:t>
            </a:r>
            <a:r>
              <a:rPr lang="en-US" altLang="zh-CN" dirty="0">
                <a:ea typeface="Calibri" panose="020F0502020204030204" pitchFamily="34" charset="0"/>
                <a:hlinkClick r:id="rId2"/>
              </a:rPr>
              <a:t>://</a:t>
            </a:r>
            <a:r>
              <a:rPr lang="en-US" altLang="zh-CN" dirty="0" smtClean="0">
                <a:ea typeface="Calibri" panose="020F0502020204030204" pitchFamily="34" charset="0"/>
                <a:hlinkClick r:id="rId2"/>
              </a:rPr>
              <a:t>desktop.arcgis.com/zh-cn/arcmap/10.3/main/get-started/whats-new-in-arcgis.htm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9708" y="4863839"/>
            <a:ext cx="9512955" cy="705950"/>
          </a:xfrm>
        </p:spPr>
        <p:txBody>
          <a:bodyPr/>
          <a:lstStyle/>
          <a:p>
            <a:r>
              <a:rPr lang="en-US" altLang="zh-CN" dirty="0"/>
              <a:t>ArcGIS </a:t>
            </a:r>
            <a:r>
              <a:rPr lang="zh-CN" altLang="en-US" dirty="0"/>
              <a:t>操作入门与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——Bluesky</a:t>
            </a:r>
            <a:r>
              <a:rPr lang="zh-CN" altLang="en-US" dirty="0" smtClean="0"/>
              <a:t>工作室 </a:t>
            </a:r>
            <a:r>
              <a:rPr lang="zh-CN" altLang="en-US" sz="1600" dirty="0" smtClean="0"/>
              <a:t>雷心悦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83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矢量化</a:t>
            </a:r>
            <a:r>
              <a:rPr lang="en-GB" altLang="zh-CN" sz="1200" dirty="0">
                <a:hlinkClick r:id="rId2"/>
              </a:rPr>
              <a:t>https://</a:t>
            </a:r>
            <a:r>
              <a:rPr lang="en-GB" altLang="zh-CN" sz="1200" dirty="0" smtClean="0">
                <a:hlinkClick r:id="rId2"/>
              </a:rPr>
              <a:t>jingyan.baidu.com/article/fea4511a309f7af7bb912597.html</a:t>
            </a:r>
            <a:r>
              <a:rPr lang="en-GB" altLang="zh-CN" dirty="0" smtClean="0"/>
              <a:t> </a:t>
            </a:r>
            <a:endParaRPr lang="en-US" altLang="zh-CN" dirty="0" smtClean="0"/>
          </a:p>
          <a:p>
            <a:pPr lvl="1">
              <a:buClr>
                <a:schemeClr val="accent1"/>
              </a:buClr>
              <a:buFont typeface="+mj-lt"/>
              <a:buAutoNum type="arabicPeriod"/>
            </a:pPr>
            <a:r>
              <a:rPr lang="zh-CN" altLang="en-US" dirty="0"/>
              <a:t>菜单栏右键</a:t>
            </a:r>
            <a:r>
              <a:rPr lang="en-US" altLang="zh-CN" dirty="0"/>
              <a:t>-</a:t>
            </a:r>
            <a:r>
              <a:rPr lang="en-US" altLang="zh-CN" dirty="0" err="1"/>
              <a:t>ArcScan</a:t>
            </a:r>
            <a:endParaRPr lang="en-US" altLang="zh-CN" dirty="0"/>
          </a:p>
          <a:p>
            <a:pPr lvl="1">
              <a:buClr>
                <a:schemeClr val="accent1"/>
              </a:buClr>
              <a:buFont typeface="+mj-lt"/>
              <a:buAutoNum type="arabicPeriod"/>
            </a:pPr>
            <a:r>
              <a:rPr lang="zh-CN" altLang="zh-CN" dirty="0" smtClean="0"/>
              <a:t>利用</a:t>
            </a:r>
            <a:r>
              <a:rPr lang="zh-CN" altLang="zh-CN" dirty="0"/>
              <a:t>百度获取的矢量边界对栅格图进行</a:t>
            </a:r>
            <a:r>
              <a:rPr lang="zh-CN" altLang="zh-CN" dirty="0" smtClean="0"/>
              <a:t>配准</a:t>
            </a:r>
            <a:endParaRPr lang="en-US" altLang="zh-CN" dirty="0" smtClean="0"/>
          </a:p>
          <a:p>
            <a:pPr lvl="1">
              <a:buClr>
                <a:schemeClr val="accent1"/>
              </a:buClr>
              <a:buFont typeface="+mj-lt"/>
              <a:buAutoNum type="arabicPeriod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Spatial Analyst Tools- Reclassify</a:t>
            </a:r>
            <a:r>
              <a:rPr lang="zh-CN" altLang="en-US" dirty="0" smtClean="0"/>
              <a:t>工具将栅格图色值重分为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类，保存至数据库</a:t>
            </a:r>
            <a:endParaRPr lang="en-US" altLang="zh-CN" dirty="0" smtClean="0"/>
          </a:p>
          <a:p>
            <a:pPr lvl="1">
              <a:buClr>
                <a:schemeClr val="accent1"/>
              </a:buClr>
              <a:buFont typeface="+mj-lt"/>
              <a:buAutoNum type="arabicPeriod"/>
            </a:pPr>
            <a:r>
              <a:rPr lang="zh-CN" altLang="en-US" dirty="0" smtClean="0"/>
              <a:t>数据库</a:t>
            </a:r>
            <a:r>
              <a:rPr lang="zh-CN" altLang="zh-CN" dirty="0" smtClean="0"/>
              <a:t>新建线</a:t>
            </a:r>
            <a:r>
              <a:rPr lang="zh-CN" altLang="en-US" dirty="0" smtClean="0"/>
              <a:t>要素</a:t>
            </a:r>
            <a:endParaRPr lang="en-US" altLang="zh-CN" dirty="0" smtClean="0"/>
          </a:p>
          <a:p>
            <a:pPr lvl="1">
              <a:buClr>
                <a:schemeClr val="accent1"/>
              </a:buClr>
              <a:buFont typeface="+mj-lt"/>
              <a:buAutoNum type="arabicPeriod"/>
            </a:pPr>
            <a:r>
              <a:rPr lang="zh-CN" altLang="zh-CN" dirty="0" smtClean="0"/>
              <a:t>让栅格图处于编辑状态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否则会出行矢量化失败的结果</a:t>
            </a:r>
            <a:endParaRPr lang="en-US" altLang="zh-CN" dirty="0" smtClean="0"/>
          </a:p>
          <a:p>
            <a:pPr lvl="1">
              <a:buClr>
                <a:schemeClr val="accent1"/>
              </a:buClr>
              <a:buFont typeface="+mj-lt"/>
              <a:buAutoNum type="arabicPeriod"/>
            </a:pPr>
            <a:r>
              <a:rPr lang="zh-CN" altLang="en-US" dirty="0" smtClean="0"/>
              <a:t>矢量化后，利用</a:t>
            </a:r>
            <a:r>
              <a:rPr lang="zh-CN" altLang="en-US" dirty="0" smtClean="0">
                <a:hlinkClick r:id="" action="ppaction://hlinkshowjump?jump=nextslide"/>
              </a:rPr>
              <a:t>拓扑</a:t>
            </a:r>
            <a:r>
              <a:rPr lang="zh-CN" altLang="en-US" dirty="0" smtClean="0"/>
              <a:t>规则检查线是否闭合</a:t>
            </a:r>
            <a:endParaRPr lang="en-US" altLang="zh-CN" dirty="0" smtClean="0"/>
          </a:p>
          <a:p>
            <a:pPr lvl="1">
              <a:buClr>
                <a:schemeClr val="accent1"/>
              </a:buClr>
              <a:buFont typeface="+mj-lt"/>
              <a:buAutoNum type="arabicPeriod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Data Management Tools – Feature To Polygon</a:t>
            </a:r>
            <a:r>
              <a:rPr lang="zh-CN" altLang="en-US" dirty="0" smtClean="0"/>
              <a:t>工具将线</a:t>
            </a:r>
            <a:r>
              <a:rPr lang="zh-CN" altLang="en-US" dirty="0"/>
              <a:t>要素</a:t>
            </a:r>
            <a:r>
              <a:rPr lang="zh-CN" altLang="en-US" dirty="0" smtClean="0"/>
              <a:t>转为面要素</a:t>
            </a:r>
            <a:endParaRPr lang="en-US" altLang="zh-CN" dirty="0" smtClean="0"/>
          </a:p>
          <a:p>
            <a:pPr lvl="2"/>
            <a:r>
              <a:rPr lang="zh-CN" altLang="en-US" sz="1600" dirty="0" smtClean="0"/>
              <a:t>若两块本属于同一区域，使</a:t>
            </a:r>
            <a:r>
              <a:rPr lang="zh-CN" altLang="zh-CN" sz="1600" dirty="0" smtClean="0"/>
              <a:t>该</a:t>
            </a:r>
            <a:r>
              <a:rPr lang="zh-CN" altLang="zh-CN" sz="1600" dirty="0"/>
              <a:t>面要素处于</a:t>
            </a:r>
            <a:r>
              <a:rPr lang="en-US" altLang="zh-CN" sz="1600" dirty="0"/>
              <a:t>editing</a:t>
            </a:r>
            <a:r>
              <a:rPr lang="zh-CN" altLang="zh-CN" sz="1600" dirty="0" smtClean="0"/>
              <a:t>状态</a:t>
            </a:r>
            <a:r>
              <a:rPr lang="en-US" altLang="zh-CN" sz="1600" dirty="0" smtClean="0"/>
              <a:t>-</a:t>
            </a:r>
            <a:r>
              <a:rPr lang="zh-CN" altLang="zh-CN" sz="1600" dirty="0" smtClean="0"/>
              <a:t>选中</a:t>
            </a:r>
            <a:r>
              <a:rPr lang="zh-CN" altLang="en-US" sz="1600" dirty="0"/>
              <a:t>两块</a:t>
            </a:r>
            <a:r>
              <a:rPr lang="en-US" altLang="zh-CN" sz="1600" dirty="0" smtClean="0"/>
              <a:t>-Editor- Merge</a:t>
            </a:r>
          </a:p>
          <a:p>
            <a:pPr lvl="2"/>
            <a:endParaRPr lang="en-US" altLang="zh-CN" dirty="0" smtClean="0"/>
          </a:p>
          <a:p>
            <a:pPr lvl="1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zh-CN" altLang="en-US" dirty="0"/>
              <a:t>建立所需字段</a:t>
            </a:r>
            <a:endParaRPr lang="en-US" altLang="zh-CN" dirty="0"/>
          </a:p>
          <a:p>
            <a:pPr lvl="1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zh-CN" altLang="en-US" dirty="0"/>
              <a:t>基于乡镇名称与社会经济数据表连接</a:t>
            </a:r>
            <a:endParaRPr lang="en-US" altLang="zh-CN" dirty="0"/>
          </a:p>
          <a:p>
            <a:pPr lvl="2"/>
            <a:r>
              <a:rPr lang="en-US" altLang="zh-CN" sz="1600" dirty="0" smtClean="0"/>
              <a:t>Field Calculator</a:t>
            </a:r>
            <a:r>
              <a:rPr lang="zh-CN" altLang="en-US" sz="1600" dirty="0" smtClean="0"/>
              <a:t>将</a:t>
            </a:r>
            <a:r>
              <a:rPr lang="en-US" altLang="zh-CN" sz="1600" dirty="0" smtClean="0"/>
              <a:t>Excel</a:t>
            </a:r>
            <a:r>
              <a:rPr lang="zh-CN" altLang="en-US" sz="1600" dirty="0" smtClean="0"/>
              <a:t>表中数据赋值到</a:t>
            </a:r>
            <a:r>
              <a:rPr lang="zh-CN" altLang="en-US" sz="1600" dirty="0"/>
              <a:t>图</a:t>
            </a:r>
            <a:r>
              <a:rPr lang="zh-CN" altLang="en-US" sz="1600" dirty="0" smtClean="0"/>
              <a:t>层属性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5812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拓扑检查</a:t>
            </a:r>
            <a:r>
              <a:rPr lang="en-US" altLang="zh-CN" sz="1200" dirty="0">
                <a:hlinkClick r:id="rId2"/>
              </a:rPr>
              <a:t>http://</a:t>
            </a:r>
            <a:r>
              <a:rPr lang="en-US" altLang="zh-CN" sz="1200" dirty="0" err="1">
                <a:hlinkClick r:id="rId2"/>
              </a:rPr>
              <a:t>pro.arcgis.com</a:t>
            </a:r>
            <a:r>
              <a:rPr lang="en-US" altLang="zh-CN" sz="1200" dirty="0">
                <a:hlinkClick r:id="rId2"/>
              </a:rPr>
              <a:t>/</a:t>
            </a:r>
            <a:r>
              <a:rPr lang="en-US" altLang="zh-CN" sz="1200" dirty="0" err="1">
                <a:hlinkClick r:id="rId2"/>
              </a:rPr>
              <a:t>zh-cn</a:t>
            </a:r>
            <a:r>
              <a:rPr lang="en-US" altLang="zh-CN" sz="1200" dirty="0">
                <a:hlinkClick r:id="rId2"/>
              </a:rPr>
              <a:t>/pro-app/help/data/topologies/creating-a-</a:t>
            </a:r>
            <a:r>
              <a:rPr lang="en-US" altLang="zh-CN" sz="1200" dirty="0" err="1">
                <a:hlinkClick r:id="rId2"/>
              </a:rPr>
              <a:t>topology.htm</a:t>
            </a:r>
            <a:r>
              <a:rPr lang="en-GB" altLang="zh-CN" sz="1200" dirty="0" smtClean="0"/>
              <a:t> </a:t>
            </a:r>
            <a:endParaRPr lang="en-US" altLang="zh-CN" sz="1200" dirty="0" smtClean="0"/>
          </a:p>
          <a:p>
            <a:pPr lvl="1">
              <a:buClr>
                <a:schemeClr val="accent1"/>
              </a:buClr>
              <a:buFont typeface="+mj-lt"/>
              <a:buAutoNum type="arabicPeriod"/>
            </a:pPr>
            <a:r>
              <a:rPr lang="zh-CN" altLang="zh-CN" dirty="0"/>
              <a:t>数据库新建</a:t>
            </a:r>
            <a:r>
              <a:rPr lang="en-US" altLang="zh-CN" dirty="0"/>
              <a:t> </a:t>
            </a:r>
            <a:r>
              <a:rPr lang="en-US" altLang="zh-CN" dirty="0" smtClean="0"/>
              <a:t>Feature Dataset</a:t>
            </a:r>
          </a:p>
          <a:p>
            <a:pPr lvl="1">
              <a:buClr>
                <a:schemeClr val="accent1"/>
              </a:buClr>
              <a:buFont typeface="+mj-lt"/>
              <a:buAutoNum type="arabicPeriod"/>
            </a:pPr>
            <a:r>
              <a:rPr lang="zh-CN" altLang="zh-CN" dirty="0" smtClean="0"/>
              <a:t>要</a:t>
            </a:r>
            <a:r>
              <a:rPr lang="zh-CN" altLang="zh-CN" dirty="0"/>
              <a:t>需要检查的要素</a:t>
            </a:r>
            <a:r>
              <a:rPr lang="zh-CN" altLang="zh-CN" dirty="0" smtClean="0"/>
              <a:t>移入</a:t>
            </a:r>
            <a:r>
              <a:rPr lang="en-US" altLang="zh-CN" dirty="0" smtClean="0"/>
              <a:t>Dataset</a:t>
            </a:r>
          </a:p>
          <a:p>
            <a:pPr lvl="1">
              <a:buClr>
                <a:schemeClr val="accent1"/>
              </a:buClr>
              <a:buFont typeface="+mj-lt"/>
              <a:buAutoNum type="arabicPeriod"/>
            </a:pPr>
            <a:r>
              <a:rPr lang="zh-CN" altLang="zh-CN" dirty="0" smtClean="0"/>
              <a:t>右键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新建拓扑</a:t>
            </a:r>
            <a:endParaRPr lang="en-US" altLang="zh-CN" dirty="0" smtClean="0"/>
          </a:p>
          <a:p>
            <a:pPr lvl="2"/>
            <a:r>
              <a:rPr lang="en-US" altLang="zh-CN" sz="1600" dirty="0" err="1"/>
              <a:t>X,Y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容差理想</a:t>
            </a:r>
            <a:r>
              <a:rPr lang="zh-CN" altLang="en-US" sz="1600" dirty="0"/>
              <a:t>的默认值是 </a:t>
            </a:r>
            <a:r>
              <a:rPr lang="en-US" altLang="zh-CN" sz="1600" dirty="0"/>
              <a:t>0.001 </a:t>
            </a:r>
            <a:r>
              <a:rPr lang="zh-CN" altLang="en-US" sz="1600" dirty="0"/>
              <a:t>米或以空间参考单位表示的等效值</a:t>
            </a:r>
            <a:r>
              <a:rPr lang="zh-CN" altLang="en-US" sz="1600" dirty="0" smtClean="0"/>
              <a:t>（如</a:t>
            </a:r>
            <a:r>
              <a:rPr lang="zh-CN" altLang="en-US" sz="1600" dirty="0"/>
              <a:t>，单位是英尺时为 </a:t>
            </a:r>
            <a:r>
              <a:rPr lang="en-US" altLang="zh-CN" sz="1600" dirty="0"/>
              <a:t>0.003281 </a:t>
            </a:r>
            <a:r>
              <a:rPr lang="zh-CN" altLang="en-US" sz="1600" dirty="0"/>
              <a:t>英尺，单位是以十进制度数表示的经纬度时为 </a:t>
            </a:r>
            <a:r>
              <a:rPr lang="en-US" altLang="zh-CN" sz="1600" dirty="0"/>
              <a:t>0.0000000556 </a:t>
            </a:r>
            <a:r>
              <a:rPr lang="zh-CN" altLang="en-US" sz="1600" dirty="0"/>
              <a:t>度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2"/>
            <a:endParaRPr lang="en-US" altLang="zh-CN" dirty="0" smtClean="0"/>
          </a:p>
          <a:p>
            <a:pPr lvl="1">
              <a:buClr>
                <a:schemeClr val="accent1"/>
              </a:buClr>
              <a:buFont typeface="+mj-lt"/>
              <a:buAutoNum type="arabicPeriod"/>
            </a:pPr>
            <a:r>
              <a:rPr lang="zh-CN" altLang="en-US" dirty="0" smtClean="0"/>
              <a:t>选中线要素</a:t>
            </a:r>
            <a:endParaRPr lang="en-US" altLang="zh-CN" dirty="0" smtClean="0"/>
          </a:p>
          <a:p>
            <a:pPr lvl="1">
              <a:buClr>
                <a:schemeClr val="accent1"/>
              </a:buClr>
              <a:buFont typeface="+mj-lt"/>
              <a:buAutoNum type="arabicPeriod"/>
            </a:pPr>
            <a:r>
              <a:rPr lang="zh-CN" altLang="zh-CN" dirty="0" smtClean="0"/>
              <a:t>添加规则</a:t>
            </a:r>
            <a:endParaRPr lang="en-US" altLang="zh-CN" dirty="0" smtClean="0"/>
          </a:p>
          <a:p>
            <a:pPr lvl="2"/>
            <a:r>
              <a:rPr lang="en-US" altLang="zh-CN" sz="1600" dirty="0" smtClean="0"/>
              <a:t>Must not have dangles</a:t>
            </a:r>
            <a:r>
              <a:rPr lang="zh-CN" altLang="en-US" sz="1600" dirty="0" smtClean="0"/>
              <a:t>：不能有悬挂</a:t>
            </a:r>
            <a:endParaRPr lang="en-US" altLang="zh-CN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4137024"/>
            <a:ext cx="3625850" cy="22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954459" cy="521444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添加标注</a:t>
            </a:r>
            <a:endParaRPr lang="en-US" altLang="zh-CN" dirty="0" smtClean="0"/>
          </a:p>
          <a:p>
            <a:pPr lvl="1"/>
            <a:r>
              <a:rPr lang="zh-CN" altLang="en-US" dirty="0"/>
              <a:t>添加</a:t>
            </a:r>
            <a:r>
              <a:rPr lang="zh-CN" altLang="en-US" dirty="0" smtClean="0"/>
              <a:t>标注：右键需要标注的图层</a:t>
            </a:r>
            <a:r>
              <a:rPr lang="en-US" altLang="zh-CN" dirty="0" smtClean="0"/>
              <a:t>-</a:t>
            </a:r>
            <a:r>
              <a:rPr lang="en-US" altLang="zh-CN" dirty="0"/>
              <a:t>Label </a:t>
            </a:r>
            <a:r>
              <a:rPr lang="en-US" altLang="zh-CN" dirty="0" smtClean="0"/>
              <a:t>Features</a:t>
            </a:r>
          </a:p>
          <a:p>
            <a:pPr lvl="1"/>
            <a:r>
              <a:rPr lang="zh-CN" altLang="en-US" dirty="0" smtClean="0"/>
              <a:t>更改标注内容：</a:t>
            </a:r>
            <a:r>
              <a:rPr lang="zh-CN" altLang="en-US" dirty="0"/>
              <a:t>双击图</a:t>
            </a:r>
            <a:r>
              <a:rPr lang="zh-CN" altLang="en-US" dirty="0" smtClean="0"/>
              <a:t>层</a:t>
            </a:r>
            <a:r>
              <a:rPr lang="en-US" altLang="zh-CN" dirty="0" smtClean="0"/>
              <a:t>-Display-Field</a:t>
            </a:r>
            <a:r>
              <a:rPr lang="zh-CN" altLang="en-US" dirty="0"/>
              <a:t>选择</a:t>
            </a:r>
            <a:endParaRPr lang="en-US" altLang="zh-CN" dirty="0"/>
          </a:p>
          <a:p>
            <a:r>
              <a:rPr lang="zh-CN" altLang="en-US" dirty="0" smtClean="0"/>
              <a:t>人口分布</a:t>
            </a:r>
            <a:endParaRPr lang="en-US" altLang="zh-CN" dirty="0" smtClean="0"/>
          </a:p>
          <a:p>
            <a:pPr lvl="1"/>
            <a:r>
              <a:rPr lang="zh-CN" altLang="en-US" dirty="0"/>
              <a:t>双击图层</a:t>
            </a:r>
            <a:r>
              <a:rPr lang="en-US" altLang="zh-CN" dirty="0"/>
              <a:t>-</a:t>
            </a:r>
            <a:r>
              <a:rPr lang="en-US" altLang="zh-CN" dirty="0" err="1"/>
              <a:t>Symbology</a:t>
            </a:r>
            <a:r>
              <a:rPr lang="zh-CN" altLang="en-US" dirty="0"/>
              <a:t>：根据属性分类可视化</a:t>
            </a:r>
            <a:endParaRPr lang="en-US" altLang="zh-CN" dirty="0"/>
          </a:p>
          <a:p>
            <a:r>
              <a:rPr lang="zh-CN" altLang="en-US" dirty="0" smtClean="0"/>
              <a:t>覆盖范围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生成缓冲区</a:t>
            </a:r>
            <a:r>
              <a:rPr lang="en-US" altLang="zh-CN" dirty="0" smtClean="0"/>
              <a:t>-</a:t>
            </a:r>
            <a:r>
              <a:rPr lang="zh-CN" altLang="en-US" dirty="0" smtClean="0"/>
              <a:t>裁剪</a:t>
            </a:r>
            <a:r>
              <a:rPr lang="en-US" altLang="zh-CN" dirty="0" smtClean="0"/>
              <a:t>-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r>
              <a:rPr lang="zh-CN" altLang="en-US" dirty="0" smtClean="0"/>
              <a:t>导出图片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调整视图：右键需要导出的图层</a:t>
            </a:r>
            <a:r>
              <a:rPr lang="en-US" altLang="zh-CN" dirty="0" smtClean="0"/>
              <a:t>-Zoom To Layer-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Layout View</a:t>
            </a:r>
          </a:p>
          <a:p>
            <a:pPr lvl="1"/>
            <a:r>
              <a:rPr lang="zh-CN" altLang="en-US" dirty="0" smtClean="0"/>
              <a:t>插入指北针、图例等：菜单栏</a:t>
            </a:r>
            <a:r>
              <a:rPr lang="en-US" altLang="zh-CN" dirty="0" smtClean="0"/>
              <a:t>-</a:t>
            </a:r>
            <a:r>
              <a:rPr lang="en-US" altLang="zh-CN" dirty="0" smtClean="0"/>
              <a:t>Insert-Legend</a:t>
            </a:r>
          </a:p>
          <a:p>
            <a:pPr lvl="1"/>
            <a:r>
              <a:rPr lang="zh-CN" altLang="en-US" dirty="0" smtClean="0"/>
              <a:t>文件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导入地图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选择保存类型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58901" y="1820393"/>
            <a:ext cx="3872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+mn-ea"/>
              </a:rPr>
              <a:t>数据获取 </a:t>
            </a:r>
            <a:r>
              <a:rPr lang="zh-CN" altLang="en-US" dirty="0" smtClean="0"/>
              <a:t>数据源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坐标系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311889" y="3083136"/>
            <a:ext cx="5629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+mn-ea"/>
              </a:rPr>
              <a:t>数据处理</a:t>
            </a:r>
            <a:r>
              <a:rPr lang="en-US" altLang="zh-CN" sz="28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dirty="0" smtClean="0"/>
              <a:t>导入→配准</a:t>
            </a:r>
            <a:r>
              <a:rPr lang="zh-CN" altLang="en-US" dirty="0"/>
              <a:t>→</a:t>
            </a:r>
            <a:r>
              <a:rPr lang="zh-CN" altLang="en-US" dirty="0" smtClean="0"/>
              <a:t>矢量化（拓扑检查）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258900" y="4441713"/>
            <a:ext cx="6236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+mn-ea"/>
              </a:rPr>
              <a:t>数据分析</a:t>
            </a:r>
            <a:r>
              <a:rPr lang="en-US" altLang="zh-CN" sz="28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dirty="0" smtClean="0"/>
              <a:t>添加标注</a:t>
            </a:r>
            <a:r>
              <a:rPr lang="zh-CN" altLang="en-US" dirty="0"/>
              <a:t>→</a:t>
            </a:r>
            <a:r>
              <a:rPr lang="zh-CN" altLang="en-US" dirty="0" smtClean="0"/>
              <a:t>人口分布、覆盖范围</a:t>
            </a:r>
            <a:r>
              <a:rPr lang="zh-CN" altLang="en-US" dirty="0"/>
              <a:t>→</a:t>
            </a:r>
            <a:r>
              <a:rPr lang="zh-CN" altLang="en-US" dirty="0" smtClean="0"/>
              <a:t>导出</a:t>
            </a:r>
            <a:r>
              <a:rPr lang="zh-CN" altLang="en-US" dirty="0"/>
              <a:t>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0597"/>
          <a:stretch/>
        </p:blipFill>
        <p:spPr>
          <a:xfrm>
            <a:off x="4310741" y="1820393"/>
            <a:ext cx="724633" cy="647700"/>
          </a:xfrm>
          <a:prstGeom prst="round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64990" y="1820393"/>
            <a:ext cx="682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0597"/>
          <a:stretch/>
        </p:blipFill>
        <p:spPr>
          <a:xfrm>
            <a:off x="4310741" y="3083136"/>
            <a:ext cx="724633" cy="647700"/>
          </a:xfrm>
          <a:prstGeom prst="round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464990" y="3083136"/>
            <a:ext cx="682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0597"/>
          <a:stretch/>
        </p:blipFill>
        <p:spPr>
          <a:xfrm>
            <a:off x="4310741" y="4441713"/>
            <a:ext cx="724633" cy="647700"/>
          </a:xfrm>
          <a:prstGeom prst="round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464990" y="4441713"/>
            <a:ext cx="682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0" y="4434826"/>
            <a:ext cx="6851561" cy="2423174"/>
          </a:xfrm>
          <a:custGeom>
            <a:avLst/>
            <a:gdLst>
              <a:gd name="connsiteX0" fmla="*/ 0 w 6851561"/>
              <a:gd name="connsiteY0" fmla="*/ 2416287 h 2416287"/>
              <a:gd name="connsiteX1" fmla="*/ 3425781 w 6851561"/>
              <a:gd name="connsiteY1" fmla="*/ 0 h 2416287"/>
              <a:gd name="connsiteX2" fmla="*/ 6851561 w 6851561"/>
              <a:gd name="connsiteY2" fmla="*/ 2416287 h 2416287"/>
              <a:gd name="connsiteX3" fmla="*/ 0 w 6851561"/>
              <a:gd name="connsiteY3" fmla="*/ 2416287 h 2416287"/>
              <a:gd name="connsiteX0" fmla="*/ 38636 w 6890197"/>
              <a:gd name="connsiteY0" fmla="*/ 2454924 h 2454924"/>
              <a:gd name="connsiteX1" fmla="*/ 0 w 6890197"/>
              <a:gd name="connsiteY1" fmla="*/ 0 h 2454924"/>
              <a:gd name="connsiteX2" fmla="*/ 6890197 w 6890197"/>
              <a:gd name="connsiteY2" fmla="*/ 2454924 h 2454924"/>
              <a:gd name="connsiteX3" fmla="*/ 38636 w 6890197"/>
              <a:gd name="connsiteY3" fmla="*/ 2454924 h 2454924"/>
              <a:gd name="connsiteX0" fmla="*/ 25936 w 6877497"/>
              <a:gd name="connsiteY0" fmla="*/ 2416824 h 2416824"/>
              <a:gd name="connsiteX1" fmla="*/ 0 w 6877497"/>
              <a:gd name="connsiteY1" fmla="*/ 0 h 2416824"/>
              <a:gd name="connsiteX2" fmla="*/ 6877497 w 6877497"/>
              <a:gd name="connsiteY2" fmla="*/ 2416824 h 2416824"/>
              <a:gd name="connsiteX3" fmla="*/ 25936 w 6877497"/>
              <a:gd name="connsiteY3" fmla="*/ 2416824 h 2416824"/>
              <a:gd name="connsiteX0" fmla="*/ 0 w 6851561"/>
              <a:gd name="connsiteY0" fmla="*/ 2423174 h 2423174"/>
              <a:gd name="connsiteX1" fmla="*/ 5814 w 6851561"/>
              <a:gd name="connsiteY1" fmla="*/ 0 h 2423174"/>
              <a:gd name="connsiteX2" fmla="*/ 6851561 w 6851561"/>
              <a:gd name="connsiteY2" fmla="*/ 2423174 h 2423174"/>
              <a:gd name="connsiteX3" fmla="*/ 0 w 6851561"/>
              <a:gd name="connsiteY3" fmla="*/ 2423174 h 2423174"/>
              <a:gd name="connsiteX0" fmla="*/ 0 w 6851561"/>
              <a:gd name="connsiteY0" fmla="*/ 2423174 h 2423174"/>
              <a:gd name="connsiteX1" fmla="*/ 2639 w 6851561"/>
              <a:gd name="connsiteY1" fmla="*/ 0 h 2423174"/>
              <a:gd name="connsiteX2" fmla="*/ 6851561 w 6851561"/>
              <a:gd name="connsiteY2" fmla="*/ 2423174 h 2423174"/>
              <a:gd name="connsiteX3" fmla="*/ 0 w 6851561"/>
              <a:gd name="connsiteY3" fmla="*/ 2423174 h 24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1561" h="2423174">
                <a:moveTo>
                  <a:pt x="0" y="2423174"/>
                </a:moveTo>
                <a:cubicBezTo>
                  <a:pt x="880" y="1615449"/>
                  <a:pt x="1759" y="807725"/>
                  <a:pt x="2639" y="0"/>
                </a:cubicBezTo>
                <a:lnTo>
                  <a:pt x="6851561" y="2423174"/>
                </a:lnTo>
                <a:lnTo>
                  <a:pt x="0" y="2423174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4"/>
          <p:cNvSpPr/>
          <p:nvPr/>
        </p:nvSpPr>
        <p:spPr>
          <a:xfrm flipH="1" flipV="1">
            <a:off x="5340439" y="0"/>
            <a:ext cx="6851561" cy="2423174"/>
          </a:xfrm>
          <a:custGeom>
            <a:avLst/>
            <a:gdLst>
              <a:gd name="connsiteX0" fmla="*/ 0 w 6851561"/>
              <a:gd name="connsiteY0" fmla="*/ 2416287 h 2416287"/>
              <a:gd name="connsiteX1" fmla="*/ 3425781 w 6851561"/>
              <a:gd name="connsiteY1" fmla="*/ 0 h 2416287"/>
              <a:gd name="connsiteX2" fmla="*/ 6851561 w 6851561"/>
              <a:gd name="connsiteY2" fmla="*/ 2416287 h 2416287"/>
              <a:gd name="connsiteX3" fmla="*/ 0 w 6851561"/>
              <a:gd name="connsiteY3" fmla="*/ 2416287 h 2416287"/>
              <a:gd name="connsiteX0" fmla="*/ 38636 w 6890197"/>
              <a:gd name="connsiteY0" fmla="*/ 2454924 h 2454924"/>
              <a:gd name="connsiteX1" fmla="*/ 0 w 6890197"/>
              <a:gd name="connsiteY1" fmla="*/ 0 h 2454924"/>
              <a:gd name="connsiteX2" fmla="*/ 6890197 w 6890197"/>
              <a:gd name="connsiteY2" fmla="*/ 2454924 h 2454924"/>
              <a:gd name="connsiteX3" fmla="*/ 38636 w 6890197"/>
              <a:gd name="connsiteY3" fmla="*/ 2454924 h 2454924"/>
              <a:gd name="connsiteX0" fmla="*/ 25936 w 6877497"/>
              <a:gd name="connsiteY0" fmla="*/ 2416824 h 2416824"/>
              <a:gd name="connsiteX1" fmla="*/ 0 w 6877497"/>
              <a:gd name="connsiteY1" fmla="*/ 0 h 2416824"/>
              <a:gd name="connsiteX2" fmla="*/ 6877497 w 6877497"/>
              <a:gd name="connsiteY2" fmla="*/ 2416824 h 2416824"/>
              <a:gd name="connsiteX3" fmla="*/ 25936 w 6877497"/>
              <a:gd name="connsiteY3" fmla="*/ 2416824 h 2416824"/>
              <a:gd name="connsiteX0" fmla="*/ 0 w 6851561"/>
              <a:gd name="connsiteY0" fmla="*/ 2423174 h 2423174"/>
              <a:gd name="connsiteX1" fmla="*/ 5814 w 6851561"/>
              <a:gd name="connsiteY1" fmla="*/ 0 h 2423174"/>
              <a:gd name="connsiteX2" fmla="*/ 6851561 w 6851561"/>
              <a:gd name="connsiteY2" fmla="*/ 2423174 h 2423174"/>
              <a:gd name="connsiteX3" fmla="*/ 0 w 6851561"/>
              <a:gd name="connsiteY3" fmla="*/ 2423174 h 2423174"/>
              <a:gd name="connsiteX0" fmla="*/ 0 w 6851561"/>
              <a:gd name="connsiteY0" fmla="*/ 2423174 h 2423174"/>
              <a:gd name="connsiteX1" fmla="*/ 2639 w 6851561"/>
              <a:gd name="connsiteY1" fmla="*/ 0 h 2423174"/>
              <a:gd name="connsiteX2" fmla="*/ 6851561 w 6851561"/>
              <a:gd name="connsiteY2" fmla="*/ 2423174 h 2423174"/>
              <a:gd name="connsiteX3" fmla="*/ 0 w 6851561"/>
              <a:gd name="connsiteY3" fmla="*/ 2423174 h 24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1561" h="2423174">
                <a:moveTo>
                  <a:pt x="0" y="2423174"/>
                </a:moveTo>
                <a:cubicBezTo>
                  <a:pt x="880" y="1615449"/>
                  <a:pt x="1759" y="807725"/>
                  <a:pt x="2639" y="0"/>
                </a:cubicBezTo>
                <a:lnTo>
                  <a:pt x="6851561" y="2423174"/>
                </a:lnTo>
                <a:lnTo>
                  <a:pt x="0" y="2423174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941317" y="20297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华文中宋"/>
                <a:ea typeface="华文中宋"/>
                <a:cs typeface="+mj-cs"/>
              </a:rPr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10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  <p:bldP spid="14" grpId="0"/>
      <p:bldP spid="15" grpId="0" animBg="1"/>
      <p:bldP spid="16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数据获取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1353800" cy="542415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卫星影像图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全能电子地图下载器</a:t>
            </a:r>
            <a:endParaRPr lang="en-US" altLang="zh-CN" dirty="0" smtClean="0"/>
          </a:p>
          <a:p>
            <a:r>
              <a:rPr lang="zh-CN" altLang="en-US" dirty="0" smtClean="0"/>
              <a:t>行政区划图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数据库：国土</a:t>
            </a:r>
            <a:r>
              <a:rPr lang="zh-CN" altLang="en-US" dirty="0"/>
              <a:t>资源局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市域边界</a:t>
            </a:r>
            <a:r>
              <a:rPr lang="zh-CN" altLang="en-US" dirty="0" smtClean="0">
                <a:hlinkClick r:id="" action="ppaction://hlinkshowjump?jump=nextslide"/>
              </a:rPr>
              <a:t>坐标</a:t>
            </a:r>
            <a:r>
              <a:rPr lang="zh-CN" altLang="en-US" dirty="0" smtClean="0"/>
              <a:t>：</a:t>
            </a:r>
            <a:r>
              <a:rPr lang="zh-CN" altLang="en-US" dirty="0" smtClean="0">
                <a:hlinkClick r:id="rId2" action="ppaction://hlinkfile"/>
              </a:rPr>
              <a:t>百度地图</a:t>
            </a:r>
            <a:r>
              <a:rPr lang="en-US" altLang="zh-CN" dirty="0" smtClean="0">
                <a:hlinkClick r:id="rId2" action="ppaction://hlinkfile"/>
              </a:rPr>
              <a:t>API-</a:t>
            </a:r>
            <a:r>
              <a:rPr lang="en-US" altLang="zh-CN" dirty="0" err="1" smtClean="0">
                <a:hlinkClick r:id="rId2" action="ppaction://hlinkfile"/>
              </a:rPr>
              <a:t>ie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OSMnx</a:t>
            </a:r>
            <a:r>
              <a:rPr lang="en-US" altLang="zh-CN" dirty="0"/>
              <a:t> </a:t>
            </a:r>
            <a:r>
              <a:rPr lang="en-US" altLang="zh-CN" sz="1200" dirty="0">
                <a:hlinkClick r:id="rId3"/>
              </a:rPr>
              <a:t>https://geoffboeing.com/2016/11/osmnx-python-street-networks</a:t>
            </a:r>
            <a:r>
              <a:rPr lang="en-US" altLang="zh-CN" sz="1200" dirty="0" smtClean="0">
                <a:hlinkClick r:id="rId3"/>
              </a:rPr>
              <a:t>/</a:t>
            </a:r>
            <a:r>
              <a:rPr lang="en-US" altLang="zh-CN" sz="1200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市、区（县）、乡镇栅格图：</a:t>
            </a:r>
            <a:r>
              <a:rPr lang="zh-CN" altLang="zh-CN" sz="1200" dirty="0" smtClean="0">
                <a:hlinkClick r:id="rId4"/>
              </a:rPr>
              <a:t>https://blog.csdn.net/abagnale999/article/details/79840619</a:t>
            </a:r>
            <a:endParaRPr lang="en-US" altLang="zh-CN" sz="1200" dirty="0" smtClean="0"/>
          </a:p>
          <a:p>
            <a:r>
              <a:rPr lang="zh-CN" altLang="en-US" dirty="0" smtClean="0"/>
              <a:t>路网数据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OSMnx</a:t>
            </a:r>
            <a:endParaRPr lang="en-US" altLang="zh-CN" dirty="0" smtClean="0"/>
          </a:p>
          <a:p>
            <a:r>
              <a:rPr lang="zh-CN" altLang="en-US" dirty="0" smtClean="0"/>
              <a:t>社会经济数据</a:t>
            </a:r>
            <a:endParaRPr lang="en-US" altLang="zh-CN" dirty="0" smtClean="0"/>
          </a:p>
          <a:p>
            <a:pPr lvl="1"/>
            <a:r>
              <a:rPr lang="zh-CN" altLang="en-US" dirty="0"/>
              <a:t>知网统计</a:t>
            </a:r>
            <a:r>
              <a:rPr lang="zh-CN" altLang="en-US" dirty="0" smtClean="0"/>
              <a:t>年鉴</a:t>
            </a:r>
            <a:r>
              <a:rPr lang="en-GB" altLang="zh-CN" sz="1200" dirty="0" smtClean="0">
                <a:hlinkClick r:id="rId5"/>
              </a:rPr>
              <a:t>http</a:t>
            </a:r>
            <a:r>
              <a:rPr lang="en-GB" altLang="zh-CN" sz="1200" dirty="0">
                <a:hlinkClick r:id="rId5"/>
              </a:rPr>
              <a:t>://</a:t>
            </a:r>
            <a:r>
              <a:rPr lang="en-GB" altLang="zh-CN" sz="1200" dirty="0" smtClean="0">
                <a:hlinkClick r:id="rId5"/>
              </a:rPr>
              <a:t>tongji.cnki.net/kns55/Navi/NaviDefault.aspx</a:t>
            </a:r>
            <a:r>
              <a:rPr lang="en-GB" altLang="zh-CN" sz="1200" dirty="0" smtClean="0"/>
              <a:t> </a:t>
            </a:r>
            <a:endParaRPr lang="en-US" altLang="zh-CN" sz="1200" dirty="0" smtClean="0"/>
          </a:p>
          <a:p>
            <a:pPr lvl="1"/>
            <a:r>
              <a:rPr lang="zh-CN" altLang="en-US" dirty="0" smtClean="0"/>
              <a:t>全球变化科学研究数据出版系统</a:t>
            </a:r>
            <a:r>
              <a:rPr lang="en-US" altLang="zh-CN" dirty="0"/>
              <a:t> </a:t>
            </a:r>
            <a:r>
              <a:rPr lang="zh-CN" altLang="zh-CN" sz="1200" dirty="0" smtClean="0">
                <a:hlinkClick r:id="rId6"/>
              </a:rPr>
              <a:t>http</a:t>
            </a:r>
            <a:r>
              <a:rPr lang="zh-CN" altLang="zh-CN" sz="1200" dirty="0">
                <a:hlinkClick r:id="rId6"/>
              </a:rPr>
              <a:t>://www.geodoi.ac.cn</a:t>
            </a:r>
            <a:r>
              <a:rPr lang="zh-CN" altLang="zh-CN" sz="1200" dirty="0" smtClean="0">
                <a:hlinkClick r:id="rId6"/>
              </a:rPr>
              <a:t>/</a:t>
            </a:r>
            <a:endParaRPr lang="en-US" altLang="zh-CN" sz="1200" dirty="0" smtClean="0"/>
          </a:p>
          <a:p>
            <a:pPr lvl="1"/>
            <a:r>
              <a:rPr lang="zh-CN" altLang="en-US" dirty="0"/>
              <a:t>各地区官网介绍、统计局网站发布的统计年鉴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5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坐标系</a:t>
            </a:r>
            <a:r>
              <a:rPr lang="zh-CN" altLang="zh-CN" sz="1200" dirty="0" smtClean="0">
                <a:hlinkClick r:id="rId3"/>
              </a:rPr>
              <a:t>https://www.cnblogs.com/onsummer/p/7451128.html</a:t>
            </a:r>
            <a:endParaRPr lang="zh-CN" altLang="en-US" sz="1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3268"/>
            <a:ext cx="6794500" cy="3111464"/>
          </a:xfrm>
        </p:spPr>
        <p:txBody>
          <a:bodyPr>
            <a:normAutofit/>
          </a:bodyPr>
          <a:lstStyle/>
          <a:p>
            <a:r>
              <a:rPr lang="zh-CN" altLang="zh-CN" dirty="0"/>
              <a:t>地理坐标</a:t>
            </a:r>
            <a:r>
              <a:rPr lang="zh-CN" altLang="zh-CN" dirty="0" smtClean="0"/>
              <a:t>系</a:t>
            </a:r>
            <a:r>
              <a:rPr lang="en-GB" altLang="zh-CN" dirty="0" smtClean="0"/>
              <a:t>Geographic </a:t>
            </a:r>
            <a:r>
              <a:rPr lang="en-GB" altLang="zh-CN" dirty="0"/>
              <a:t>Coordinate </a:t>
            </a:r>
            <a:r>
              <a:rPr lang="en-GB" altLang="zh-CN" dirty="0" smtClean="0"/>
              <a:t>System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</a:t>
            </a:r>
            <a:r>
              <a:rPr lang="zh-CN" altLang="zh-CN" dirty="0"/>
              <a:t>三维球面</a:t>
            </a:r>
            <a:r>
              <a:rPr lang="zh-CN" altLang="zh-CN" dirty="0" smtClean="0"/>
              <a:t>（</a:t>
            </a:r>
            <a:r>
              <a:rPr lang="zh-CN" altLang="zh-CN" b="1" dirty="0" smtClean="0"/>
              <a:t>横纬竖经</a:t>
            </a:r>
            <a:r>
              <a:rPr lang="zh-CN" altLang="zh-CN" dirty="0" smtClean="0"/>
              <a:t>）</a:t>
            </a:r>
            <a:r>
              <a:rPr lang="zh-CN" altLang="zh-CN" dirty="0"/>
              <a:t>来定义某一</a:t>
            </a:r>
            <a:r>
              <a:rPr lang="zh-CN" altLang="zh-CN" dirty="0" smtClean="0"/>
              <a:t>位置</a:t>
            </a:r>
            <a:endParaRPr lang="en-US" altLang="zh-CN" dirty="0" smtClean="0"/>
          </a:p>
          <a:p>
            <a:r>
              <a:rPr lang="zh-CN" altLang="zh-CN" dirty="0"/>
              <a:t>投影坐标系</a:t>
            </a:r>
            <a:r>
              <a:rPr lang="en-US" altLang="zh-CN" dirty="0"/>
              <a:t>Projected Coordinate </a:t>
            </a:r>
            <a:r>
              <a:rPr lang="en-US" altLang="zh-CN" dirty="0" smtClean="0"/>
              <a:t>System</a:t>
            </a:r>
          </a:p>
          <a:p>
            <a:pPr lvl="1"/>
            <a:r>
              <a:rPr lang="zh-CN" altLang="zh-CN" dirty="0"/>
              <a:t>在二维平面中</a:t>
            </a:r>
            <a:r>
              <a:rPr lang="zh-CN" altLang="zh-CN" dirty="0" smtClean="0"/>
              <a:t>定义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</a:t>
            </a:r>
            <a:endParaRPr lang="zh-CN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7723616" y="3513697"/>
            <a:ext cx="4474302" cy="1353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 lvl="1" indent="-361950" algn="ctr" defTabSz="685800">
              <a:lnSpc>
                <a:spcPct val="120000"/>
              </a:lnSpc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</a:pPr>
            <a:r>
              <a:rPr lang="en-US" altLang="zh-CN" dirty="0">
                <a:latin typeface="+mn-ea"/>
              </a:rPr>
              <a:t>X</a:t>
            </a:r>
            <a:r>
              <a:rPr lang="zh-CN" altLang="zh-CN" dirty="0">
                <a:latin typeface="+mn-ea"/>
              </a:rPr>
              <a:t>经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lng</a:t>
            </a:r>
            <a:r>
              <a:rPr lang="en-US" altLang="zh-CN" dirty="0">
                <a:latin typeface="+mn-ea"/>
              </a:rPr>
              <a:t>)Y</a:t>
            </a:r>
            <a:r>
              <a:rPr lang="zh-CN" altLang="zh-CN" dirty="0">
                <a:latin typeface="+mn-ea"/>
              </a:rPr>
              <a:t>纬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lat</a:t>
            </a:r>
            <a:r>
              <a:rPr lang="en-US" altLang="zh-CN" dirty="0">
                <a:latin typeface="+mn-ea"/>
              </a:rPr>
              <a:t>)</a:t>
            </a:r>
          </a:p>
          <a:p>
            <a:pPr marL="361950" lvl="1" indent="-361950" algn="ctr" defTabSz="685800">
              <a:lnSpc>
                <a:spcPct val="120000"/>
              </a:lnSpc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</a:pPr>
            <a:r>
              <a:rPr lang="zh-CN" altLang="en-US" dirty="0">
                <a:latin typeface="+mn-ea"/>
              </a:rPr>
              <a:t>中国：经度（</a:t>
            </a:r>
            <a:r>
              <a:rPr lang="en-US" altLang="zh-CN" dirty="0" smtClean="0">
                <a:latin typeface="+mn-ea"/>
              </a:rPr>
              <a:t>73°33’E-135°05’E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361950" lvl="1" indent="-361950" algn="ctr" defTabSz="685800">
              <a:lnSpc>
                <a:spcPct val="120000"/>
              </a:lnSpc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</a:pPr>
            <a:r>
              <a:rPr lang="zh-CN" altLang="en-US" dirty="0">
                <a:latin typeface="+mn-ea"/>
              </a:rPr>
              <a:t>纬度（</a:t>
            </a:r>
            <a:r>
              <a:rPr lang="en-US" altLang="zh-CN" dirty="0">
                <a:latin typeface="+mn-ea"/>
              </a:rPr>
              <a:t>3°51’N-53°33’N</a:t>
            </a:r>
            <a:r>
              <a:rPr lang="zh-CN" altLang="en-US" dirty="0">
                <a:latin typeface="+mn-ea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860" y="1890938"/>
            <a:ext cx="1323810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2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地理坐标系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94318"/>
            <a:ext cx="6572849" cy="56636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地心坐标系</a:t>
            </a:r>
            <a:endParaRPr lang="en-US" altLang="zh-CN" dirty="0" smtClean="0"/>
          </a:p>
          <a:p>
            <a:pPr lvl="1"/>
            <a:r>
              <a:rPr lang="zh-CN" altLang="en-US" dirty="0"/>
              <a:t>以地球质心为旋转</a:t>
            </a:r>
            <a:r>
              <a:rPr lang="zh-CN" altLang="en-US" dirty="0" smtClean="0"/>
              <a:t>椭球面中心</a:t>
            </a:r>
            <a:r>
              <a:rPr lang="zh-CN" altLang="en-US" dirty="0"/>
              <a:t>的</a:t>
            </a:r>
            <a:r>
              <a:rPr lang="zh-CN" altLang="en-US" dirty="0" smtClean="0"/>
              <a:t>坐标系</a:t>
            </a:r>
            <a:endParaRPr lang="en-US" altLang="zh-CN" dirty="0" smtClean="0"/>
          </a:p>
          <a:p>
            <a:pPr lvl="2" algn="just">
              <a:lnSpc>
                <a:spcPct val="100000"/>
              </a:lnSpc>
            </a:pPr>
            <a:r>
              <a:rPr lang="en-US" altLang="zh-CN" sz="1600" b="1" dirty="0"/>
              <a:t>WGS84</a:t>
            </a:r>
            <a:r>
              <a:rPr lang="zh-CN" altLang="en-US" sz="1600" b="1" dirty="0"/>
              <a:t>系</a:t>
            </a:r>
            <a:r>
              <a:rPr lang="zh-CN" altLang="en-US" sz="1600" dirty="0"/>
              <a:t>：为解决</a:t>
            </a:r>
            <a:r>
              <a:rPr lang="en-US" altLang="zh-CN" sz="1600" dirty="0"/>
              <a:t>GPS</a:t>
            </a:r>
            <a:r>
              <a:rPr lang="zh-CN" altLang="en-US" sz="1600" dirty="0"/>
              <a:t>定位而产生的全球统一的坐标系（</a:t>
            </a:r>
            <a:r>
              <a:rPr lang="en-US" altLang="zh-CN" sz="1600" dirty="0" err="1"/>
              <a:t>OpenStreetMap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2" algn="just">
              <a:lnSpc>
                <a:spcPct val="100000"/>
              </a:lnSpc>
            </a:pPr>
            <a:r>
              <a:rPr lang="en-US" altLang="zh-CN" sz="1600" b="1" dirty="0"/>
              <a:t>CGCS2000</a:t>
            </a:r>
            <a:r>
              <a:rPr lang="zh-CN" altLang="en-US" sz="1600" b="1" dirty="0"/>
              <a:t>系</a:t>
            </a:r>
            <a:r>
              <a:rPr lang="zh-CN" altLang="en-US" sz="1600" dirty="0"/>
              <a:t>：</a:t>
            </a:r>
            <a:r>
              <a:rPr lang="en-US" altLang="zh-CN" sz="1600" dirty="0"/>
              <a:t> </a:t>
            </a:r>
            <a:r>
              <a:rPr lang="zh-CN" altLang="en-US" sz="1600" dirty="0"/>
              <a:t>与</a:t>
            </a:r>
            <a:r>
              <a:rPr lang="en-US" altLang="zh-CN" sz="1600" dirty="0"/>
              <a:t>WGS84</a:t>
            </a:r>
            <a:r>
              <a:rPr lang="zh-CN" altLang="en-US" sz="1600" dirty="0"/>
              <a:t>系所用参考椭球非常接近</a:t>
            </a:r>
            <a:endParaRPr lang="en-US" altLang="zh-CN" sz="1600" dirty="0"/>
          </a:p>
          <a:p>
            <a:r>
              <a:rPr lang="zh-CN" altLang="en-US" dirty="0" smtClean="0"/>
              <a:t>参心坐标系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人为把地球质心</a:t>
            </a:r>
            <a:r>
              <a:rPr lang="zh-CN" altLang="en-US" dirty="0"/>
              <a:t>“移走”，将</a:t>
            </a:r>
            <a:r>
              <a:rPr lang="zh-CN" altLang="en-US" dirty="0" smtClean="0"/>
              <a:t>局部表面“贴到”某国国土上，</a:t>
            </a:r>
            <a:r>
              <a:rPr lang="zh-CN" altLang="en-US" dirty="0"/>
              <a:t>使之高程</a:t>
            </a:r>
            <a:r>
              <a:rPr lang="zh-CN" altLang="en-US" dirty="0" smtClean="0"/>
              <a:t>误差最小化</a:t>
            </a:r>
            <a:endParaRPr lang="en-US" altLang="zh-CN" dirty="0" smtClean="0"/>
          </a:p>
          <a:p>
            <a:r>
              <a:rPr lang="zh-CN" altLang="en-US" dirty="0" smtClean="0"/>
              <a:t>我国常见参心坐标系</a:t>
            </a:r>
            <a:endParaRPr lang="en-US" altLang="zh-CN" dirty="0" smtClean="0"/>
          </a:p>
          <a:p>
            <a:pPr lvl="2" algn="just">
              <a:lnSpc>
                <a:spcPct val="100000"/>
              </a:lnSpc>
            </a:pPr>
            <a:r>
              <a:rPr lang="zh-CN" altLang="en-US" sz="1600" b="1" dirty="0"/>
              <a:t>北京</a:t>
            </a:r>
            <a:r>
              <a:rPr lang="en-US" altLang="zh-CN" sz="1600" b="1" dirty="0"/>
              <a:t>54</a:t>
            </a:r>
            <a:r>
              <a:rPr lang="zh-CN" altLang="en-US" sz="1600" b="1" dirty="0"/>
              <a:t>坐标系</a:t>
            </a:r>
            <a:r>
              <a:rPr lang="zh-CN" altLang="en-US" sz="1600" dirty="0"/>
              <a:t>：前苏联</a:t>
            </a:r>
            <a:r>
              <a:rPr lang="en-US" altLang="zh-CN" sz="1600" dirty="0"/>
              <a:t>1942</a:t>
            </a:r>
            <a:r>
              <a:rPr lang="zh-CN" altLang="en-US" sz="1600" dirty="0"/>
              <a:t>年坐标系的延伸；</a:t>
            </a:r>
            <a:r>
              <a:rPr lang="en-GB" altLang="zh-CN" sz="1600" dirty="0" err="1"/>
              <a:t>Krasovsky</a:t>
            </a:r>
            <a:r>
              <a:rPr lang="zh-CN" altLang="en-US" sz="1600" dirty="0"/>
              <a:t>椭球体；原点在前苏联的普尔科沃；高程系为</a:t>
            </a:r>
            <a:r>
              <a:rPr lang="en-US" altLang="zh-CN" sz="1600" dirty="0"/>
              <a:t>56</a:t>
            </a:r>
            <a:r>
              <a:rPr lang="zh-CN" altLang="en-US" sz="1600" dirty="0"/>
              <a:t>黄海系</a:t>
            </a:r>
            <a:endParaRPr lang="en-US" altLang="zh-CN" sz="1600" dirty="0"/>
          </a:p>
          <a:p>
            <a:pPr lvl="2" algn="just">
              <a:lnSpc>
                <a:spcPct val="100000"/>
              </a:lnSpc>
            </a:pPr>
            <a:r>
              <a:rPr lang="zh-CN" altLang="en-US" sz="1600" b="1" dirty="0"/>
              <a:t>西安</a:t>
            </a:r>
            <a:r>
              <a:rPr lang="en-US" altLang="zh-CN" sz="1600" b="1" dirty="0"/>
              <a:t>80</a:t>
            </a:r>
            <a:r>
              <a:rPr lang="zh-CN" altLang="en-US" sz="1600" b="1" dirty="0"/>
              <a:t>坐标系</a:t>
            </a:r>
            <a:r>
              <a:rPr lang="zh-CN" altLang="en-US" sz="1600" dirty="0"/>
              <a:t>：</a:t>
            </a:r>
            <a:r>
              <a:rPr lang="en-GB" altLang="zh-CN" sz="1600" dirty="0"/>
              <a:t>IAG75</a:t>
            </a:r>
            <a:r>
              <a:rPr lang="zh-CN" altLang="en-US" sz="1600" dirty="0"/>
              <a:t>椭球体；原点设在陕西省泾阳县永乐镇；高程系为</a:t>
            </a:r>
            <a:r>
              <a:rPr lang="en-US" altLang="zh-CN" sz="1600" dirty="0"/>
              <a:t>85</a:t>
            </a:r>
            <a:r>
              <a:rPr lang="zh-CN" altLang="en-US" sz="1600" dirty="0"/>
              <a:t>黄海系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048" y="1690688"/>
            <a:ext cx="4780952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投影坐标系</a:t>
            </a:r>
            <a:r>
              <a:rPr lang="zh-CN" altLang="zh-CN" sz="1200" dirty="0">
                <a:hlinkClick r:id="rId3"/>
              </a:rPr>
              <a:t>https://www.cnblogs.com/onsummer/p/7451128.html</a:t>
            </a:r>
            <a:endParaRPr lang="zh-CN" altLang="en-US" sz="1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5198"/>
            <a:ext cx="11353800" cy="54728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为什么要投影？</a:t>
            </a:r>
            <a:endParaRPr lang="en-US" altLang="zh-CN" dirty="0" smtClean="0"/>
          </a:p>
          <a:p>
            <a:pPr lvl="1"/>
            <a:r>
              <a:rPr lang="zh-CN" altLang="en-US" dirty="0"/>
              <a:t>经纬度本身不带单位，度分秒</a:t>
            </a:r>
            <a:r>
              <a:rPr lang="zh-CN" altLang="en-US" dirty="0" smtClean="0"/>
              <a:t>仅是</a:t>
            </a:r>
            <a:r>
              <a:rPr lang="zh-CN" altLang="en-US" dirty="0"/>
              <a:t>一个进</a:t>
            </a:r>
            <a:r>
              <a:rPr lang="zh-CN" altLang="en-US" dirty="0" smtClean="0"/>
              <a:t>制。</a:t>
            </a:r>
            <a:r>
              <a:rPr lang="zh-CN" altLang="en-US" dirty="0"/>
              <a:t>同样是</a:t>
            </a:r>
            <a:r>
              <a:rPr lang="en-US" altLang="zh-CN" dirty="0"/>
              <a:t>1</a:t>
            </a:r>
            <a:r>
              <a:rPr lang="zh-CN" altLang="en-US" dirty="0"/>
              <a:t>度经度，在不同的纬度时代表的弧段长是不一样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/>
              <a:t>建立一个新的</a:t>
            </a:r>
            <a:r>
              <a:rPr lang="zh-CN" altLang="en-US" dirty="0" smtClean="0"/>
              <a:t>坐标系</a:t>
            </a:r>
            <a:r>
              <a:rPr lang="zh-CN" altLang="en-US" dirty="0"/>
              <a:t>让</a:t>
            </a:r>
            <a:r>
              <a:rPr lang="zh-CN" altLang="en-US" dirty="0" smtClean="0"/>
              <a:t>地图分析</a:t>
            </a:r>
            <a:r>
              <a:rPr lang="zh-CN" altLang="en-US" dirty="0"/>
              <a:t>、空间分析得以定量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 smtClean="0"/>
              <a:t>常见投影</a:t>
            </a:r>
            <a:endParaRPr lang="en-US" altLang="zh-CN" dirty="0" smtClean="0"/>
          </a:p>
          <a:p>
            <a:pPr lvl="2" algn="just">
              <a:lnSpc>
                <a:spcPct val="100000"/>
              </a:lnSpc>
            </a:pPr>
            <a:r>
              <a:rPr lang="zh-CN" altLang="en-US" sz="1600" dirty="0"/>
              <a:t>高斯克吕格（</a:t>
            </a:r>
            <a:r>
              <a:rPr lang="en-US" altLang="zh-CN" sz="1600" dirty="0"/>
              <a:t>Gauss Kruger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投影，又名横轴</a:t>
            </a:r>
            <a:r>
              <a:rPr lang="zh-CN" altLang="en-US" sz="1600" dirty="0"/>
              <a:t>墨卡托（</a:t>
            </a:r>
            <a:r>
              <a:rPr lang="en-US" altLang="zh-CN" sz="1600" dirty="0"/>
              <a:t>Transverse Mercator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投影</a:t>
            </a:r>
            <a:endParaRPr lang="en-US" altLang="zh-CN" sz="1600" dirty="0" smtClean="0"/>
          </a:p>
          <a:p>
            <a:pPr lvl="3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1450" dirty="0"/>
              <a:t>CGCS2000_3_Degree_GK_CM_111E</a:t>
            </a:r>
          </a:p>
          <a:p>
            <a:pPr lvl="3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1450" dirty="0"/>
              <a:t>Beijing_1954_3_Degree_GK_CM_111E</a:t>
            </a:r>
          </a:p>
          <a:p>
            <a:pPr lvl="3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1450" dirty="0" smtClean="0"/>
              <a:t>Xian_1980_3_Degree_GK_CM_111E</a:t>
            </a:r>
          </a:p>
          <a:p>
            <a:pPr lvl="2" algn="just">
              <a:lnSpc>
                <a:spcPct val="100000"/>
              </a:lnSpc>
            </a:pPr>
            <a:r>
              <a:rPr lang="zh-CN" altLang="en-US" sz="1600" dirty="0" smtClean="0"/>
              <a:t>墨</a:t>
            </a:r>
            <a:r>
              <a:rPr lang="zh-CN" altLang="en-US" sz="1600" dirty="0"/>
              <a:t>卡托（</a:t>
            </a:r>
            <a:r>
              <a:rPr lang="en-US" altLang="zh-CN" sz="1600" dirty="0"/>
              <a:t>Mercator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投影</a:t>
            </a:r>
            <a:endParaRPr lang="zh-CN" altLang="en-US" sz="1600" dirty="0"/>
          </a:p>
          <a:p>
            <a:pPr lvl="2" algn="just">
              <a:lnSpc>
                <a:spcPct val="100000"/>
              </a:lnSpc>
            </a:pPr>
            <a:r>
              <a:rPr lang="zh-CN" altLang="en-US" sz="1600" dirty="0"/>
              <a:t>通用横轴墨卡托（</a:t>
            </a:r>
            <a:r>
              <a:rPr lang="en-US" altLang="zh-CN" sz="1600" dirty="0"/>
              <a:t>UTM</a:t>
            </a:r>
            <a:r>
              <a:rPr lang="zh-CN" altLang="en-US" sz="1600" dirty="0"/>
              <a:t>）投影</a:t>
            </a:r>
            <a:r>
              <a:rPr lang="en-US" altLang="zh-CN" sz="1600" dirty="0"/>
              <a:t>——</a:t>
            </a:r>
            <a:r>
              <a:rPr lang="zh-CN" altLang="en-US" sz="1600" dirty="0"/>
              <a:t>是我国各种遥感影像的常用</a:t>
            </a:r>
            <a:r>
              <a:rPr lang="zh-CN" altLang="en-US" sz="1600" dirty="0" smtClean="0"/>
              <a:t>投影</a:t>
            </a:r>
            <a:endParaRPr lang="zh-CN" altLang="en-US" sz="1600" dirty="0"/>
          </a:p>
          <a:p>
            <a:pPr lvl="2" algn="just">
              <a:lnSpc>
                <a:spcPct val="100000"/>
              </a:lnSpc>
            </a:pPr>
            <a:r>
              <a:rPr lang="en-US" altLang="zh-CN" sz="1600" dirty="0"/>
              <a:t>Lambert</a:t>
            </a:r>
            <a:r>
              <a:rPr lang="zh-CN" altLang="en-US" sz="1600" dirty="0"/>
              <a:t>投影</a:t>
            </a:r>
            <a:r>
              <a:rPr lang="en-US" altLang="zh-CN" sz="1600" dirty="0"/>
              <a:t>——</a:t>
            </a:r>
            <a:r>
              <a:rPr lang="zh-CN" altLang="en-US" sz="1600" dirty="0"/>
              <a:t>我国地形图常用投影，比如</a:t>
            </a:r>
            <a:r>
              <a:rPr lang="en-US" altLang="zh-CN" sz="1600" dirty="0"/>
              <a:t>1</a:t>
            </a:r>
            <a:r>
              <a:rPr lang="zh-CN" altLang="en-US" sz="1600" dirty="0"/>
              <a:t>：</a:t>
            </a:r>
            <a:r>
              <a:rPr lang="en-US" altLang="zh-CN" sz="1600" dirty="0"/>
              <a:t>400</a:t>
            </a:r>
            <a:r>
              <a:rPr lang="zh-CN" altLang="en-US" sz="1600" dirty="0"/>
              <a:t>万基础数据</a:t>
            </a:r>
          </a:p>
          <a:p>
            <a:pPr lvl="2" algn="just">
              <a:lnSpc>
                <a:spcPct val="100000"/>
              </a:lnSpc>
            </a:pPr>
            <a:r>
              <a:rPr lang="en-US" altLang="zh-CN" sz="1600" dirty="0"/>
              <a:t>Albers</a:t>
            </a:r>
            <a:r>
              <a:rPr lang="zh-CN" altLang="en-US" sz="1600" dirty="0"/>
              <a:t>投影</a:t>
            </a:r>
            <a:r>
              <a:rPr lang="en-US" altLang="zh-CN" sz="1600" dirty="0"/>
              <a:t>——</a:t>
            </a:r>
            <a:r>
              <a:rPr lang="zh-CN" altLang="en-US" sz="1600" dirty="0"/>
              <a:t>常用于我国各省市的投影</a:t>
            </a:r>
          </a:p>
          <a:p>
            <a:pPr lvl="2" algn="just">
              <a:lnSpc>
                <a:spcPct val="100000"/>
              </a:lnSpc>
            </a:pPr>
            <a:r>
              <a:rPr lang="en-US" altLang="zh-CN" sz="1600" dirty="0"/>
              <a:t>Web Mercator</a:t>
            </a:r>
            <a:r>
              <a:rPr lang="zh-CN" altLang="en-US" sz="1600" dirty="0"/>
              <a:t>（网络墨卡托）投影</a:t>
            </a:r>
            <a:r>
              <a:rPr lang="en-US" altLang="zh-CN" sz="1600" dirty="0"/>
              <a:t>——</a:t>
            </a:r>
            <a:r>
              <a:rPr lang="en-US" altLang="zh-CN" sz="1600" dirty="0" err="1"/>
              <a:t>GoogleMap</a:t>
            </a:r>
            <a:r>
              <a:rPr lang="zh-CN" altLang="en-US" sz="1600" dirty="0"/>
              <a:t>专用投影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339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143" y="1050219"/>
            <a:ext cx="7142857" cy="536190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300" y="1123951"/>
            <a:ext cx="4426843" cy="5214442"/>
          </a:xfrm>
        </p:spPr>
        <p:txBody>
          <a:bodyPr/>
          <a:lstStyle/>
          <a:p>
            <a:r>
              <a:rPr lang="zh-CN" altLang="en-US" dirty="0" smtClean="0"/>
              <a:t>投影转换</a:t>
            </a:r>
            <a:endParaRPr lang="en-US" altLang="zh-CN" dirty="0" smtClean="0"/>
          </a:p>
          <a:p>
            <a:pPr lvl="1"/>
            <a:r>
              <a:rPr lang="zh-CN" altLang="en-US" dirty="0"/>
              <a:t>只需要选择输出坐标系</a:t>
            </a:r>
            <a:endParaRPr lang="en-US" altLang="zh-CN" dirty="0"/>
          </a:p>
          <a:p>
            <a:r>
              <a:rPr lang="zh-CN" altLang="en-US" dirty="0"/>
              <a:t>地理坐标</a:t>
            </a:r>
            <a:r>
              <a:rPr lang="zh-CN" altLang="en-US" dirty="0" smtClean="0"/>
              <a:t>系转换</a:t>
            </a:r>
            <a:endParaRPr lang="en-US" altLang="zh-CN" dirty="0" smtClean="0"/>
          </a:p>
          <a:p>
            <a:pPr lvl="1"/>
            <a:r>
              <a:rPr lang="en-US" altLang="zh-CN" dirty="0"/>
              <a:t>ArcGIS </a:t>
            </a:r>
            <a:r>
              <a:rPr lang="zh-CN" altLang="en-US" dirty="0"/>
              <a:t>已知二者之间的变换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国际</a:t>
            </a:r>
            <a:r>
              <a:rPr lang="en-US" altLang="zh-CN" dirty="0" smtClean="0"/>
              <a:t>/</a:t>
            </a:r>
            <a:r>
              <a:rPr lang="zh-CN" altLang="en-US" dirty="0" smtClean="0"/>
              <a:t>国内→国际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zh-CN" altLang="en-US" dirty="0"/>
              <a:t>已知列表</a:t>
            </a:r>
            <a:r>
              <a:rPr lang="zh-CN" altLang="en-US" dirty="0" smtClean="0"/>
              <a:t>中选择</a:t>
            </a:r>
            <a:endParaRPr lang="en-US" altLang="zh-CN" dirty="0" smtClean="0"/>
          </a:p>
          <a:p>
            <a:pPr lvl="1"/>
            <a:r>
              <a:rPr lang="en-US" altLang="zh-CN" dirty="0"/>
              <a:t>ArcGIS </a:t>
            </a:r>
            <a:r>
              <a:rPr lang="zh-CN" altLang="en-US" dirty="0" smtClean="0"/>
              <a:t>未知二者</a:t>
            </a:r>
            <a:r>
              <a:rPr lang="zh-CN" altLang="en-US" dirty="0"/>
              <a:t>之间</a:t>
            </a:r>
            <a:r>
              <a:rPr lang="zh-CN" altLang="en-US" dirty="0" smtClean="0"/>
              <a:t>的变换方法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国际</a:t>
            </a:r>
            <a:r>
              <a:rPr lang="en-US" altLang="zh-CN" dirty="0" smtClean="0"/>
              <a:t>/</a:t>
            </a:r>
            <a:r>
              <a:rPr lang="zh-CN" altLang="en-US" dirty="0" smtClean="0"/>
              <a:t>国内→国内</a:t>
            </a:r>
            <a:endParaRPr lang="en-US" altLang="zh-CN" dirty="0" smtClean="0"/>
          </a:p>
          <a:p>
            <a:pPr lvl="2"/>
            <a:r>
              <a:rPr lang="zh-CN" altLang="en-US" dirty="0"/>
              <a:t>需要</a:t>
            </a:r>
            <a:r>
              <a:rPr lang="zh-CN" altLang="en-US" dirty="0" smtClean="0"/>
              <a:t>使用 </a:t>
            </a:r>
            <a:r>
              <a:rPr lang="en-GB" altLang="zh-CN" dirty="0" err="1"/>
              <a:t>Creat</a:t>
            </a:r>
            <a:r>
              <a:rPr lang="en-GB" altLang="zh-CN" dirty="0"/>
              <a:t> Custom Geographic </a:t>
            </a:r>
            <a:r>
              <a:rPr lang="en-GB" altLang="zh-CN" dirty="0" smtClean="0"/>
              <a:t>transformation</a:t>
            </a:r>
            <a:r>
              <a:rPr lang="zh-CN" altLang="en-US" dirty="0"/>
              <a:t>工具</a:t>
            </a:r>
            <a:r>
              <a:rPr lang="zh-CN" altLang="en-GB" dirty="0" smtClean="0"/>
              <a:t>，</a:t>
            </a:r>
            <a:r>
              <a:rPr lang="zh-CN" altLang="en-US" dirty="0"/>
              <a:t>创建一种转换方法，辅助 </a:t>
            </a:r>
            <a:r>
              <a:rPr lang="en-GB" altLang="zh-CN" dirty="0"/>
              <a:t>Project </a:t>
            </a:r>
            <a:r>
              <a:rPr lang="zh-CN" altLang="en-US" dirty="0"/>
              <a:t>工具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hlinkClick r:id="rId4" action="ppaction://hlinksldjump"/>
              </a:rPr>
              <a:t>坐标转换 </a:t>
            </a:r>
            <a:r>
              <a:rPr lang="en-US" altLang="zh-CN" sz="2400" dirty="0" smtClean="0">
                <a:hlinkClick r:id="rId5"/>
              </a:rPr>
              <a:t>Project</a:t>
            </a:r>
            <a:r>
              <a:rPr lang="zh-CN" altLang="en-US" sz="2400" dirty="0">
                <a:hlinkClick r:id="rId5"/>
              </a:rPr>
              <a:t>工具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r="17051" b="25891"/>
          <a:stretch/>
        </p:blipFill>
        <p:spPr>
          <a:xfrm>
            <a:off x="8131481" y="3464471"/>
            <a:ext cx="4060519" cy="338080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3365500" y="1790700"/>
            <a:ext cx="1930400" cy="901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239959" y="3139901"/>
            <a:ext cx="793041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483100" y="2942978"/>
            <a:ext cx="4763209" cy="300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软件界面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38" y="1325563"/>
            <a:ext cx="8198899" cy="49421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1325563"/>
            <a:ext cx="2425700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0" indent="-361950" algn="just" defTabSz="68580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m"/>
            </a:pPr>
            <a:r>
              <a:rPr lang="zh-CN" altLang="en-US" sz="2800" dirty="0">
                <a:solidFill>
                  <a:schemeClr val="accent1"/>
                </a:solidFill>
                <a:latin typeface="+mn-ea"/>
              </a:rPr>
              <a:t>文件均用英文</a:t>
            </a:r>
            <a:r>
              <a:rPr lang="zh-CN" altLang="en-US" sz="2800" dirty="0" smtClean="0">
                <a:solidFill>
                  <a:schemeClr val="accent1"/>
                </a:solidFill>
                <a:latin typeface="+mn-ea"/>
              </a:rPr>
              <a:t>命名</a:t>
            </a:r>
            <a:r>
              <a:rPr lang="en-US" altLang="zh-CN" sz="2800" dirty="0" smtClean="0">
                <a:solidFill>
                  <a:schemeClr val="accent1"/>
                </a:solidFill>
                <a:latin typeface="+mn-ea"/>
              </a:rPr>
              <a:t>,</a:t>
            </a:r>
            <a:r>
              <a:rPr lang="zh-CN" altLang="en-US" sz="2800" dirty="0" smtClean="0">
                <a:solidFill>
                  <a:schemeClr val="accent1"/>
                </a:solidFill>
                <a:latin typeface="+mn-ea"/>
              </a:rPr>
              <a:t>以免出现错误</a:t>
            </a:r>
            <a:endParaRPr lang="en-US" altLang="zh-CN" sz="2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44838" y="1447800"/>
            <a:ext cx="3910062" cy="139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99759" y="1104792"/>
            <a:ext cx="800219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菜单栏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4838" y="1919288"/>
            <a:ext cx="1789162" cy="42148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9309" y="3152095"/>
            <a:ext cx="800219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内容表</a:t>
            </a:r>
          </a:p>
        </p:txBody>
      </p:sp>
      <p:sp>
        <p:nvSpPr>
          <p:cNvPr id="9" name="矩形 8"/>
          <p:cNvSpPr/>
          <p:nvPr/>
        </p:nvSpPr>
        <p:spPr>
          <a:xfrm>
            <a:off x="5372866" y="1919288"/>
            <a:ext cx="4646345" cy="42148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66322" y="3857417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显示窗口</a:t>
            </a:r>
          </a:p>
        </p:txBody>
      </p:sp>
      <p:sp>
        <p:nvSpPr>
          <p:cNvPr id="12" name="矩形 11"/>
          <p:cNvSpPr/>
          <p:nvPr/>
        </p:nvSpPr>
        <p:spPr>
          <a:xfrm>
            <a:off x="5428594" y="5680188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</a:rPr>
              <a:t>更改视图</a:t>
            </a:r>
          </a:p>
        </p:txBody>
      </p:sp>
      <p:sp>
        <p:nvSpPr>
          <p:cNvPr id="13" name="矩形 12"/>
          <p:cNvSpPr/>
          <p:nvPr/>
        </p:nvSpPr>
        <p:spPr>
          <a:xfrm>
            <a:off x="5372866" y="5966461"/>
            <a:ext cx="527112" cy="16457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058077" y="1919288"/>
            <a:ext cx="1685660" cy="42148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398205" y="4963406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目录导航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44837" y="1585427"/>
            <a:ext cx="8198899" cy="330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013974" y="1561662"/>
            <a:ext cx="800219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工具栏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87208" y="1443346"/>
            <a:ext cx="369142" cy="16457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61461" y="1607924"/>
            <a:ext cx="156839" cy="16457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981414" y="1158515"/>
            <a:ext cx="233910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7030A0"/>
                </a:solidFill>
              </a:rPr>
              <a:t>添加工具、扩展模块、软件选项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56350" y="1785711"/>
            <a:ext cx="646331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7030A0"/>
                </a:solidFill>
              </a:rPr>
              <a:t>工具箱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cxnSp>
        <p:nvCxnSpPr>
          <p:cNvPr id="15" name="直接箭头连接符 14"/>
          <p:cNvCxnSpPr>
            <a:stCxn id="24" idx="2"/>
          </p:cNvCxnSpPr>
          <p:nvPr/>
        </p:nvCxnSpPr>
        <p:spPr>
          <a:xfrm flipH="1">
            <a:off x="4572000" y="2062710"/>
            <a:ext cx="2107516" cy="389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zh-CN" altLang="en-US" dirty="0"/>
              <a:t>导入坐标</a:t>
            </a:r>
            <a:endParaRPr lang="en-US" altLang="zh-CN" dirty="0"/>
          </a:p>
          <a:p>
            <a:pPr lvl="1"/>
            <a:r>
              <a:rPr lang="en-US" altLang="zh-CN" dirty="0"/>
              <a:t>Excel</a:t>
            </a:r>
            <a:r>
              <a:rPr lang="zh-CN" altLang="en-US" dirty="0"/>
              <a:t>：保存为</a:t>
            </a:r>
            <a:r>
              <a:rPr lang="en-US" altLang="zh-CN" dirty="0"/>
              <a:t>97-2003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r>
              <a:rPr lang="zh-CN" altLang="en-US" dirty="0" smtClean="0"/>
              <a:t>栅格图配准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865373"/>
            <a:ext cx="5932488" cy="3426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342900" marR="0" lvl="1" indent="-342900" algn="just" defTabSz="685800" fontAlgn="base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</a:pPr>
            <a:r>
              <a:rPr lang="zh-CN" altLang="en-US" dirty="0">
                <a:latin typeface="+mn-ea"/>
              </a:rPr>
              <a:t>打开扩展模块</a:t>
            </a:r>
            <a:endParaRPr lang="en-US" altLang="zh-CN" dirty="0">
              <a:latin typeface="+mn-ea"/>
            </a:endParaRPr>
          </a:p>
          <a:p>
            <a:pPr marL="342900" marR="0" lvl="1" indent="-342900" algn="just" defTabSz="685800" fontAlgn="base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</a:pPr>
            <a:r>
              <a:rPr lang="zh-CN" altLang="zh-CN" dirty="0">
                <a:latin typeface="+mn-ea"/>
              </a:rPr>
              <a:t>菜单栏右键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地理</a:t>
            </a:r>
            <a:r>
              <a:rPr lang="zh-CN" altLang="en-US" dirty="0" smtClean="0">
                <a:latin typeface="+mn-ea"/>
              </a:rPr>
              <a:t>配准</a:t>
            </a:r>
            <a:r>
              <a:rPr lang="en-US" altLang="zh-CN" dirty="0" err="1" smtClean="0">
                <a:latin typeface="+mn-ea"/>
              </a:rPr>
              <a:t>Georeferencing</a:t>
            </a:r>
            <a:endParaRPr lang="en-US" altLang="zh-CN" dirty="0">
              <a:latin typeface="+mn-ea"/>
            </a:endParaRPr>
          </a:p>
          <a:p>
            <a:pPr marL="342900" marR="0" lvl="1" indent="-342900" algn="just" defTabSz="685800" fontAlgn="base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</a:pPr>
            <a:r>
              <a:rPr lang="zh-CN" altLang="en-US" dirty="0">
                <a:latin typeface="+mn-ea"/>
              </a:rPr>
              <a:t>取消自动矫正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在底图上添加</a:t>
            </a:r>
            <a:r>
              <a:rPr lang="zh-CN" altLang="en-US" dirty="0" smtClean="0">
                <a:latin typeface="+mn-ea"/>
              </a:rPr>
              <a:t>控制点</a:t>
            </a:r>
            <a:endParaRPr lang="en-US" altLang="zh-CN" dirty="0">
              <a:latin typeface="+mn-ea"/>
            </a:endParaRPr>
          </a:p>
          <a:p>
            <a:pPr marL="857250" lvl="2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右键添加经纬度</a:t>
            </a:r>
            <a:endParaRPr lang="en-US" altLang="zh-CN" sz="1600" dirty="0"/>
          </a:p>
          <a:p>
            <a:pPr marL="857250" lvl="2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链接到参考图</a:t>
            </a:r>
            <a:endParaRPr lang="en-US" altLang="zh-CN" sz="1600" dirty="0"/>
          </a:p>
          <a:p>
            <a:pPr marL="342900" lvl="1" indent="-342900" algn="just" defTabSz="685800" fontAlgn="base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 startAt="4"/>
            </a:pPr>
            <a:r>
              <a:rPr lang="zh-CN" altLang="en-US" dirty="0">
                <a:latin typeface="+mn-ea"/>
              </a:rPr>
              <a:t>更新显示</a:t>
            </a:r>
          </a:p>
          <a:p>
            <a:pPr marL="857250" lvl="2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Update </a:t>
            </a:r>
            <a:r>
              <a:rPr lang="en-US" altLang="zh-CN" sz="1600" dirty="0" err="1"/>
              <a:t>Georeferencing</a:t>
            </a:r>
            <a:r>
              <a:rPr lang="en-US" altLang="zh-CN" sz="1600" dirty="0"/>
              <a:t>——</a:t>
            </a:r>
            <a:r>
              <a:rPr lang="zh-CN" altLang="en-US" sz="1600" dirty="0"/>
              <a:t>存放配准后的坐标信息</a:t>
            </a:r>
            <a:endParaRPr lang="en-US" altLang="zh-CN" sz="1600" dirty="0"/>
          </a:p>
          <a:p>
            <a:pPr marL="857250" lvl="2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Rectify——</a:t>
            </a:r>
            <a:r>
              <a:rPr lang="zh-CN" altLang="en-US" sz="1600" dirty="0"/>
              <a:t>另存一个配准后的图像文件</a:t>
            </a:r>
          </a:p>
        </p:txBody>
      </p:sp>
      <p:pic>
        <p:nvPicPr>
          <p:cNvPr id="5" name="Picture 2" descr="扩 块 &#10;选 择 要 用 的 扩 模 块 。 &#10;囗 &#10;囗 &#10;囗 &#10;囗 &#10;插 述 &#10;30 t &#10;kcScan &#10;Geo 蜮 c 已 厘 蜮 &#10;N 引 汽 0 已 厘 蜮 &#10;Publisher &#10;Schematics &#10;Spatial 已 &#10;T &#10;racking 蜮 &#10;3D 已 厘 蜮 1D3 &#10;Copynght 199 2D14 Esh Inc Rights Re 、 &#10;提 她 表 津 模 和 3D 司 视 化 工 具 。 &#10;天 閉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1777790"/>
            <a:ext cx="3609975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2679700" y="3289300"/>
            <a:ext cx="5064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60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890D0"/>
      </a:accent1>
      <a:accent2>
        <a:srgbClr val="2D9C9F"/>
      </a:accent2>
      <a:accent3>
        <a:srgbClr val="80C34D"/>
      </a:accent3>
      <a:accent4>
        <a:srgbClr val="BAD43B"/>
      </a:accent4>
      <a:accent5>
        <a:srgbClr val="EC9126"/>
      </a:accent5>
      <a:accent6>
        <a:srgbClr val="C00000"/>
      </a:accent6>
      <a:hlink>
        <a:srgbClr val="00B0F0"/>
      </a:hlink>
      <a:folHlink>
        <a:srgbClr val="AFB2B4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A000120150608A12KPBG</Template>
  <TotalTime>1215</TotalTime>
  <Words>1077</Words>
  <Application>Microsoft Office PowerPoint</Application>
  <PresentationFormat>宽屏</PresentationFormat>
  <Paragraphs>142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华文中宋</vt:lpstr>
      <vt:lpstr>幼圆</vt:lpstr>
      <vt:lpstr>Arial</vt:lpstr>
      <vt:lpstr>Calibri</vt:lpstr>
      <vt:lpstr>Times New Roman</vt:lpstr>
      <vt:lpstr>Wingdings</vt:lpstr>
      <vt:lpstr>A000120140530A99PPBG</vt:lpstr>
      <vt:lpstr>ArcGIS 操作入门与实践——Bluesky工作室 雷心悦</vt:lpstr>
      <vt:lpstr>PowerPoint 演示文稿</vt:lpstr>
      <vt:lpstr>数据获取</vt:lpstr>
      <vt:lpstr>坐标系https://www.cnblogs.com/onsummer/p/7451128.html</vt:lpstr>
      <vt:lpstr>地理坐标系</vt:lpstr>
      <vt:lpstr>投影坐标系https://www.cnblogs.com/onsummer/p/7451128.html</vt:lpstr>
      <vt:lpstr>坐标转换 Project工具</vt:lpstr>
      <vt:lpstr>软件界面</vt:lpstr>
      <vt:lpstr>数据处理</vt:lpstr>
      <vt:lpstr>数据处理</vt:lpstr>
      <vt:lpstr>数据处理</vt:lpstr>
      <vt:lpstr>数据分析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ArcGIS 入门与实践</dc:title>
  <dc:creator>Lei Xinyue</dc:creator>
  <cp:lastModifiedBy>Lei Xinyue</cp:lastModifiedBy>
  <cp:revision>84</cp:revision>
  <dcterms:created xsi:type="dcterms:W3CDTF">2018-11-28T05:45:07Z</dcterms:created>
  <dcterms:modified xsi:type="dcterms:W3CDTF">2019-11-04T08:34:06Z</dcterms:modified>
</cp:coreProperties>
</file>