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678" y="-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2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2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0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9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5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3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5636-601F-470F-BB7F-4703AB507A0E}" type="datetimeFigureOut">
              <a:rPr lang="ko-KR" altLang="en-US" smtClean="0"/>
              <a:t>2015-10-24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4961-141C-442F-8A0A-E55137C75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6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On-nara BPS System &amp; Innovation way to national archives management</a:t>
            </a: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On-nara BPS is a </a:t>
            </a:r>
            <a:r>
              <a:rPr lang="en-US" altLang="ko-KR"/>
              <a:t>steppingstone </a:t>
            </a:r>
            <a:r>
              <a:rPr lang="en-US" altLang="ko-KR" smtClean="0"/>
              <a:t>that recovers original values of e-government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600" dirty="0" smtClean="0"/>
              <a:t>Causes of negative evaluation in e-government</a:t>
            </a:r>
          </a:p>
          <a:p>
            <a:pPr lvl="1"/>
            <a:r>
              <a:rPr lang="en-US" altLang="ko-KR" sz="2600" dirty="0" smtClean="0"/>
              <a:t>Only pursuing IT application without business process improvement</a:t>
            </a:r>
          </a:p>
          <a:p>
            <a:pPr lvl="1"/>
            <a:r>
              <a:rPr lang="en-US" altLang="ko-KR" sz="2600" dirty="0" smtClean="0"/>
              <a:t>Inadequacy of practical effects </a:t>
            </a:r>
            <a:r>
              <a:rPr lang="en-US" altLang="ko-KR" sz="2600" dirty="0"/>
              <a:t>on </a:t>
            </a:r>
            <a:r>
              <a:rPr lang="en-US" altLang="ko-KR" sz="2600" dirty="0" smtClean="0"/>
              <a:t>productivity </a:t>
            </a:r>
            <a:r>
              <a:rPr lang="en-US" altLang="ko-KR" sz="2600" dirty="0"/>
              <a:t>and convenience.</a:t>
            </a:r>
          </a:p>
          <a:p>
            <a:pPr lvl="1"/>
            <a:endParaRPr lang="en-US" altLang="ko-KR" sz="2600" dirty="0"/>
          </a:p>
          <a:p>
            <a:r>
              <a:rPr lang="en-US" altLang="ko-KR" sz="2600" dirty="0" smtClean="0"/>
              <a:t>On-</a:t>
            </a:r>
            <a:r>
              <a:rPr lang="en-US" altLang="ko-KR" sz="2600" dirty="0" err="1" smtClean="0"/>
              <a:t>nara</a:t>
            </a:r>
            <a:r>
              <a:rPr lang="en-US" altLang="ko-KR" sz="2600" dirty="0" smtClean="0"/>
              <a:t> BPS</a:t>
            </a:r>
          </a:p>
          <a:p>
            <a:pPr lvl="1"/>
            <a:r>
              <a:rPr lang="en-US" altLang="ko-KR" sz="2600" dirty="0" smtClean="0"/>
              <a:t>Reengineering all decision-making processes and connecting with BRM</a:t>
            </a:r>
          </a:p>
          <a:p>
            <a:pPr lvl="1"/>
            <a:r>
              <a:rPr lang="en-US" altLang="ko-KR" sz="2600" dirty="0" smtClean="0"/>
              <a:t>Improving accountability of civil servants and </a:t>
            </a:r>
            <a:r>
              <a:rPr lang="en-US" altLang="ko-KR" sz="2600" dirty="0"/>
              <a:t>g</a:t>
            </a:r>
            <a:r>
              <a:rPr lang="en-US" altLang="ko-KR" sz="2600" dirty="0" smtClean="0"/>
              <a:t>overnmental </a:t>
            </a:r>
            <a:r>
              <a:rPr lang="en-US" altLang="ko-KR" sz="2600" dirty="0"/>
              <a:t>organizations and enhancing </a:t>
            </a:r>
            <a:r>
              <a:rPr lang="en-US" altLang="ko-KR" sz="2600" dirty="0" smtClean="0"/>
              <a:t>transparency of </a:t>
            </a:r>
            <a:r>
              <a:rPr lang="en-US" altLang="ko-KR" sz="2600" dirty="0"/>
              <a:t>administration through recording all the decision-making processes</a:t>
            </a:r>
            <a:r>
              <a:rPr lang="en-US" altLang="ko-KR" sz="2600" dirty="0" smtClean="0"/>
              <a:t>.</a:t>
            </a:r>
          </a:p>
          <a:p>
            <a:pPr lvl="1"/>
            <a:endParaRPr lang="en-US" altLang="ko-KR" sz="2200" dirty="0"/>
          </a:p>
          <a:p>
            <a:r>
              <a:rPr lang="en-US" altLang="ko-KR" sz="2600" dirty="0" smtClean="0">
                <a:sym typeface="Wingdings" panose="05000000000000000000" pitchFamily="2" charset="2"/>
              </a:rPr>
              <a:t> representative systems that successfully implement the purpose of e-government.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7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Task management and document management is the key point</a:t>
            </a:r>
            <a:endParaRPr lang="ko-KR" altLang="en-US"/>
          </a:p>
        </p:txBody>
      </p:sp>
      <p:pic>
        <p:nvPicPr>
          <p:cNvPr id="6" name="그림 5" descr="unpan028007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3" t="44811" r="32326" b="26099"/>
          <a:stretch/>
        </p:blipFill>
        <p:spPr>
          <a:xfrm>
            <a:off x="1712687" y="1857829"/>
            <a:ext cx="8737600" cy="3520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6057" y="2002971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Business handling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89918" y="3273415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Daily schedule,</a:t>
            </a:r>
          </a:p>
          <a:p>
            <a:r>
              <a:rPr lang="en-US" altLang="ko-KR" dirty="0" smtClean="0"/>
              <a:t>Daily record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89918" y="4769999"/>
            <a:ext cx="205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automatically </a:t>
            </a:r>
            <a:r>
              <a:rPr lang="en-US" altLang="ko-KR" dirty="0" smtClean="0"/>
              <a:t>accumulated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8173" y="5911176"/>
            <a:ext cx="344985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Clarifying each job assignment</a:t>
            </a:r>
          </a:p>
          <a:p>
            <a:r>
              <a:rPr lang="en-US" altLang="ko-KR" dirty="0" smtClean="0"/>
              <a:t>Performance management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42092" y="5911176"/>
            <a:ext cx="32388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Systematical management of decision-making process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3118300" y="5357159"/>
            <a:ext cx="609600" cy="532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8546643" y="5357159"/>
            <a:ext cx="609600" cy="532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8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Task management</a:t>
            </a:r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3" y="1452562"/>
            <a:ext cx="9985242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BRM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829" y="1436916"/>
            <a:ext cx="1010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Functional </a:t>
            </a:r>
            <a:r>
              <a:rPr lang="en-US" altLang="ko-KR" sz="2000" dirty="0" smtClean="0"/>
              <a:t>classification </a:t>
            </a:r>
            <a:r>
              <a:rPr lang="en-US" altLang="ko-KR" sz="2000" dirty="0" smtClean="0">
                <a:sym typeface="Wingdings" pitchFamily="2" charset="2"/>
              </a:rPr>
              <a:t>  drawing the work-relatedness from related organizations.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039271"/>
              </p:ext>
            </p:extLst>
          </p:nvPr>
        </p:nvGraphicFramePr>
        <p:xfrm>
          <a:off x="428172" y="1909596"/>
          <a:ext cx="11357428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597"/>
                <a:gridCol w="2089317"/>
                <a:gridCol w="2220685"/>
                <a:gridCol w="2206172"/>
                <a:gridCol w="16836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BRM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Ministry</a:t>
                      </a:r>
                      <a:r>
                        <a:rPr lang="en-US" altLang="ko-KR" sz="1400" baseline="0" dirty="0" smtClean="0"/>
                        <a:t> of the Interior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Ministry of Information and Communication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Ministry of Agriculture, Food and Rural </a:t>
                      </a:r>
                      <a:r>
                        <a:rPr lang="en-US" altLang="ko-KR" sz="1400" dirty="0" err="1" smtClean="0"/>
                        <a:t>Affaris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Organization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Level1 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(Policy</a:t>
                      </a:r>
                      <a:r>
                        <a:rPr lang="en-US" altLang="ko-KR" sz="1400" baseline="0" dirty="0" smtClean="0"/>
                        <a:t> sector)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effectLst/>
                        </a:rPr>
                        <a:t>Government Resource Management</a:t>
                      </a:r>
                      <a:endParaRPr lang="ko-KR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Telecommunication</a:t>
                      </a:r>
                      <a:endParaRPr lang="ko-KR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smtClean="0">
                          <a:effectLst/>
                        </a:rPr>
                        <a:t>agriculture, Forestry, Maritime, Affairs and Fisheries</a:t>
                      </a:r>
                      <a:endParaRPr lang="ko-KR" altLang="en-US" sz="1200" b="0" i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Ministry, administration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Level 2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(Policy area)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Information resource management</a:t>
                      </a:r>
                      <a:endParaRPr lang="ko-KR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 smtClean="0">
                          <a:effectLst/>
                        </a:rPr>
                        <a:t>information and communication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smtClean="0">
                          <a:effectLst/>
                        </a:rPr>
                        <a:t>Agriculture and Rural Community </a:t>
                      </a:r>
                      <a:endParaRPr lang="ko-KR" altLang="en-US" sz="1200" b="0" i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Level 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(Large-scale</a:t>
                      </a:r>
                      <a:r>
                        <a:rPr lang="en-US" altLang="ko-KR" sz="1400" baseline="0" dirty="0" smtClean="0"/>
                        <a:t> function)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Electronic-government</a:t>
                      </a:r>
                      <a:endParaRPr lang="ko-KR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effectLst/>
                        </a:rPr>
                        <a:t>Utilization of information</a:t>
                      </a:r>
                      <a:endParaRPr lang="ko-KR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smtClean="0">
                          <a:effectLst/>
                        </a:rPr>
                        <a:t>Information Agriculture</a:t>
                      </a:r>
                      <a:endParaRPr lang="ko-KR" altLang="en-US" sz="12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smtClean="0">
                          <a:effectLst/>
                        </a:rPr>
                        <a:t>Bureau, headquarter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Level</a:t>
                      </a:r>
                      <a:r>
                        <a:rPr lang="en-US" altLang="ko-KR" sz="1400" baseline="0" dirty="0" smtClean="0"/>
                        <a:t> 4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(Medium-scale function)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effectLst/>
                        </a:rPr>
                        <a:t>service </a:t>
                      </a:r>
                      <a:r>
                        <a:rPr lang="en-US" altLang="ko-KR" sz="1200" i="1" dirty="0" err="1" smtClean="0">
                          <a:effectLst/>
                        </a:rPr>
                        <a:t>informatization</a:t>
                      </a:r>
                      <a:endParaRPr lang="ko-KR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err="1" smtClean="0">
                          <a:effectLst/>
                        </a:rPr>
                        <a:t>informatization</a:t>
                      </a:r>
                      <a:r>
                        <a:rPr lang="en-US" altLang="ko-KR" sz="1200" i="1" dirty="0" smtClean="0">
                          <a:effectLst/>
                        </a:rPr>
                        <a:t> promotion</a:t>
                      </a:r>
                      <a:endParaRPr lang="ko-KR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err="1" smtClean="0">
                          <a:effectLst/>
                        </a:rPr>
                        <a:t>informationization</a:t>
                      </a:r>
                      <a:endParaRPr lang="ko-KR" altLang="en-US" sz="12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team., department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Level 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(Small-scale function)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effectLst/>
                        </a:rPr>
                        <a:t>overcoming the digital divide between </a:t>
                      </a:r>
                      <a:r>
                        <a:rPr lang="en-US" altLang="ko-KR" sz="1200" i="1" baseline="0" dirty="0" smtClean="0">
                          <a:effectLst/>
                        </a:rPr>
                        <a:t> regions</a:t>
                      </a:r>
                      <a:endParaRPr lang="ko-KR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 smtClean="0">
                          <a:effectLst/>
                        </a:rPr>
                        <a:t>establishment of a plan </a:t>
                      </a:r>
                    </a:p>
                    <a:p>
                      <a:pPr algn="ctr" latinLnBrk="1"/>
                      <a:r>
                        <a:rPr lang="en-US" altLang="ko-KR" sz="1200" i="1" dirty="0" smtClean="0"/>
                        <a:t>for </a:t>
                      </a:r>
                      <a:r>
                        <a:rPr lang="en-US" altLang="ko-KR" sz="1200" i="1" dirty="0" err="1" smtClean="0"/>
                        <a:t>informatization</a:t>
                      </a:r>
                      <a:r>
                        <a:rPr lang="en-US" altLang="ko-KR" sz="1200" i="1" baseline="0" dirty="0" smtClean="0"/>
                        <a:t> </a:t>
                      </a:r>
                      <a:r>
                        <a:rPr lang="en-US" altLang="ko-KR" sz="1200" i="1" baseline="0" dirty="0" err="1" smtClean="0"/>
                        <a:t>promotrion</a:t>
                      </a:r>
                      <a:endParaRPr lang="ko-KR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smtClean="0">
                          <a:effectLst/>
                        </a:rPr>
                        <a:t>Operation and Management  of </a:t>
                      </a:r>
                      <a:r>
                        <a:rPr lang="en-US" altLang="ko-KR" sz="1200" b="0" i="1" dirty="0" err="1" smtClean="0">
                          <a:effectLst/>
                        </a:rPr>
                        <a:t>informationization</a:t>
                      </a:r>
                      <a:endParaRPr lang="ko-KR" altLang="en-US" sz="12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Smallest</a:t>
                      </a:r>
                      <a:r>
                        <a:rPr lang="en-US" altLang="ko-KR" sz="1200" b="0" baseline="0" dirty="0" smtClean="0"/>
                        <a:t> u</a:t>
                      </a:r>
                      <a:r>
                        <a:rPr lang="en-US" altLang="ko-KR" sz="1200" b="0" dirty="0" smtClean="0"/>
                        <a:t>nit</a:t>
                      </a:r>
                      <a:r>
                        <a:rPr lang="en-US" altLang="ko-KR" sz="1200" b="0" baseline="0" dirty="0" smtClean="0"/>
                        <a:t> of government organization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Level 6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en-US" altLang="ko-KR" sz="1400" baseline="0" dirty="0" smtClean="0"/>
                        <a:t>(Unit task)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 smtClean="0">
                          <a:effectLst/>
                        </a:rPr>
                        <a:t>Expanding the creation scale of i</a:t>
                      </a:r>
                      <a:r>
                        <a:rPr lang="en-US" altLang="ko-KR" sz="1200" i="1" dirty="0" smtClean="0"/>
                        <a:t>nformation network village</a:t>
                      </a:r>
                      <a:endParaRPr lang="ko-KR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effectLst/>
                        </a:rPr>
                        <a:t>Establishment of information Super Highway </a:t>
                      </a:r>
                      <a:r>
                        <a:rPr lang="en-US" altLang="ko-KR" sz="1200" i="1" baseline="0" dirty="0" smtClean="0">
                          <a:effectLst/>
                        </a:rPr>
                        <a:t> </a:t>
                      </a:r>
                      <a:r>
                        <a:rPr lang="en-US" altLang="ko-KR" sz="1200" i="1" dirty="0" smtClean="0">
                          <a:effectLst/>
                        </a:rPr>
                        <a:t>on</a:t>
                      </a:r>
                      <a:r>
                        <a:rPr lang="en-US" altLang="ko-KR" sz="1200" i="1" baseline="0" dirty="0" smtClean="0">
                          <a:effectLst/>
                        </a:rPr>
                        <a:t> </a:t>
                      </a:r>
                      <a:r>
                        <a:rPr lang="en-US" altLang="ko-KR" sz="1200" i="1" dirty="0" smtClean="0">
                          <a:effectLst/>
                        </a:rPr>
                        <a:t>farming and fishing village</a:t>
                      </a:r>
                      <a:endParaRPr lang="ko-KR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dirty="0" smtClean="0"/>
                        <a:t>IT education</a:t>
                      </a:r>
                      <a:r>
                        <a:rPr lang="en-US" altLang="ko-KR" sz="1200" b="0" i="1" baseline="0" dirty="0" smtClean="0"/>
                        <a:t> for farmers</a:t>
                      </a:r>
                      <a:endParaRPr lang="ko-KR" altLang="en-US" sz="12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Person in charge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62857" y="5283200"/>
            <a:ext cx="9681029" cy="69668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66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 task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943429" y="1814286"/>
            <a:ext cx="1756228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Functional </a:t>
            </a:r>
            <a:r>
              <a:rPr lang="en-US" altLang="ko-KR" dirty="0" err="1"/>
              <a:t>classication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43429" y="3084287"/>
            <a:ext cx="1756228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</a:t>
            </a:r>
            <a:r>
              <a:rPr lang="en-US" altLang="ko-KR" dirty="0" smtClean="0"/>
              <a:t>nit task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43429" y="4339772"/>
            <a:ext cx="1756228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Unit task </a:t>
            </a:r>
            <a:r>
              <a:rPr lang="en-US" altLang="ko-KR" dirty="0" smtClean="0"/>
              <a:t>card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3" idx="2"/>
            <a:endCxn id="6" idx="0"/>
          </p:cNvCxnSpPr>
          <p:nvPr/>
        </p:nvCxnSpPr>
        <p:spPr>
          <a:xfrm>
            <a:off x="1821543" y="2598057"/>
            <a:ext cx="0" cy="48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</p:cNvCxnSpPr>
          <p:nvPr/>
        </p:nvCxnSpPr>
        <p:spPr>
          <a:xfrm>
            <a:off x="1821543" y="3737429"/>
            <a:ext cx="0" cy="892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65714" y="1767735"/>
            <a:ext cx="7649029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altLang="ko-KR" sz="3200" b="1" dirty="0" smtClean="0"/>
              <a:t>Unit task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Managing </a:t>
            </a:r>
            <a:r>
              <a:rPr lang="en-US" altLang="ko-KR" dirty="0"/>
              <a:t>the personal business performance based on organizational regulation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file </a:t>
            </a:r>
            <a:r>
              <a:rPr lang="en-US" altLang="ko-KR" dirty="0" err="1"/>
              <a:t>forder</a:t>
            </a:r>
            <a:r>
              <a:rPr lang="en-US" altLang="ko-KR" dirty="0"/>
              <a:t> in offline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Integrating and managing processes like establishment of plans – execution – evaluation etc.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can create, change and finish in case of need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Managing connected </a:t>
            </a:r>
            <a:r>
              <a:rPr lang="en-US" altLang="ko-KR" dirty="0" err="1"/>
              <a:t>informations</a:t>
            </a:r>
            <a:r>
              <a:rPr lang="en-US" altLang="ko-KR" dirty="0"/>
              <a:t>(laws, organizations and regulations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943429" y="5142024"/>
            <a:ext cx="9971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All the business performances(daily log, memo…)are automatically accumulated in the unit task </a:t>
            </a:r>
            <a:r>
              <a:rPr lang="en-US" altLang="ko-KR" dirty="0" smtClean="0"/>
              <a:t>cards.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Accumulated </a:t>
            </a:r>
            <a:r>
              <a:rPr lang="en-US" altLang="ko-KR" dirty="0"/>
              <a:t>work performance is a base data for personal achievement and government performance </a:t>
            </a:r>
            <a:r>
              <a:rPr lang="en-US" altLang="ko-KR" dirty="0" smtClean="0"/>
              <a:t>evaluation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Making </a:t>
            </a:r>
            <a:r>
              <a:rPr lang="en-US" altLang="ko-KR" dirty="0"/>
              <a:t>a good use to </a:t>
            </a:r>
            <a:r>
              <a:rPr lang="en-US" altLang="ko-KR" dirty="0" smtClean="0"/>
              <a:t>document management </a:t>
            </a:r>
            <a:r>
              <a:rPr lang="en-US" altLang="ko-KR" dirty="0"/>
              <a:t>and business </a:t>
            </a:r>
            <a:r>
              <a:rPr lang="en-US" altLang="ko-KR" dirty="0" smtClean="0"/>
              <a:t>transition is important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Before and after of task management system</a:t>
            </a:r>
            <a:endParaRPr lang="ko-KR" altLang="en-US" sz="3600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65" y="1451430"/>
            <a:ext cx="8359219" cy="50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9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management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5" t="41059" r="14104" b="5185"/>
          <a:stretch/>
        </p:blipFill>
        <p:spPr>
          <a:xfrm>
            <a:off x="1532143" y="1412589"/>
            <a:ext cx="7495744" cy="79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Before and after of document management system</a:t>
            </a:r>
            <a:endParaRPr lang="ko-KR" altLang="en-US" sz="3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47" y="1407885"/>
            <a:ext cx="8773580" cy="531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6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E-Government, on-</a:t>
            </a:r>
            <a:r>
              <a:rPr lang="en-US" altLang="ko-KR" dirty="0" err="1" smtClean="0"/>
              <a:t>nara</a:t>
            </a:r>
            <a:r>
              <a:rPr lang="en-US" altLang="ko-KR" dirty="0" smtClean="0"/>
              <a:t> BPS </a:t>
            </a:r>
            <a:r>
              <a:rPr lang="en-US" altLang="ko-KR" dirty="0"/>
              <a:t>s</a:t>
            </a:r>
            <a:r>
              <a:rPr lang="en-US" altLang="ko-KR" dirty="0" smtClean="0"/>
              <a:t>ystem and, government innovation.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On-</a:t>
            </a:r>
            <a:r>
              <a:rPr lang="en-US" altLang="ko-KR" dirty="0" err="1" smtClean="0"/>
              <a:t>nara</a:t>
            </a:r>
            <a:r>
              <a:rPr lang="en-US" altLang="ko-KR" dirty="0" smtClean="0"/>
              <a:t> BPS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 </a:t>
            </a:r>
            <a:r>
              <a:rPr lang="en-US" altLang="ko-KR" dirty="0" smtClean="0"/>
              <a:t>management </a:t>
            </a:r>
            <a:r>
              <a:rPr lang="en-US" altLang="ko-KR" dirty="0" smtClean="0"/>
              <a:t>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On-</a:t>
            </a:r>
            <a:r>
              <a:rPr lang="en-US" altLang="ko-KR" dirty="0" err="1" smtClean="0"/>
              <a:t>nara</a:t>
            </a:r>
            <a:r>
              <a:rPr lang="en-US" altLang="ko-KR" dirty="0" smtClean="0"/>
              <a:t> BPS system and innovation way to </a:t>
            </a:r>
            <a:r>
              <a:rPr lang="en-US" altLang="ko-KR" dirty="0" smtClean="0"/>
              <a:t>Document </a:t>
            </a:r>
            <a:r>
              <a:rPr lang="en-US" altLang="ko-KR" dirty="0" smtClean="0"/>
              <a:t>management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33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E-Government</a:t>
            </a:r>
            <a:r>
              <a:rPr lang="en-US" altLang="ko-KR" dirty="0"/>
              <a:t>, </a:t>
            </a:r>
            <a:r>
              <a:rPr lang="en-US" altLang="ko-KR" dirty="0" smtClean="0"/>
              <a:t>on-</a:t>
            </a:r>
            <a:r>
              <a:rPr lang="en-US" altLang="ko-KR" dirty="0" err="1" smtClean="0"/>
              <a:t>nara</a:t>
            </a:r>
            <a:r>
              <a:rPr lang="en-US" altLang="ko-KR" dirty="0" smtClean="0"/>
              <a:t> BPS </a:t>
            </a:r>
            <a:r>
              <a:rPr lang="en-US" altLang="ko-KR" dirty="0"/>
              <a:t>System and, government innovation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6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E-government and government innovation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Final goal of IT investment is to improve the way of working</a:t>
            </a:r>
          </a:p>
          <a:p>
            <a:pPr lvl="1"/>
            <a:r>
              <a:rPr lang="en-US" altLang="ko-KR" smtClean="0"/>
              <a:t>E-government is more about government than about “e”</a:t>
            </a:r>
          </a:p>
          <a:p>
            <a:pPr lvl="7" algn="r"/>
            <a:r>
              <a:rPr lang="en-US" altLang="ko-KR" smtClean="0"/>
              <a:t>[OECD,2003]</a:t>
            </a:r>
          </a:p>
          <a:p>
            <a:r>
              <a:rPr lang="en-US" altLang="ko-KR" smtClean="0"/>
              <a:t>Improve the competitiveness </a:t>
            </a:r>
            <a:r>
              <a:rPr lang="en-US" altLang="ko-KR"/>
              <a:t>of </a:t>
            </a:r>
            <a:r>
              <a:rPr lang="en-US" altLang="ko-KR" smtClean="0"/>
              <a:t>government, by way of working innovation</a:t>
            </a:r>
          </a:p>
          <a:p>
            <a:pPr lvl="1"/>
            <a:r>
              <a:rPr lang="en-US" altLang="ko-KR" smtClean="0"/>
              <a:t>Beyond IT, Putting Government at Center of National Competitiveness Putting Citizen at the Heart of Government</a:t>
            </a:r>
          </a:p>
          <a:p>
            <a:pPr lvl="8" algn="r"/>
            <a:r>
              <a:rPr lang="en-US" altLang="ko-KR" smtClean="0"/>
              <a:t>[Cisco, 2004]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1501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On-</a:t>
            </a:r>
            <a:r>
              <a:rPr lang="en-US" altLang="ko-KR" dirty="0" err="1" smtClean="0"/>
              <a:t>nara</a:t>
            </a:r>
            <a:r>
              <a:rPr lang="en-US" altLang="ko-KR" dirty="0" smtClean="0"/>
              <a:t> system &amp; government innovation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 support system </a:t>
            </a:r>
            <a:r>
              <a:rPr lang="en-US" altLang="ko-KR" dirty="0" smtClean="0"/>
              <a:t>that innovate the government</a:t>
            </a:r>
          </a:p>
          <a:p>
            <a:pPr lvl="1"/>
            <a:r>
              <a:rPr lang="en-US" altLang="ko-KR" dirty="0" smtClean="0"/>
              <a:t>Provide </a:t>
            </a:r>
            <a:r>
              <a:rPr lang="en-US" altLang="ko-KR" dirty="0" smtClean="0"/>
              <a:t>the shortest way to innovate the working process.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Making a connection with other systems.</a:t>
            </a:r>
          </a:p>
          <a:p>
            <a:pPr lvl="1"/>
            <a:r>
              <a:rPr lang="en-US" altLang="ko-KR" dirty="0" smtClean="0"/>
              <a:t>Leading </a:t>
            </a:r>
            <a:r>
              <a:rPr lang="en-US" altLang="ko-KR" dirty="0" smtClean="0"/>
              <a:t>elements </a:t>
            </a:r>
            <a:r>
              <a:rPr lang="en-US" altLang="ko-KR" dirty="0" smtClean="0"/>
              <a:t>of other systems innovation</a:t>
            </a:r>
          </a:p>
          <a:p>
            <a:pPr lvl="1"/>
            <a:r>
              <a:rPr lang="en-US" altLang="ko-KR" dirty="0" smtClean="0"/>
              <a:t>Revitalizing using other systems.</a:t>
            </a:r>
          </a:p>
          <a:p>
            <a:pPr lvl="1"/>
            <a:r>
              <a:rPr lang="en-US" altLang="ko-KR" dirty="0" smtClean="0"/>
              <a:t>Can not </a:t>
            </a:r>
            <a:r>
              <a:rPr lang="en-US" altLang="ko-KR" dirty="0" smtClean="0"/>
              <a:t>handle </a:t>
            </a:r>
            <a:r>
              <a:rPr lang="en-US" altLang="ko-KR" dirty="0" smtClean="0"/>
              <a:t>the Business without On-</a:t>
            </a:r>
            <a:r>
              <a:rPr lang="en-US" altLang="ko-KR" dirty="0" err="1" smtClean="0"/>
              <a:t>nara</a:t>
            </a:r>
            <a:r>
              <a:rPr lang="en-US" altLang="ko-KR" dirty="0" smtClean="0"/>
              <a:t> system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Coexistence between e-</a:t>
            </a:r>
            <a:r>
              <a:rPr lang="en-US" altLang="ko-KR" dirty="0" err="1" smtClean="0"/>
              <a:t>gov</a:t>
            </a:r>
            <a:r>
              <a:rPr lang="en-US" altLang="ko-KR" dirty="0" smtClean="0"/>
              <a:t> system and creation of synergy effect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75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5454" y="2316486"/>
            <a:ext cx="236668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National Affairs Management System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0966" y="2866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cabinet</a:t>
            </a:r>
            <a:r>
              <a:rPr lang="en-US" altLang="ko-KR" sz="1200" dirty="0"/>
              <a:t> </a:t>
            </a:r>
            <a:r>
              <a:rPr lang="en-US" altLang="ko-KR" sz="1200" dirty="0" smtClean="0"/>
              <a:t>meeting instruction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89078" y="2623355"/>
            <a:ext cx="16930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Digital budget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&amp; accounting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4059" y="3922078"/>
            <a:ext cx="176156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Public relation management system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80929" y="2593485"/>
            <a:ext cx="172122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e-Human </a:t>
            </a:r>
            <a:r>
              <a:rPr lang="en-US" altLang="ko-KR" sz="1600" dirty="0">
                <a:solidFill>
                  <a:schemeClr val="tx1"/>
                </a:solidFill>
              </a:rPr>
              <a:t>(PPSS) </a:t>
            </a:r>
            <a:r>
              <a:rPr lang="en-US" altLang="ko-KR" sz="1600" dirty="0">
                <a:solidFill>
                  <a:schemeClr val="tx1"/>
                </a:solidFill>
              </a:rPr>
              <a:t>System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80928" y="3922078"/>
            <a:ext cx="221876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Record management system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0694" y="5684513"/>
            <a:ext cx="35128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e-Integration Evaluation System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4059" y="5546013"/>
            <a:ext cx="359906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knowledge management </a:t>
            </a:r>
            <a:r>
              <a:rPr lang="en-US" altLang="ko-KR" sz="1600" dirty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>
                <a:solidFill>
                  <a:schemeClr val="tx1"/>
                </a:solidFill>
              </a:rPr>
              <a:t>government </a:t>
            </a:r>
            <a:r>
              <a:rPr lang="en-US" altLang="ko-KR" sz="1600" dirty="0">
                <a:solidFill>
                  <a:schemeClr val="tx1"/>
                </a:solidFill>
              </a:rPr>
              <a:t>department)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571596">
            <a:off x="6626203" y="5030937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Institution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assessment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403873" y="4128248"/>
            <a:ext cx="112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record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rot="19608606" flipH="1">
            <a:off x="6928923" y="3045414"/>
            <a:ext cx="1624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private assessment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rot="1580193">
            <a:off x="3409690" y="3275183"/>
            <a:ext cx="158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Budget/accounting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93135" y="4128248"/>
            <a:ext cx="127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promote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 rot="19739633" flipH="1">
            <a:off x="3141072" y="4815923"/>
            <a:ext cx="142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knowledge</a:t>
            </a:r>
            <a:endParaRPr lang="ko-KR" altLang="en-US" sz="120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874059" y="20100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On-</a:t>
            </a:r>
            <a:r>
              <a:rPr lang="en-US" altLang="ko-KR" dirty="0" err="1" smtClean="0"/>
              <a:t>nara</a:t>
            </a:r>
            <a:r>
              <a:rPr lang="en-US" altLang="ko-KR" dirty="0" smtClean="0"/>
              <a:t> BSP is </a:t>
            </a:r>
            <a:r>
              <a:rPr lang="en-US" altLang="ko-KR" dirty="0" smtClean="0"/>
              <a:t>basic </a:t>
            </a:r>
            <a:r>
              <a:rPr lang="en-US" altLang="ko-KR" dirty="0" smtClean="0"/>
              <a:t>system of administrative work.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180745" y="1544660"/>
            <a:ext cx="3059723" cy="58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E-Support(Easy-one) </a:t>
            </a:r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907450" y="3587676"/>
            <a:ext cx="1592133" cy="1592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On-</a:t>
            </a:r>
            <a:r>
              <a:rPr lang="en-US" altLang="ko-KR" dirty="0" err="1">
                <a:solidFill>
                  <a:schemeClr val="bg1"/>
                </a:solidFill>
              </a:rPr>
              <a:t>nara</a:t>
            </a:r>
            <a:r>
              <a:rPr lang="en-US" altLang="ko-KR" dirty="0">
                <a:solidFill>
                  <a:schemeClr val="bg1"/>
                </a:solidFill>
              </a:rPr>
              <a:t> BPS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" idx="2"/>
          </p:cNvCxnSpPr>
          <p:nvPr/>
        </p:nvCxnSpPr>
        <p:spPr>
          <a:xfrm>
            <a:off x="5710607" y="2134607"/>
            <a:ext cx="359" cy="1818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10607" y="2901916"/>
            <a:ext cx="0" cy="4257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239856" y="3053733"/>
            <a:ext cx="1119784" cy="68576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6379153" y="5169292"/>
            <a:ext cx="1024720" cy="5152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7062624" y="4383743"/>
            <a:ext cx="1297016" cy="215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2673590" y="4405247"/>
            <a:ext cx="1297016" cy="215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51850" y="4770346"/>
            <a:ext cx="1119784" cy="68576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3430317" y="3269686"/>
            <a:ext cx="1024720" cy="5152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0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Changing the </a:t>
            </a:r>
            <a:r>
              <a:rPr lang="en-US" altLang="ko-KR" dirty="0" smtClean="0"/>
              <a:t>document management paradigm </a:t>
            </a:r>
            <a:r>
              <a:rPr lang="en-US" altLang="ko-KR" dirty="0" smtClean="0"/>
              <a:t>and government innovation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6343" y="2032000"/>
            <a:ext cx="2873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E-government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6343" y="3149600"/>
            <a:ext cx="2873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Knowledge-government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6343" y="4238172"/>
            <a:ext cx="2873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participative government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18857" y="2032000"/>
            <a:ext cx="682171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paper records </a:t>
            </a:r>
            <a:r>
              <a:rPr lang="en-US" altLang="ko-KR" dirty="0">
                <a:sym typeface="Wingdings" panose="05000000000000000000" pitchFamily="2" charset="2"/>
              </a:rPr>
              <a:t> electronic </a:t>
            </a:r>
            <a:r>
              <a:rPr lang="en-US" altLang="ko-KR" dirty="0" smtClean="0">
                <a:sym typeface="Wingdings" panose="05000000000000000000" pitchFamily="2" charset="2"/>
              </a:rPr>
              <a:t>records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918857" y="3149600"/>
            <a:ext cx="682171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preserving records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“knowledge resource-</a:t>
            </a:r>
            <a:r>
              <a:rPr lang="en-US" altLang="ko-KR" dirty="0" err="1"/>
              <a:t>izatation</a:t>
            </a:r>
            <a:r>
              <a:rPr lang="en-US" altLang="ko-KR" dirty="0"/>
              <a:t>” of records(make records to knowledge resource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918857" y="4238172"/>
            <a:ext cx="682171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Undisclosed practice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open </a:t>
            </a:r>
            <a:r>
              <a:rPr lang="en-US" altLang="ko-KR" dirty="0">
                <a:sym typeface="Wingdings" panose="05000000000000000000" pitchFamily="2" charset="2"/>
              </a:rPr>
              <a:t>to public and </a:t>
            </a:r>
            <a:r>
              <a:rPr lang="en-US" altLang="ko-KR" dirty="0" smtClean="0">
                <a:sym typeface="Wingdings" panose="05000000000000000000" pitchFamily="2" charset="2"/>
              </a:rPr>
              <a:t>let them read actively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905829" y="5268686"/>
            <a:ext cx="1625600" cy="580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6343" y="5878286"/>
            <a:ext cx="10029371" cy="754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sym typeface="Wingdings" panose="05000000000000000000" pitchFamily="2" charset="2"/>
              </a:rPr>
              <a:t>Records management innovation  government </a:t>
            </a:r>
            <a:r>
              <a:rPr lang="en-US" altLang="ko-KR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innovation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0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On-nara BPS &amp; Record management system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7599" y="1785257"/>
            <a:ext cx="1306286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On-</a:t>
            </a:r>
            <a:r>
              <a:rPr lang="en-US" altLang="ko-KR" dirty="0" err="1"/>
              <a:t>nara</a:t>
            </a:r>
            <a:r>
              <a:rPr lang="ko-KR" altLang="en-US" dirty="0"/>
              <a:t> </a:t>
            </a:r>
            <a:r>
              <a:rPr lang="en-US" altLang="ko-KR" dirty="0"/>
              <a:t>BPS </a:t>
            </a:r>
            <a:r>
              <a:rPr lang="en-US" altLang="ko-KR" dirty="0" smtClean="0"/>
              <a:t>system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17599" y="3309257"/>
            <a:ext cx="1306286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E-Approval </a:t>
            </a:r>
            <a:r>
              <a:rPr lang="en-US" altLang="ko-KR" dirty="0" smtClean="0"/>
              <a:t>System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7599" y="4905829"/>
            <a:ext cx="1306286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Nonelectronic</a:t>
            </a:r>
            <a:r>
              <a:rPr lang="en-US" altLang="ko-KR" dirty="0" smtClean="0"/>
              <a:t>- records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106057" y="1915886"/>
            <a:ext cx="7924800" cy="42962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28571" y="2873828"/>
            <a:ext cx="1524000" cy="870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Take over </a:t>
            </a:r>
            <a:r>
              <a:rPr lang="en-US" altLang="ko-KR" sz="1200" dirty="0" err="1">
                <a:solidFill>
                  <a:schemeClr val="tx1"/>
                </a:solidFill>
              </a:rPr>
              <a:t>Elctronic</a:t>
            </a:r>
            <a:r>
              <a:rPr lang="en-US" altLang="ko-KR" sz="1200" dirty="0">
                <a:solidFill>
                  <a:schemeClr val="tx1"/>
                </a:solidFill>
              </a:rPr>
              <a:t> / non-</a:t>
            </a:r>
            <a:r>
              <a:rPr lang="en-US" altLang="ko-KR" sz="1200" dirty="0" err="1">
                <a:solidFill>
                  <a:schemeClr val="tx1"/>
                </a:solidFill>
              </a:rPr>
              <a:t>electornic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28571" y="2220686"/>
            <a:ext cx="1524000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Register takeover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06457" y="2873828"/>
            <a:ext cx="1524000" cy="870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convert preservation formats, preserve the authenticity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06457" y="2220686"/>
            <a:ext cx="1524000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Administration of preservation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20628" y="2873828"/>
            <a:ext cx="1524000" cy="870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transfer permanent </a:t>
            </a:r>
            <a:r>
              <a:rPr lang="en-US" altLang="ko-KR" sz="1200" dirty="0" smtClean="0">
                <a:solidFill>
                  <a:schemeClr val="tx1"/>
                </a:solidFill>
              </a:rPr>
              <a:t>records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20628" y="2220686"/>
            <a:ext cx="1524000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Transfer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0171" y="5109025"/>
            <a:ext cx="1524000" cy="870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search/reading/statistics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0171" y="4455883"/>
            <a:ext cx="1524000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Search application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96628" y="5109025"/>
            <a:ext cx="1524000" cy="870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reclassification / reading online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96628" y="4455883"/>
            <a:ext cx="1524000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making public management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 rot="18543130">
            <a:off x="6394890" y="3850782"/>
            <a:ext cx="583098" cy="5080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 rot="13790171">
            <a:off x="7156758" y="3850782"/>
            <a:ext cx="583098" cy="5080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5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2.On-nara </a:t>
            </a:r>
            <a:r>
              <a:rPr lang="en-US" altLang="ko-KR" dirty="0"/>
              <a:t>BPS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52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686</Words>
  <Application>Microsoft Office PowerPoint</Application>
  <PresentationFormat>사용자 지정</PresentationFormat>
  <Paragraphs>144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On-nara BPS System &amp; Innovation way to national archives management</vt:lpstr>
      <vt:lpstr>PowerPoint 프레젠테이션</vt:lpstr>
      <vt:lpstr>1. E-Government, on-nara BPS System and, government innovation.</vt:lpstr>
      <vt:lpstr>E-government and government innovation </vt:lpstr>
      <vt:lpstr>On-nara system &amp; government innovation</vt:lpstr>
      <vt:lpstr>On-nara BSP is basic system of administrative work.</vt:lpstr>
      <vt:lpstr>Changing the document management paradigm and government innovation</vt:lpstr>
      <vt:lpstr>On-nara BPS &amp; Record management system</vt:lpstr>
      <vt:lpstr>2.On-nara BPS System</vt:lpstr>
      <vt:lpstr>On-nara BPS is a steppingstone that recovers original values of e-government</vt:lpstr>
      <vt:lpstr>Task management and document management is the key point</vt:lpstr>
      <vt:lpstr>Task management</vt:lpstr>
      <vt:lpstr>Example of BRM</vt:lpstr>
      <vt:lpstr>Unit task</vt:lpstr>
      <vt:lpstr>Before and after of task management system</vt:lpstr>
      <vt:lpstr>Document management</vt:lpstr>
      <vt:lpstr>Before and after of document management 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On-nara System &amp; Management of national archives o</dc:title>
  <dc:creator>KoAra</dc:creator>
  <cp:lastModifiedBy>MIS-05</cp:lastModifiedBy>
  <cp:revision>59</cp:revision>
  <dcterms:created xsi:type="dcterms:W3CDTF">2015-10-08T08:49:26Z</dcterms:created>
  <dcterms:modified xsi:type="dcterms:W3CDTF">2015-10-24T07:45:51Z</dcterms:modified>
</cp:coreProperties>
</file>