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showGuides="1">
      <p:cViewPr>
        <p:scale>
          <a:sx n="116" d="100"/>
          <a:sy n="116" d="100"/>
        </p:scale>
        <p:origin x="10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C684C72-C5B3-4BCC-8915-7C599C6B459F}" type="datetimeFigureOut">
              <a:rPr lang="es-ES" smtClean="0"/>
              <a:t>30/11/2017</a:t>
            </a:fld>
            <a:endParaRPr lang="es-ES"/>
          </a:p>
        </p:txBody>
      </p:sp>
      <p:sp>
        <p:nvSpPr>
          <p:cNvPr id="4" name="Marcador de imagen de diapositiva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8DFDAF1-E67D-4A10-828A-E8F1D68A5D34}" type="slidenum">
              <a:rPr lang="es-ES" smtClean="0"/>
              <a:t>‹Nº›</a:t>
            </a:fld>
            <a:endParaRPr lang="es-ES"/>
          </a:p>
        </p:txBody>
      </p:sp>
    </p:spTree>
    <p:extLst>
      <p:ext uri="{BB962C8B-B14F-4D97-AF65-F5344CB8AC3E}">
        <p14:creationId xmlns:p14="http://schemas.microsoft.com/office/powerpoint/2010/main" val="3725868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0000"/>
              </a:lnSpc>
            </a:pPr>
            <a:r>
              <a:rPr lang="es-ES" sz="1200" strike="noStrike" spc="-1" dirty="0" err="1" smtClean="0">
                <a:solidFill>
                  <a:srgbClr val="000000"/>
                </a:solidFill>
                <a:uFill>
                  <a:solidFill>
                    <a:srgbClr val="FFFFFF"/>
                  </a:solidFill>
                </a:uFill>
                <a:latin typeface="+mn-lt"/>
              </a:rPr>
              <a:t>Whatsapp</a:t>
            </a:r>
            <a:r>
              <a:rPr lang="es-ES" sz="1200" strike="noStrike" spc="-1" dirty="0" smtClean="0">
                <a:solidFill>
                  <a:srgbClr val="000000"/>
                </a:solidFill>
                <a:uFill>
                  <a:solidFill>
                    <a:srgbClr val="FFFFFF"/>
                  </a:solidFill>
                </a:uFill>
                <a:latin typeface="+mn-lt"/>
              </a:rPr>
              <a:t> es una aplicación de chat la cual permite el envío de mensajes entre usuarios mediante Internet. Además de mensajes de texto es posible enviar imágenes, vídeos y grabaciones de audio.</a:t>
            </a:r>
            <a:endParaRPr lang="es-ES" sz="1400" strike="noStrike" spc="-1" dirty="0" smtClean="0">
              <a:solidFill>
                <a:srgbClr val="000000"/>
              </a:solidFill>
              <a:uFill>
                <a:solidFill>
                  <a:srgbClr val="FFFFFF"/>
                </a:solidFill>
              </a:uFill>
              <a:latin typeface="+mn-lt"/>
            </a:endParaRPr>
          </a:p>
          <a:p>
            <a:pPr>
              <a:lnSpc>
                <a:spcPct val="100000"/>
              </a:lnSpc>
            </a:pPr>
            <a:endParaRPr lang="es-ES" sz="1400" strike="noStrike" spc="-1" dirty="0" smtClean="0">
              <a:solidFill>
                <a:srgbClr val="000000"/>
              </a:solidFill>
              <a:uFill>
                <a:solidFill>
                  <a:srgbClr val="FFFFFF"/>
                </a:solidFill>
              </a:uFill>
              <a:latin typeface="+mn-lt"/>
            </a:endParaRPr>
          </a:p>
          <a:p>
            <a:pPr>
              <a:lnSpc>
                <a:spcPct val="100000"/>
              </a:lnSpc>
            </a:pPr>
            <a:r>
              <a:rPr lang="es-ES" sz="1200" strike="noStrike" spc="-1" dirty="0" smtClean="0">
                <a:solidFill>
                  <a:srgbClr val="000000"/>
                </a:solidFill>
                <a:uFill>
                  <a:solidFill>
                    <a:srgbClr val="FFFFFF"/>
                  </a:solidFill>
                </a:uFill>
                <a:latin typeface="+mn-lt"/>
              </a:rPr>
              <a:t>La identificación de los usuarios es su propio número de teléfono. Basta con saber el número de alguien para tenerlo en contactos.</a:t>
            </a:r>
            <a:endParaRPr lang="es-ES" sz="1400" strike="noStrike" spc="-1" dirty="0" smtClean="0">
              <a:solidFill>
                <a:srgbClr val="000000"/>
              </a:solidFill>
              <a:uFill>
                <a:solidFill>
                  <a:srgbClr val="FFFFFF"/>
                </a:solidFill>
              </a:uFill>
              <a:latin typeface="+mn-lt"/>
            </a:endParaRPr>
          </a:p>
          <a:p>
            <a:pPr>
              <a:lnSpc>
                <a:spcPct val="100000"/>
              </a:lnSpc>
            </a:pPr>
            <a:endParaRPr lang="es-ES" sz="1400" strike="noStrike" spc="-1" dirty="0" smtClean="0">
              <a:solidFill>
                <a:srgbClr val="000000"/>
              </a:solidFill>
              <a:uFill>
                <a:solidFill>
                  <a:srgbClr val="FFFFFF"/>
                </a:solidFill>
              </a:uFill>
              <a:latin typeface="+mn-lt"/>
            </a:endParaRPr>
          </a:p>
          <a:p>
            <a:pPr>
              <a:lnSpc>
                <a:spcPct val="100000"/>
              </a:lnSpc>
            </a:pPr>
            <a:r>
              <a:rPr lang="es-ES" sz="1200" strike="noStrike" spc="-1" dirty="0" smtClean="0">
                <a:solidFill>
                  <a:srgbClr val="000000"/>
                </a:solidFill>
                <a:uFill>
                  <a:solidFill>
                    <a:srgbClr val="FFFFFF"/>
                  </a:solidFill>
                </a:uFill>
                <a:latin typeface="+mn-lt"/>
              </a:rPr>
              <a:t>Según datos de 2016 supera los 1000 millones de usuarios.</a:t>
            </a:r>
            <a:endParaRPr lang="es-ES" sz="1400" strike="noStrike" spc="-1" dirty="0">
              <a:solidFill>
                <a:srgbClr val="000000"/>
              </a:solidFill>
              <a:uFill>
                <a:solidFill>
                  <a:srgbClr val="FFFFFF"/>
                </a:solidFill>
              </a:uFill>
              <a:latin typeface="+mn-lt"/>
            </a:endParaRPr>
          </a:p>
        </p:txBody>
      </p:sp>
      <p:sp>
        <p:nvSpPr>
          <p:cNvPr id="4" name="Marcador de número de diapositiva 3"/>
          <p:cNvSpPr>
            <a:spLocks noGrp="1"/>
          </p:cNvSpPr>
          <p:nvPr>
            <p:ph type="sldNum" sz="quarter" idx="10"/>
          </p:nvPr>
        </p:nvSpPr>
        <p:spPr/>
        <p:txBody>
          <a:bodyPr/>
          <a:lstStyle/>
          <a:p>
            <a:fld id="{98DFDAF1-E67D-4A10-828A-E8F1D68A5D34}" type="slidenum">
              <a:rPr lang="es-ES" smtClean="0"/>
              <a:t>3</a:t>
            </a:fld>
            <a:endParaRPr lang="es-ES"/>
          </a:p>
        </p:txBody>
      </p:sp>
    </p:spTree>
    <p:extLst>
      <p:ext uri="{BB962C8B-B14F-4D97-AF65-F5344CB8AC3E}">
        <p14:creationId xmlns:p14="http://schemas.microsoft.com/office/powerpoint/2010/main" val="388938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Hola</a:t>
            </a:r>
            <a:endParaRPr lang="en-US" dirty="0" smtClean="0"/>
          </a:p>
          <a:p>
            <a:endParaRPr lang="es-ES" dirty="0"/>
          </a:p>
        </p:txBody>
      </p:sp>
      <p:sp>
        <p:nvSpPr>
          <p:cNvPr id="4" name="Marcador de número de diapositiva 3"/>
          <p:cNvSpPr>
            <a:spLocks noGrp="1"/>
          </p:cNvSpPr>
          <p:nvPr>
            <p:ph type="sldNum" sz="quarter" idx="10"/>
          </p:nvPr>
        </p:nvSpPr>
        <p:spPr/>
        <p:txBody>
          <a:bodyPr/>
          <a:lstStyle/>
          <a:p>
            <a:fld id="{98DFDAF1-E67D-4A10-828A-E8F1D68A5D34}" type="slidenum">
              <a:rPr lang="es-ES" smtClean="0"/>
              <a:t>4</a:t>
            </a:fld>
            <a:endParaRPr lang="es-ES"/>
          </a:p>
        </p:txBody>
      </p:sp>
    </p:spTree>
    <p:extLst>
      <p:ext uri="{BB962C8B-B14F-4D97-AF65-F5344CB8AC3E}">
        <p14:creationId xmlns:p14="http://schemas.microsoft.com/office/powerpoint/2010/main" val="298393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24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mn-lt"/>
              </a:rPr>
              <a:t>Message</a:t>
            </a:r>
            <a:r>
              <a:rPr lang="es-ES" sz="1200" b="1" strike="noStrike" spc="-1" dirty="0" smtClean="0">
                <a:solidFill>
                  <a:srgbClr val="000000"/>
                </a:solidFill>
                <a:uFill>
                  <a:solidFill>
                    <a:srgbClr val="FFFFFF"/>
                  </a:solidFill>
                </a:uFill>
                <a:latin typeface="+mn-lt"/>
              </a:rPr>
              <a:t> Key: </a:t>
            </a:r>
            <a:r>
              <a:rPr lang="es-ES" sz="1200" strike="noStrike" spc="-1" dirty="0" smtClean="0">
                <a:solidFill>
                  <a:srgbClr val="000000"/>
                </a:solidFill>
                <a:uFill>
                  <a:solidFill>
                    <a:srgbClr val="FFFFFF"/>
                  </a:solidFill>
                </a:uFill>
                <a:latin typeface="+mn-lt"/>
              </a:rPr>
              <a:t>Valor de 80 bytes usada para encriptar mensajes. 32 bytes se usan para una clave AES-256, 32 para una clave HMAC-SHA256 y 16 para un IV.</a:t>
            </a:r>
          </a:p>
          <a:p>
            <a:pPr marL="228600" indent="-228240">
              <a:lnSpc>
                <a:spcPct val="90000"/>
              </a:lnSpc>
              <a:buClr>
                <a:srgbClr val="000000"/>
              </a:buClr>
              <a:buFont typeface="Arial"/>
              <a:buChar char="•"/>
            </a:pPr>
            <a:r>
              <a:rPr lang="es-ES" sz="1200" b="1" strike="noStrike" spc="-1" dirty="0" err="1" smtClean="0">
                <a:solidFill>
                  <a:srgbClr val="000000"/>
                </a:solidFill>
                <a:uFill>
                  <a:solidFill>
                    <a:srgbClr val="FFFFFF"/>
                  </a:solidFill>
                </a:uFill>
                <a:latin typeface="+mn-lt"/>
              </a:rPr>
              <a:t>Chain</a:t>
            </a:r>
            <a:r>
              <a:rPr lang="es-ES" sz="1200" b="1" strike="noStrike" spc="-1" dirty="0" smtClean="0">
                <a:solidFill>
                  <a:srgbClr val="000000"/>
                </a:solidFill>
                <a:uFill>
                  <a:solidFill>
                    <a:srgbClr val="FFFFFF"/>
                  </a:solidFill>
                </a:uFill>
                <a:latin typeface="+mn-lt"/>
              </a:rPr>
              <a:t> Key: </a:t>
            </a:r>
            <a:r>
              <a:rPr lang="es-ES" sz="1200" strike="noStrike" spc="-1" dirty="0" smtClean="0">
                <a:solidFill>
                  <a:srgbClr val="000000"/>
                </a:solidFill>
                <a:uFill>
                  <a:solidFill>
                    <a:srgbClr val="FFFFFF"/>
                  </a:solidFill>
                </a:uFill>
                <a:latin typeface="+mn-lt"/>
              </a:rPr>
              <a:t>Valor de 32 bytes usado para crear </a:t>
            </a:r>
            <a:r>
              <a:rPr lang="es-ES" sz="1200" strike="noStrike" spc="-1" dirty="0" err="1" smtClean="0">
                <a:solidFill>
                  <a:srgbClr val="000000"/>
                </a:solidFill>
                <a:uFill>
                  <a:solidFill>
                    <a:srgbClr val="FFFFFF"/>
                  </a:solidFill>
                </a:uFill>
                <a:latin typeface="+mn-lt"/>
              </a:rPr>
              <a:t>Message</a:t>
            </a:r>
            <a:r>
              <a:rPr lang="es-ES" sz="1200" strike="noStrike" spc="-1" dirty="0" smtClean="0">
                <a:solidFill>
                  <a:srgbClr val="000000"/>
                </a:solidFill>
                <a:uFill>
                  <a:solidFill>
                    <a:srgbClr val="FFFFFF"/>
                  </a:solidFill>
                </a:uFill>
                <a:latin typeface="+mn-lt"/>
              </a:rPr>
              <a:t> </a:t>
            </a:r>
            <a:r>
              <a:rPr lang="es-ES" sz="1200" strike="noStrike" spc="-1" dirty="0" err="1" smtClean="0">
                <a:solidFill>
                  <a:srgbClr val="000000"/>
                </a:solidFill>
                <a:uFill>
                  <a:solidFill>
                    <a:srgbClr val="FFFFFF"/>
                  </a:solidFill>
                </a:uFill>
                <a:latin typeface="+mn-lt"/>
              </a:rPr>
              <a:t>keys</a:t>
            </a:r>
            <a:r>
              <a:rPr lang="es-ES" sz="1200" strike="noStrike" spc="-1" dirty="0" smtClean="0">
                <a:solidFill>
                  <a:srgbClr val="000000"/>
                </a:solidFill>
                <a:uFill>
                  <a:solidFill>
                    <a:srgbClr val="FFFFFF"/>
                  </a:solidFill>
                </a:uFill>
                <a:latin typeface="+mn-lt"/>
              </a:rPr>
              <a:t>.</a:t>
            </a:r>
          </a:p>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AES-256: </a:t>
            </a:r>
            <a:r>
              <a:rPr lang="es-ES" sz="1200" strike="noStrike" spc="-1" dirty="0" smtClean="0">
                <a:solidFill>
                  <a:srgbClr val="000000"/>
                </a:solidFill>
                <a:uFill>
                  <a:solidFill>
                    <a:srgbClr val="FFFFFF"/>
                  </a:solidFill>
                </a:uFill>
                <a:latin typeface="+mn-lt"/>
              </a:rPr>
              <a:t>Esquema de cifrado por bloques.</a:t>
            </a:r>
          </a:p>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HMAC-SHA256: </a:t>
            </a:r>
            <a:r>
              <a:rPr lang="es-ES" sz="1200" strike="noStrike" spc="-1" dirty="0" smtClean="0">
                <a:solidFill>
                  <a:srgbClr val="000000"/>
                </a:solidFill>
                <a:uFill>
                  <a:solidFill>
                    <a:srgbClr val="FFFFFF"/>
                  </a:solidFill>
                </a:uFill>
                <a:latin typeface="+mn-lt"/>
              </a:rPr>
              <a:t>Algoritmo de encriptación.</a:t>
            </a:r>
          </a:p>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IV: </a:t>
            </a:r>
            <a:r>
              <a:rPr lang="es-ES" sz="1200" strike="noStrike" spc="-1" dirty="0" smtClean="0">
                <a:solidFill>
                  <a:srgbClr val="000000"/>
                </a:solidFill>
                <a:uFill>
                  <a:solidFill>
                    <a:srgbClr val="FFFFFF"/>
                  </a:solidFill>
                </a:uFill>
                <a:latin typeface="+mn-lt"/>
              </a:rPr>
              <a:t>Vector de inicialización. Requerido para permitir un cifrado en flujo o por bloques.</a:t>
            </a:r>
          </a:p>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ECDH: </a:t>
            </a:r>
            <a:r>
              <a:rPr lang="es-ES" sz="1200" strike="noStrike" spc="-1" dirty="0" smtClean="0">
                <a:solidFill>
                  <a:srgbClr val="000000"/>
                </a:solidFill>
                <a:uFill>
                  <a:solidFill>
                    <a:srgbClr val="FFFFFF"/>
                  </a:solidFill>
                </a:uFill>
                <a:latin typeface="+mn-lt"/>
              </a:rPr>
              <a:t>Variante del algoritmo </a:t>
            </a:r>
            <a:r>
              <a:rPr lang="es-ES" sz="1200" strike="noStrike" spc="-1" dirty="0" err="1" smtClean="0">
                <a:solidFill>
                  <a:srgbClr val="000000"/>
                </a:solidFill>
                <a:uFill>
                  <a:solidFill>
                    <a:srgbClr val="FFFFFF"/>
                  </a:solidFill>
                </a:uFill>
                <a:latin typeface="+mn-lt"/>
              </a:rPr>
              <a:t>Diffie-Hellman</a:t>
            </a:r>
            <a:r>
              <a:rPr lang="es-ES" sz="1200" strike="noStrike" spc="-1" dirty="0" smtClean="0">
                <a:solidFill>
                  <a:srgbClr val="000000"/>
                </a:solidFill>
                <a:uFill>
                  <a:solidFill>
                    <a:srgbClr val="FFFFFF"/>
                  </a:solidFill>
                </a:uFill>
                <a:latin typeface="+mn-lt"/>
              </a:rPr>
              <a:t> para curvas elípticas. Es un protocolo de establecimiento de claves.</a:t>
            </a:r>
          </a:p>
          <a:p>
            <a:endParaRPr lang="es-ES" dirty="0"/>
          </a:p>
        </p:txBody>
      </p:sp>
      <p:sp>
        <p:nvSpPr>
          <p:cNvPr id="4" name="Marcador de número de diapositiva 3"/>
          <p:cNvSpPr>
            <a:spLocks noGrp="1"/>
          </p:cNvSpPr>
          <p:nvPr>
            <p:ph type="sldNum" sz="quarter" idx="10"/>
          </p:nvPr>
        </p:nvSpPr>
        <p:spPr/>
        <p:txBody>
          <a:bodyPr/>
          <a:lstStyle/>
          <a:p>
            <a:fld id="{98DFDAF1-E67D-4A10-828A-E8F1D68A5D34}" type="slidenum">
              <a:rPr lang="es-ES" smtClean="0"/>
              <a:t>11</a:t>
            </a:fld>
            <a:endParaRPr lang="es-ES"/>
          </a:p>
        </p:txBody>
      </p:sp>
    </p:spTree>
    <p:extLst>
      <p:ext uri="{BB962C8B-B14F-4D97-AF65-F5344CB8AC3E}">
        <p14:creationId xmlns:p14="http://schemas.microsoft.com/office/powerpoint/2010/main" val="123030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PGP: </a:t>
            </a:r>
            <a:r>
              <a:rPr lang="es-ES" sz="1200" strike="noStrike" spc="-1" dirty="0" err="1" smtClean="0">
                <a:solidFill>
                  <a:srgbClr val="000000"/>
                </a:solidFill>
                <a:uFill>
                  <a:solidFill>
                    <a:srgbClr val="FFFFFF"/>
                  </a:solidFill>
                </a:uFill>
                <a:latin typeface="+mn-lt"/>
              </a:rPr>
              <a:t>Pretty</a:t>
            </a:r>
            <a:r>
              <a:rPr lang="es-ES" sz="1200" strike="noStrike" spc="-1" dirty="0" smtClean="0">
                <a:solidFill>
                  <a:srgbClr val="000000"/>
                </a:solidFill>
                <a:uFill>
                  <a:solidFill>
                    <a:srgbClr val="FFFFFF"/>
                  </a:solidFill>
                </a:uFill>
                <a:latin typeface="+mn-lt"/>
              </a:rPr>
              <a:t> </a:t>
            </a:r>
            <a:r>
              <a:rPr lang="es-ES" sz="1200" strike="noStrike" spc="-1" dirty="0" err="1" smtClean="0">
                <a:solidFill>
                  <a:srgbClr val="000000"/>
                </a:solidFill>
                <a:uFill>
                  <a:solidFill>
                    <a:srgbClr val="FFFFFF"/>
                  </a:solidFill>
                </a:uFill>
                <a:latin typeface="+mn-lt"/>
              </a:rPr>
              <a:t>Good</a:t>
            </a:r>
            <a:r>
              <a:rPr lang="es-ES" sz="1200" strike="noStrike" spc="-1" dirty="0" smtClean="0">
                <a:solidFill>
                  <a:srgbClr val="000000"/>
                </a:solidFill>
                <a:uFill>
                  <a:solidFill>
                    <a:srgbClr val="FFFFFF"/>
                  </a:solidFill>
                </a:uFill>
                <a:latin typeface="+mn-lt"/>
              </a:rPr>
              <a:t> </a:t>
            </a:r>
            <a:r>
              <a:rPr lang="es-ES" sz="1200" strike="noStrike" spc="-1" dirty="0" err="1" smtClean="0">
                <a:solidFill>
                  <a:srgbClr val="000000"/>
                </a:solidFill>
                <a:uFill>
                  <a:solidFill>
                    <a:srgbClr val="FFFFFF"/>
                  </a:solidFill>
                </a:uFill>
                <a:latin typeface="+mn-lt"/>
              </a:rPr>
              <a:t>Privacy</a:t>
            </a:r>
            <a:r>
              <a:rPr lang="es-ES" sz="1200" strike="noStrike" spc="-1" dirty="0" smtClean="0">
                <a:solidFill>
                  <a:srgbClr val="000000"/>
                </a:solidFill>
                <a:uFill>
                  <a:solidFill>
                    <a:srgbClr val="FFFFFF"/>
                  </a:solidFill>
                </a:uFill>
                <a:latin typeface="+mn-lt"/>
              </a:rPr>
              <a:t>. Es un programa de cifrado de contenido mediante claves.</a:t>
            </a:r>
          </a:p>
          <a:p>
            <a:pPr marL="228600" indent="-228240">
              <a:lnSpc>
                <a:spcPct val="90000"/>
              </a:lnSpc>
              <a:buClr>
                <a:srgbClr val="000000"/>
              </a:buClr>
              <a:buFont typeface="Arial"/>
              <a:buChar char="•"/>
            </a:pPr>
            <a:r>
              <a:rPr lang="es-ES" sz="1200" b="1" strike="noStrike" spc="-1" dirty="0" smtClean="0">
                <a:solidFill>
                  <a:srgbClr val="000000"/>
                </a:solidFill>
                <a:uFill>
                  <a:solidFill>
                    <a:srgbClr val="FFFFFF"/>
                  </a:solidFill>
                </a:uFill>
                <a:latin typeface="+mn-lt"/>
              </a:rPr>
              <a:t>DUKPT: </a:t>
            </a:r>
            <a:r>
              <a:rPr lang="es-ES" sz="1200" strike="noStrike" spc="-1" dirty="0" err="1" smtClean="0">
                <a:solidFill>
                  <a:srgbClr val="000000"/>
                </a:solidFill>
                <a:uFill>
                  <a:solidFill>
                    <a:srgbClr val="FFFFFF"/>
                  </a:solidFill>
                </a:uFill>
                <a:latin typeface="+mn-lt"/>
              </a:rPr>
              <a:t>Derived</a:t>
            </a:r>
            <a:r>
              <a:rPr lang="es-ES" sz="1200" strike="noStrike" spc="-1" dirty="0" smtClean="0">
                <a:solidFill>
                  <a:srgbClr val="000000"/>
                </a:solidFill>
                <a:uFill>
                  <a:solidFill>
                    <a:srgbClr val="FFFFFF"/>
                  </a:solidFill>
                </a:uFill>
                <a:latin typeface="+mn-lt"/>
              </a:rPr>
              <a:t> </a:t>
            </a:r>
            <a:r>
              <a:rPr lang="es-ES" sz="1200" strike="noStrike" spc="-1" dirty="0" err="1" smtClean="0">
                <a:solidFill>
                  <a:srgbClr val="000000"/>
                </a:solidFill>
                <a:uFill>
                  <a:solidFill>
                    <a:srgbClr val="FFFFFF"/>
                  </a:solidFill>
                </a:uFill>
                <a:latin typeface="+mn-lt"/>
              </a:rPr>
              <a:t>Unique</a:t>
            </a:r>
            <a:r>
              <a:rPr lang="es-ES" sz="1200" strike="noStrike" spc="-1" dirty="0" smtClean="0">
                <a:solidFill>
                  <a:srgbClr val="000000"/>
                </a:solidFill>
                <a:uFill>
                  <a:solidFill>
                    <a:srgbClr val="FFFFFF"/>
                  </a:solidFill>
                </a:uFill>
                <a:latin typeface="+mn-lt"/>
              </a:rPr>
              <a:t> Key Per </a:t>
            </a:r>
            <a:r>
              <a:rPr lang="es-ES" sz="1200" strike="noStrike" spc="-1" dirty="0" err="1" smtClean="0">
                <a:solidFill>
                  <a:srgbClr val="000000"/>
                </a:solidFill>
                <a:uFill>
                  <a:solidFill>
                    <a:srgbClr val="FFFFFF"/>
                  </a:solidFill>
                </a:uFill>
                <a:latin typeface="+mn-lt"/>
              </a:rPr>
              <a:t>Transaction</a:t>
            </a:r>
            <a:r>
              <a:rPr lang="es-ES" sz="1200" strike="noStrike" spc="-1" dirty="0" smtClean="0">
                <a:solidFill>
                  <a:srgbClr val="000000"/>
                </a:solidFill>
                <a:uFill>
                  <a:solidFill>
                    <a:srgbClr val="FFFFFF"/>
                  </a:solidFill>
                </a:uFill>
                <a:latin typeface="+mn-lt"/>
              </a:rPr>
              <a:t>. Es un sistema de gestión de claves en la que para cada transacción, se utiliza una clave única que se deriva de una establecida.</a:t>
            </a:r>
          </a:p>
          <a:p>
            <a:endParaRPr lang="es-ES" dirty="0"/>
          </a:p>
        </p:txBody>
      </p:sp>
      <p:sp>
        <p:nvSpPr>
          <p:cNvPr id="4" name="Marcador de número de diapositiva 3"/>
          <p:cNvSpPr>
            <a:spLocks noGrp="1"/>
          </p:cNvSpPr>
          <p:nvPr>
            <p:ph type="sldNum" sz="quarter" idx="10"/>
          </p:nvPr>
        </p:nvSpPr>
        <p:spPr/>
        <p:txBody>
          <a:bodyPr/>
          <a:lstStyle/>
          <a:p>
            <a:fld id="{98DFDAF1-E67D-4A10-828A-E8F1D68A5D34}" type="slidenum">
              <a:rPr lang="es-ES" smtClean="0"/>
              <a:t>16</a:t>
            </a:fld>
            <a:endParaRPr lang="es-ES"/>
          </a:p>
        </p:txBody>
      </p:sp>
    </p:spTree>
    <p:extLst>
      <p:ext uri="{BB962C8B-B14F-4D97-AF65-F5344CB8AC3E}">
        <p14:creationId xmlns:p14="http://schemas.microsoft.com/office/powerpoint/2010/main" val="367116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8DFDAF1-E67D-4A10-828A-E8F1D68A5D34}" type="slidenum">
              <a:rPr lang="es-ES" smtClean="0"/>
              <a:t>19</a:t>
            </a:fld>
            <a:endParaRPr lang="es-ES"/>
          </a:p>
        </p:txBody>
      </p:sp>
    </p:spTree>
    <p:extLst>
      <p:ext uri="{BB962C8B-B14F-4D97-AF65-F5344CB8AC3E}">
        <p14:creationId xmlns:p14="http://schemas.microsoft.com/office/powerpoint/2010/main" val="15513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smtClean="0"/>
              <a:t>Según</a:t>
            </a:r>
            <a:r>
              <a:rPr lang="en-US" baseline="0" dirty="0" smtClean="0"/>
              <a:t> lo </a:t>
            </a:r>
            <a:r>
              <a:rPr lang="en-US" baseline="0" dirty="0" err="1" smtClean="0"/>
              <a:t>estudiado</a:t>
            </a:r>
            <a:r>
              <a:rPr lang="en-US" baseline="0" dirty="0" smtClean="0"/>
              <a:t>, a </a:t>
            </a:r>
            <a:r>
              <a:rPr lang="en-US" baseline="0" dirty="0" err="1" smtClean="0"/>
              <a:t>primera</a:t>
            </a:r>
            <a:r>
              <a:rPr lang="en-US" baseline="0" dirty="0" smtClean="0"/>
              <a:t> vista </a:t>
            </a:r>
            <a:r>
              <a:rPr lang="en-US" baseline="0" dirty="0" err="1" smtClean="0"/>
              <a:t>podemos</a:t>
            </a:r>
            <a:r>
              <a:rPr lang="en-US" baseline="0" dirty="0" smtClean="0"/>
              <a:t> </a:t>
            </a:r>
            <a:r>
              <a:rPr lang="en-US" baseline="0" dirty="0" err="1" smtClean="0"/>
              <a:t>ver</a:t>
            </a:r>
            <a:r>
              <a:rPr lang="en-US" baseline="0" dirty="0" smtClean="0"/>
              <a:t> que </a:t>
            </a:r>
            <a:r>
              <a:rPr lang="en-US" baseline="0" dirty="0" err="1" smtClean="0"/>
              <a:t>Whatsapp</a:t>
            </a:r>
            <a:r>
              <a:rPr lang="en-US" baseline="0" dirty="0" smtClean="0"/>
              <a:t> </a:t>
            </a:r>
            <a:r>
              <a:rPr lang="en-US" baseline="0" dirty="0" err="1" smtClean="0"/>
              <a:t>parece</a:t>
            </a:r>
            <a:r>
              <a:rPr lang="en-US" baseline="0" dirty="0" smtClean="0"/>
              <a:t> </a:t>
            </a:r>
            <a:r>
              <a:rPr lang="en-US" baseline="0" dirty="0" err="1" smtClean="0"/>
              <a:t>más</a:t>
            </a:r>
            <a:r>
              <a:rPr lang="en-US" baseline="0" dirty="0" smtClean="0"/>
              <a:t> </a:t>
            </a:r>
            <a:r>
              <a:rPr lang="en-US" baseline="0" dirty="0" err="1" smtClean="0"/>
              <a:t>seguro</a:t>
            </a:r>
            <a:r>
              <a:rPr lang="en-US" baseline="0" dirty="0" smtClean="0"/>
              <a:t> de lo que </a:t>
            </a:r>
            <a:r>
              <a:rPr lang="en-US" baseline="0" dirty="0" err="1" smtClean="0"/>
              <a:t>creemos</a:t>
            </a:r>
            <a:r>
              <a:rPr lang="en-US" baseline="0" dirty="0" smtClean="0"/>
              <a:t> </a:t>
            </a:r>
            <a:r>
              <a:rPr lang="en-US" baseline="0" dirty="0" err="1" smtClean="0"/>
              <a:t>aunque</a:t>
            </a:r>
            <a:r>
              <a:rPr lang="en-US" baseline="0" dirty="0" smtClean="0"/>
              <a:t> </a:t>
            </a:r>
            <a:r>
              <a:rPr lang="en-US" baseline="0" dirty="0" err="1" smtClean="0"/>
              <a:t>habría</a:t>
            </a:r>
            <a:r>
              <a:rPr lang="en-US" baseline="0" dirty="0" smtClean="0"/>
              <a:t> que </a:t>
            </a:r>
            <a:r>
              <a:rPr lang="en-US" baseline="0" dirty="0" err="1" smtClean="0"/>
              <a:t>indagar</a:t>
            </a:r>
            <a:r>
              <a:rPr lang="en-US" baseline="0" dirty="0" smtClean="0"/>
              <a:t> </a:t>
            </a:r>
            <a:r>
              <a:rPr lang="en-US" baseline="0" dirty="0" err="1" smtClean="0"/>
              <a:t>más</a:t>
            </a:r>
            <a:r>
              <a:rPr lang="en-US" baseline="0" dirty="0" smtClean="0"/>
              <a:t> a </a:t>
            </a:r>
            <a:r>
              <a:rPr lang="en-US" baseline="0" err="1" smtClean="0"/>
              <a:t>fondo</a:t>
            </a:r>
            <a:r>
              <a:rPr lang="en-US" baseline="0" smtClean="0"/>
              <a:t> </a:t>
            </a:r>
            <a:endParaRPr lang="es-ES" dirty="0"/>
          </a:p>
        </p:txBody>
      </p:sp>
      <p:sp>
        <p:nvSpPr>
          <p:cNvPr id="4" name="Marcador de número de diapositiva 3"/>
          <p:cNvSpPr>
            <a:spLocks noGrp="1"/>
          </p:cNvSpPr>
          <p:nvPr>
            <p:ph type="sldNum" sz="quarter" idx="10"/>
          </p:nvPr>
        </p:nvSpPr>
        <p:spPr/>
        <p:txBody>
          <a:bodyPr/>
          <a:lstStyle/>
          <a:p>
            <a:fld id="{98DFDAF1-E67D-4A10-828A-E8F1D68A5D34}" type="slidenum">
              <a:rPr lang="es-ES" smtClean="0"/>
              <a:t>20</a:t>
            </a:fld>
            <a:endParaRPr lang="es-ES"/>
          </a:p>
        </p:txBody>
      </p:sp>
    </p:spTree>
    <p:extLst>
      <p:ext uri="{BB962C8B-B14F-4D97-AF65-F5344CB8AC3E}">
        <p14:creationId xmlns:p14="http://schemas.microsoft.com/office/powerpoint/2010/main" val="359104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28" name="PlaceHolder 2"/>
          <p:cNvSpPr>
            <a:spLocks noGrp="1"/>
          </p:cNvSpPr>
          <p:nvPr>
            <p:ph type="body"/>
          </p:nvPr>
        </p:nvSpPr>
        <p:spPr>
          <a:xfrm>
            <a:off x="1523880" y="360216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29" name="PlaceHolder 3"/>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31"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33"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34" name="PlaceHolder 5"/>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36"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37" name="PlaceHolder 3"/>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pic>
        <p:nvPicPr>
          <p:cNvPr id="38" name="Imagen 37"/>
          <p:cNvPicPr/>
          <p:nvPr/>
        </p:nvPicPr>
        <p:blipFill>
          <a:blip r:embed="rId2"/>
          <a:stretch/>
        </p:blipFill>
        <p:spPr>
          <a:xfrm>
            <a:off x="5058000" y="3602160"/>
            <a:ext cx="2074680" cy="1655280"/>
          </a:xfrm>
          <a:prstGeom prst="rect">
            <a:avLst/>
          </a:prstGeom>
          <a:ln>
            <a:noFill/>
          </a:ln>
        </p:spPr>
      </p:pic>
      <p:pic>
        <p:nvPicPr>
          <p:cNvPr id="39" name="Imagen 38"/>
          <p:cNvPicPr/>
          <p:nvPr/>
        </p:nvPicPr>
        <p:blipFill>
          <a:blip r:embed="rId2"/>
          <a:stretch/>
        </p:blipFill>
        <p:spPr>
          <a:xfrm>
            <a:off x="5058000" y="3602160"/>
            <a:ext cx="2074680" cy="1655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6" name="PlaceHolder 2"/>
          <p:cNvSpPr>
            <a:spLocks noGrp="1"/>
          </p:cNvSpPr>
          <p:nvPr>
            <p:ph type="subTitle"/>
          </p:nvPr>
        </p:nvSpPr>
        <p:spPr>
          <a:xfrm>
            <a:off x="1523880" y="3602160"/>
            <a:ext cx="9143640" cy="165528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48"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50"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1" name="PlaceHolder 3"/>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55"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6" name="PlaceHolder 3"/>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57" name="PlaceHolder 4"/>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7" name="PlaceHolder 2"/>
          <p:cNvSpPr>
            <a:spLocks noGrp="1"/>
          </p:cNvSpPr>
          <p:nvPr>
            <p:ph type="subTitle"/>
          </p:nvPr>
        </p:nvSpPr>
        <p:spPr>
          <a:xfrm>
            <a:off x="1523880" y="3602160"/>
            <a:ext cx="9143640" cy="165528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59"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0"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1"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63"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4"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5" name="PlaceHolder 4"/>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67" name="PlaceHolder 2"/>
          <p:cNvSpPr>
            <a:spLocks noGrp="1"/>
          </p:cNvSpPr>
          <p:nvPr>
            <p:ph type="body"/>
          </p:nvPr>
        </p:nvSpPr>
        <p:spPr>
          <a:xfrm>
            <a:off x="1523880" y="360216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68" name="PlaceHolder 3"/>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70"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71"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72"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73" name="PlaceHolder 5"/>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75"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76" name="PlaceHolder 3"/>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pic>
        <p:nvPicPr>
          <p:cNvPr id="77" name="Imagen 76"/>
          <p:cNvPicPr/>
          <p:nvPr/>
        </p:nvPicPr>
        <p:blipFill>
          <a:blip r:embed="rId2"/>
          <a:stretch/>
        </p:blipFill>
        <p:spPr>
          <a:xfrm>
            <a:off x="5058000" y="3602160"/>
            <a:ext cx="2074680" cy="1655280"/>
          </a:xfrm>
          <a:prstGeom prst="rect">
            <a:avLst/>
          </a:prstGeom>
          <a:ln>
            <a:noFill/>
          </a:ln>
        </p:spPr>
      </p:pic>
      <p:pic>
        <p:nvPicPr>
          <p:cNvPr id="78" name="Imagen 77"/>
          <p:cNvPicPr/>
          <p:nvPr/>
        </p:nvPicPr>
        <p:blipFill>
          <a:blip r:embed="rId2"/>
          <a:stretch/>
        </p:blipFill>
        <p:spPr>
          <a:xfrm>
            <a:off x="5058000" y="3602160"/>
            <a:ext cx="2074680" cy="1655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82" name="PlaceHolder 2"/>
          <p:cNvSpPr>
            <a:spLocks noGrp="1"/>
          </p:cNvSpPr>
          <p:nvPr>
            <p:ph type="subTitle"/>
          </p:nvPr>
        </p:nvSpPr>
        <p:spPr>
          <a:xfrm>
            <a:off x="1523880" y="3602160"/>
            <a:ext cx="9143640" cy="165528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84"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87" name="PlaceHolder 3"/>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9"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91"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92" name="PlaceHolder 3"/>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93" name="PlaceHolder 4"/>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95"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96"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97"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99"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0"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1" name="PlaceHolder 4"/>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103" name="PlaceHolder 2"/>
          <p:cNvSpPr>
            <a:spLocks noGrp="1"/>
          </p:cNvSpPr>
          <p:nvPr>
            <p:ph type="body"/>
          </p:nvPr>
        </p:nvSpPr>
        <p:spPr>
          <a:xfrm>
            <a:off x="1523880" y="360216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4" name="PlaceHolder 3"/>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106"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7"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8"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09" name="PlaceHolder 5"/>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111" name="PlaceHolder 2"/>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12" name="PlaceHolder 3"/>
          <p:cNvSpPr>
            <a:spLocks noGrp="1"/>
          </p:cNvSpPr>
          <p:nvPr>
            <p:ph type="body"/>
          </p:nvPr>
        </p:nvSpPr>
        <p:spPr>
          <a:xfrm>
            <a:off x="1523880" y="3602160"/>
            <a:ext cx="91436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pic>
        <p:nvPicPr>
          <p:cNvPr id="113" name="Imagen 112"/>
          <p:cNvPicPr/>
          <p:nvPr/>
        </p:nvPicPr>
        <p:blipFill>
          <a:blip r:embed="rId2"/>
          <a:stretch/>
        </p:blipFill>
        <p:spPr>
          <a:xfrm>
            <a:off x="5058000" y="3602160"/>
            <a:ext cx="2074680" cy="1655280"/>
          </a:xfrm>
          <a:prstGeom prst="rect">
            <a:avLst/>
          </a:prstGeom>
          <a:ln>
            <a:noFill/>
          </a:ln>
        </p:spPr>
      </p:pic>
      <p:pic>
        <p:nvPicPr>
          <p:cNvPr id="114" name="Imagen 113"/>
          <p:cNvPicPr/>
          <p:nvPr/>
        </p:nvPicPr>
        <p:blipFill>
          <a:blip r:embed="rId2"/>
          <a:stretch/>
        </p:blipFill>
        <p:spPr>
          <a:xfrm>
            <a:off x="5058000" y="3602160"/>
            <a:ext cx="2074680" cy="1655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11"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2" name="PlaceHolder 3"/>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640" cy="11066760"/>
          </a:xfrm>
          <a:prstGeom prst="rect">
            <a:avLst/>
          </a:prstGeom>
        </p:spPr>
        <p:txBody>
          <a:bodyPr lIns="0" tIns="0" rIns="0" bIns="0" anchor="ctr"/>
          <a:lstStyle/>
          <a:p>
            <a:pPr algn="ctr"/>
            <a:endParaRPr lang="es-ES" sz="320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16"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7" name="PlaceHolder 3"/>
          <p:cNvSpPr>
            <a:spLocks noGrp="1"/>
          </p:cNvSpPr>
          <p:nvPr>
            <p:ph type="body"/>
          </p:nvPr>
        </p:nvSpPr>
        <p:spPr>
          <a:xfrm>
            <a:off x="15238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18" name="PlaceHolder 4"/>
          <p:cNvSpPr>
            <a:spLocks noGrp="1"/>
          </p:cNvSpPr>
          <p:nvPr>
            <p:ph type="body"/>
          </p:nvPr>
        </p:nvSpPr>
        <p:spPr>
          <a:xfrm>
            <a:off x="62092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20" name="PlaceHolder 2"/>
          <p:cNvSpPr>
            <a:spLocks noGrp="1"/>
          </p:cNvSpPr>
          <p:nvPr>
            <p:ph type="body"/>
          </p:nvPr>
        </p:nvSpPr>
        <p:spPr>
          <a:xfrm>
            <a:off x="1523880" y="3602160"/>
            <a:ext cx="4461840" cy="16552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21"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22" name="PlaceHolder 4"/>
          <p:cNvSpPr>
            <a:spLocks noGrp="1"/>
          </p:cNvSpPr>
          <p:nvPr>
            <p:ph type="body"/>
          </p:nvPr>
        </p:nvSpPr>
        <p:spPr>
          <a:xfrm>
            <a:off x="6209280" y="446688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640" cy="2387160"/>
          </a:xfrm>
          <a:prstGeom prst="rect">
            <a:avLst/>
          </a:prstGeom>
        </p:spPr>
        <p:txBody>
          <a:bodyPr lIns="0" tIns="0" rIns="0" bIns="0" anchor="ctr"/>
          <a:lstStyle/>
          <a:p>
            <a:endParaRPr lang="es-ES" sz="1800" strike="noStrike" spc="-1">
              <a:solidFill>
                <a:srgbClr val="000000"/>
              </a:solidFill>
              <a:uFill>
                <a:solidFill>
                  <a:srgbClr val="FFFFFF"/>
                </a:solidFill>
              </a:uFill>
              <a:latin typeface="Calibri"/>
            </a:endParaRPr>
          </a:p>
        </p:txBody>
      </p:sp>
      <p:sp>
        <p:nvSpPr>
          <p:cNvPr id="24" name="PlaceHolder 2"/>
          <p:cNvSpPr>
            <a:spLocks noGrp="1"/>
          </p:cNvSpPr>
          <p:nvPr>
            <p:ph type="body"/>
          </p:nvPr>
        </p:nvSpPr>
        <p:spPr>
          <a:xfrm>
            <a:off x="15238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25" name="PlaceHolder 3"/>
          <p:cNvSpPr>
            <a:spLocks noGrp="1"/>
          </p:cNvSpPr>
          <p:nvPr>
            <p:ph type="body"/>
          </p:nvPr>
        </p:nvSpPr>
        <p:spPr>
          <a:xfrm>
            <a:off x="6209280" y="3602160"/>
            <a:ext cx="44618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
        <p:nvSpPr>
          <p:cNvPr id="26" name="PlaceHolder 4"/>
          <p:cNvSpPr>
            <a:spLocks noGrp="1"/>
          </p:cNvSpPr>
          <p:nvPr>
            <p:ph type="body"/>
          </p:nvPr>
        </p:nvSpPr>
        <p:spPr>
          <a:xfrm>
            <a:off x="1523880" y="4466880"/>
            <a:ext cx="9143640" cy="789480"/>
          </a:xfrm>
          <a:prstGeom prst="rect">
            <a:avLst/>
          </a:prstGeom>
        </p:spPr>
        <p:txBody>
          <a:bodyPr lIns="0" tIns="0" rIns="0" bIns="0"/>
          <a:lstStyle/>
          <a:p>
            <a:endParaRPr lang="es-ES" sz="280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3EFED"/>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56FC9-A50A-4567-B04C-FC75C6B7B816}" type="datetimeFigureOut">
              <a:rPr lang="es-ES" smtClean="0"/>
              <a:t>30/11/2017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92A79-B005-4944-99F6-791569E8968B}"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3EFED"/>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es-ES" sz="4400" strike="noStrike" spc="-1">
                <a:solidFill>
                  <a:srgbClr val="000000"/>
                </a:solidFill>
                <a:uFill>
                  <a:solidFill>
                    <a:srgbClr val="FFFFFF"/>
                  </a:solidFill>
                </a:uFill>
                <a:latin typeface="Calibri Light"/>
              </a:rPr>
              <a:t>Haga clic para modificar el estilo de título del patrón</a:t>
            </a:r>
            <a:endParaRPr lang="es-ES" sz="1800" strike="noStrike" spc="-1">
              <a:solidFill>
                <a:srgbClr val="000000"/>
              </a:solidFill>
              <a:uFill>
                <a:solidFill>
                  <a:srgbClr val="FFFFFF"/>
                </a:solidFill>
              </a:uFill>
              <a:latin typeface="Calibri"/>
            </a:endParaRPr>
          </a:p>
        </p:txBody>
      </p:sp>
      <p:sp>
        <p:nvSpPr>
          <p:cNvPr id="41"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es-ES" sz="2800" strike="noStrike" spc="-1">
                <a:solidFill>
                  <a:srgbClr val="000000"/>
                </a:solidFill>
                <a:uFill>
                  <a:solidFill>
                    <a:srgbClr val="FFFFFF"/>
                  </a:solidFill>
                </a:uFill>
                <a:latin typeface="Calibri"/>
              </a:rPr>
              <a:t>Pulse para editar el formato de esquema del texto</a:t>
            </a:r>
          </a:p>
          <a:p>
            <a:pPr marL="864000" lvl="1" indent="-324000">
              <a:buClr>
                <a:srgbClr val="000000"/>
              </a:buClr>
              <a:buSzPct val="75000"/>
              <a:buFont typeface="Symbol" charset="2"/>
              <a:buChar char=""/>
            </a:pPr>
            <a:r>
              <a:rPr lang="es-ES" sz="2800" strike="noStrike" spc="-1">
                <a:solidFill>
                  <a:srgbClr val="000000"/>
                </a:solidFill>
                <a:uFill>
                  <a:solidFill>
                    <a:srgbClr val="FFFFFF"/>
                  </a:solidFill>
                </a:uFill>
                <a:latin typeface="Calibri"/>
              </a:rPr>
              <a:t>Segundo nivel del esquema</a:t>
            </a:r>
            <a:endParaRPr lang="es-ES" sz="200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s-ES" sz="2800" strike="noStrike" spc="-1">
                <a:solidFill>
                  <a:srgbClr val="000000"/>
                </a:solidFill>
                <a:uFill>
                  <a:solidFill>
                    <a:srgbClr val="FFFFFF"/>
                  </a:solidFill>
                </a:uFill>
                <a:latin typeface="Calibri"/>
              </a:rPr>
              <a:t>Tercer nivel del esquema</a:t>
            </a:r>
            <a:endParaRPr lang="es-ES" sz="180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s-ES" sz="2800" strike="noStrike" spc="-1">
                <a:solidFill>
                  <a:srgbClr val="000000"/>
                </a:solidFill>
                <a:uFill>
                  <a:solidFill>
                    <a:srgbClr val="FFFFFF"/>
                  </a:solidFill>
                </a:uFill>
                <a:latin typeface="Calibri"/>
              </a:rPr>
              <a:t>Cuarto nivel del esquema</a:t>
            </a:r>
            <a:endParaRPr lang="es-ES" sz="180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s-ES" sz="2800" strike="noStrike" spc="-1">
                <a:solidFill>
                  <a:srgbClr val="000000"/>
                </a:solidFill>
                <a:uFill>
                  <a:solidFill>
                    <a:srgbClr val="FFFFFF"/>
                  </a:solidFill>
                </a:uFill>
                <a:latin typeface="Calibri"/>
              </a:rPr>
              <a:t>Quinto nivel del esquema</a:t>
            </a:r>
            <a:endParaRPr lang="es-ES" sz="200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s-ES" sz="2800" strike="noStrike" spc="-1">
                <a:solidFill>
                  <a:srgbClr val="000000"/>
                </a:solidFill>
                <a:uFill>
                  <a:solidFill>
                    <a:srgbClr val="FFFFFF"/>
                  </a:solidFill>
                </a:uFill>
                <a:latin typeface="Calibri"/>
              </a:rPr>
              <a:t>Sexto nivel del esquema</a:t>
            </a:r>
            <a:endParaRPr lang="es-ES" sz="2000" strike="noStrike" spc="-1">
              <a:solidFill>
                <a:srgbClr val="000000"/>
              </a:solidFill>
              <a:uFill>
                <a:solidFill>
                  <a:srgbClr val="FFFFFF"/>
                </a:solidFill>
              </a:uFill>
              <a:latin typeface="Calibri"/>
            </a:endParaRPr>
          </a:p>
          <a:p>
            <a:pPr marL="3024000" lvl="6" indent="-216000">
              <a:buClr>
                <a:srgbClr val="000000"/>
              </a:buClr>
              <a:buSzPct val="45000"/>
              <a:buFont typeface="Wingdings" charset="2"/>
              <a:buChar char=""/>
            </a:pPr>
            <a:r>
              <a:rPr lang="es-ES" sz="2800" strike="noStrike" spc="-1">
                <a:solidFill>
                  <a:srgbClr val="000000"/>
                </a:solidFill>
                <a:uFill>
                  <a:solidFill>
                    <a:srgbClr val="FFFFFF"/>
                  </a:solidFill>
                </a:uFill>
                <a:latin typeface="Calibri"/>
              </a:rPr>
              <a:t>Séptimo nivel del esquemaHaga clic para modificar el estilo de texto del patrón</a:t>
            </a:r>
            <a:endParaRPr lang="es-ES" sz="2000" strike="noStrike" spc="-1">
              <a:solidFill>
                <a:srgbClr val="000000"/>
              </a:solidFill>
              <a:uFill>
                <a:solidFill>
                  <a:srgbClr val="FFFFFF"/>
                </a:solidFill>
              </a:uFill>
              <a:latin typeface="Calibri"/>
            </a:endParaRPr>
          </a:p>
          <a:p>
            <a:pPr marL="3456000" lvl="7"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Segundo nivel</a:t>
            </a:r>
            <a:endParaRPr lang="es-ES" sz="2000" strike="noStrike" spc="-1">
              <a:solidFill>
                <a:srgbClr val="000000"/>
              </a:solidFill>
              <a:uFill>
                <a:solidFill>
                  <a:srgbClr val="FFFFFF"/>
                </a:solidFill>
              </a:uFill>
              <a:latin typeface="Calibri"/>
            </a:endParaRPr>
          </a:p>
          <a:p>
            <a:pPr marL="3888000" lvl="8" indent="-216000">
              <a:buClr>
                <a:srgbClr val="000000"/>
              </a:buClr>
              <a:buSzPct val="45000"/>
              <a:buFont typeface="Wingdings" charset="2"/>
              <a:buChar char=""/>
            </a:pPr>
            <a:r>
              <a:rPr lang="es-ES" sz="2000" strike="noStrike" spc="-1">
                <a:solidFill>
                  <a:srgbClr val="000000"/>
                </a:solidFill>
                <a:uFill>
                  <a:solidFill>
                    <a:srgbClr val="FFFFFF"/>
                  </a:solidFill>
                </a:uFill>
                <a:latin typeface="Calibri"/>
              </a:rPr>
              <a:t>Tercer nivel</a:t>
            </a:r>
          </a:p>
          <a:p>
            <a:pPr marL="4320000" lvl="0" indent="-216000">
              <a:lnSpc>
                <a:spcPct val="100000"/>
              </a:lnSpc>
              <a:buClr>
                <a:srgbClr val="000000"/>
              </a:buClr>
              <a:buSzPct val="45000"/>
              <a:buFont typeface="Wingdings" charset="2"/>
              <a:buChar char=""/>
            </a:pPr>
            <a:r>
              <a:rPr lang="es-ES" sz="1800" strike="noStrike" spc="-1">
                <a:solidFill>
                  <a:srgbClr val="000000"/>
                </a:solidFill>
                <a:uFill>
                  <a:solidFill>
                    <a:srgbClr val="FFFFFF"/>
                  </a:solidFill>
                </a:uFill>
                <a:latin typeface="Calibri"/>
              </a:rPr>
              <a:t>Cuarto nivel</a:t>
            </a:r>
            <a:endParaRPr lang="es-ES" sz="2800" strike="noStrike" spc="-1">
              <a:solidFill>
                <a:srgbClr val="000000"/>
              </a:solidFill>
              <a:uFill>
                <a:solidFill>
                  <a:srgbClr val="FFFFFF"/>
                </a:solidFill>
              </a:uFill>
              <a:latin typeface="Calibri"/>
            </a:endParaRPr>
          </a:p>
          <a:p>
            <a:pPr marL="4320000" lvl="0" indent="-216000">
              <a:lnSpc>
                <a:spcPct val="100000"/>
              </a:lnSpc>
              <a:buClr>
                <a:srgbClr val="000000"/>
              </a:buClr>
              <a:buSzPct val="45000"/>
              <a:buFont typeface="Wingdings" charset="2"/>
              <a:buChar char=""/>
            </a:pPr>
            <a:r>
              <a:rPr lang="es-ES" sz="1800" strike="noStrike" spc="-1">
                <a:solidFill>
                  <a:srgbClr val="000000"/>
                </a:solidFill>
                <a:uFill>
                  <a:solidFill>
                    <a:srgbClr val="FFFFFF"/>
                  </a:solidFill>
                </a:uFill>
                <a:latin typeface="Calibri"/>
              </a:rPr>
              <a:t>Quinto nivel</a:t>
            </a:r>
            <a:endParaRPr lang="es-ES" sz="2800" strike="noStrike" spc="-1">
              <a:solidFill>
                <a:srgbClr val="000000"/>
              </a:solidFill>
              <a:uFill>
                <a:solidFill>
                  <a:srgbClr val="FFFFFF"/>
                </a:solidFill>
              </a:uFill>
              <a:latin typeface="Calibri"/>
            </a:endParaRPr>
          </a:p>
        </p:txBody>
      </p:sp>
      <p:sp>
        <p:nvSpPr>
          <p:cNvPr id="4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s-ES" sz="1200" strike="noStrike" spc="-1">
                <a:solidFill>
                  <a:srgbClr val="8B8B8B"/>
                </a:solidFill>
                <a:uFill>
                  <a:solidFill>
                    <a:srgbClr val="FFFFFF"/>
                  </a:solidFill>
                </a:uFill>
                <a:latin typeface="Calibri"/>
              </a:rPr>
              <a:t>30/11/17</a:t>
            </a:r>
            <a:endParaRPr lang="es-ES" sz="1200" strike="noStrike" spc="-1">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4038480" y="6356520"/>
            <a:ext cx="4114440" cy="364680"/>
          </a:xfrm>
          <a:prstGeom prst="rect">
            <a:avLst/>
          </a:prstGeom>
        </p:spPr>
        <p:txBody>
          <a:bodyPr anchor="ctr"/>
          <a:lstStyle/>
          <a:p>
            <a:endParaRPr lang="es-ES" sz="2400" strike="noStrike" spc="-1">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B19E3A14-7C04-4397-85BB-8704AA500597}" type="slidenum">
              <a:rPr lang="es-ES" sz="1200" strike="noStrike" spc="-1">
                <a:solidFill>
                  <a:srgbClr val="8B8B8B"/>
                </a:solidFill>
                <a:uFill>
                  <a:solidFill>
                    <a:srgbClr val="FFFFFF"/>
                  </a:solidFill>
                </a:uFill>
                <a:latin typeface="Calibri"/>
              </a:rPr>
              <a:t>‹Nº›</a:t>
            </a:fld>
            <a:endParaRPr lang="es-ES" sz="120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3EFED"/>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ES" sz="4400" strike="noStrike" spc="-1">
                <a:solidFill>
                  <a:srgbClr val="000000"/>
                </a:solidFill>
                <a:uFill>
                  <a:solidFill>
                    <a:srgbClr val="FFFFFF"/>
                  </a:solidFill>
                </a:uFill>
                <a:latin typeface="Arial"/>
              </a:rPr>
              <a:t>Pulse para editar el formato del texto de título</a:t>
            </a:r>
          </a:p>
        </p:txBody>
      </p:sp>
      <p:sp>
        <p:nvSpPr>
          <p:cNvPr id="80" name="PlaceHolder 2"/>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s-ES" sz="3200" strike="noStrike" spc="-1">
                <a:solidFill>
                  <a:srgbClr val="000000"/>
                </a:solidFill>
                <a:uFill>
                  <a:solidFill>
                    <a:srgbClr val="FFFFFF"/>
                  </a:solidFill>
                </a:uFill>
                <a:latin typeface="Arial"/>
              </a:rPr>
              <a:t>Pulse para editar el formato de esquema del texto</a:t>
            </a:r>
          </a:p>
          <a:p>
            <a:pPr marL="864000" lvl="1" indent="-324000">
              <a:buClr>
                <a:srgbClr val="000000"/>
              </a:buClr>
              <a:buSzPct val="75000"/>
              <a:buFont typeface="Symbol" charset="2"/>
              <a:buChar char=""/>
            </a:pPr>
            <a:r>
              <a:rPr lang="es-ES" sz="2800" strike="noStrike" spc="-1">
                <a:solidFill>
                  <a:srgbClr val="000000"/>
                </a:solidFill>
                <a:uFill>
                  <a:solidFill>
                    <a:srgbClr val="FFFFFF"/>
                  </a:solidFill>
                </a:uFill>
                <a:latin typeface="Arial"/>
              </a:rPr>
              <a:t>Segundo nivel del esquema</a:t>
            </a:r>
          </a:p>
          <a:p>
            <a:pPr marL="1296000" lvl="2" indent="-288000">
              <a:buClr>
                <a:srgbClr val="000000"/>
              </a:buClr>
              <a:buSzPct val="45000"/>
              <a:buFont typeface="Wingdings" charset="2"/>
              <a:buChar char=""/>
            </a:pPr>
            <a:r>
              <a:rPr lang="es-ES" sz="2400" strike="noStrike" spc="-1">
                <a:solidFill>
                  <a:srgbClr val="000000"/>
                </a:solidFill>
                <a:uFill>
                  <a:solidFill>
                    <a:srgbClr val="FFFFFF"/>
                  </a:solidFill>
                </a:uFill>
                <a:latin typeface="Arial"/>
              </a:rPr>
              <a:t>Tercer nivel del esquema</a:t>
            </a:r>
          </a:p>
          <a:p>
            <a:pPr marL="1728000" lvl="3" indent="-216000">
              <a:buClr>
                <a:srgbClr val="000000"/>
              </a:buClr>
              <a:buSzPct val="75000"/>
              <a:buFont typeface="Symbol" charset="2"/>
              <a:buChar char=""/>
            </a:pPr>
            <a:r>
              <a:rPr lang="es-ES" sz="2000" strike="noStrike" spc="-1">
                <a:solidFill>
                  <a:srgbClr val="000000"/>
                </a:solidFill>
                <a:uFill>
                  <a:solidFill>
                    <a:srgbClr val="FFFFFF"/>
                  </a:solidFill>
                </a:uFill>
                <a:latin typeface="Arial"/>
              </a:rPr>
              <a:t>Cuarto nivel del esquema</a:t>
            </a:r>
          </a:p>
          <a:p>
            <a:pPr marL="2160000" lvl="4"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Quinto nivel del esquema</a:t>
            </a:r>
          </a:p>
          <a:p>
            <a:pPr marL="2592000" lvl="5"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Sexto nivel del esquema</a:t>
            </a:r>
          </a:p>
          <a:p>
            <a:pPr marL="3024000" lvl="6" indent="-216000">
              <a:buClr>
                <a:srgbClr val="000000"/>
              </a:buClr>
              <a:buSzPct val="45000"/>
              <a:buFont typeface="Wingdings" charset="2"/>
              <a:buChar char=""/>
            </a:pPr>
            <a:r>
              <a:rPr lang="es-ES" sz="2000" strike="noStrike" spc="-1">
                <a:solidFill>
                  <a:srgbClr val="000000"/>
                </a:solidFill>
                <a:uFill>
                  <a:solidFill>
                    <a:srgbClr val="FFFFFF"/>
                  </a:solidFill>
                </a:u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523880" y="1122480"/>
            <a:ext cx="9143640" cy="4372920"/>
          </a:xfrm>
          <a:prstGeom prst="rect">
            <a:avLst/>
          </a:prstGeom>
          <a:noFill/>
          <a:ln>
            <a:noFill/>
          </a:ln>
        </p:spPr>
        <p:txBody>
          <a:bodyPr anchor="ctr"/>
          <a:lstStyle/>
          <a:p>
            <a:pPr algn="ctr">
              <a:lnSpc>
                <a:spcPct val="100000"/>
              </a:lnSpc>
            </a:pPr>
            <a:r>
              <a:rPr lang="es-ES" sz="6000" strike="noStrike" spc="-1">
                <a:solidFill>
                  <a:srgbClr val="000000"/>
                </a:solidFill>
                <a:uFill>
                  <a:solidFill>
                    <a:srgbClr val="FFFFFF"/>
                  </a:solidFill>
                </a:uFill>
                <a:latin typeface="Calibri"/>
              </a:rPr>
              <a:t>WHATSAPP</a:t>
            </a:r>
            <a:endParaRPr lang="es-ES" sz="1800" strike="noStrike" spc="-1">
              <a:solidFill>
                <a:srgbClr val="000000"/>
              </a:solidFill>
              <a:uFill>
                <a:solidFill>
                  <a:srgbClr val="FFFFFF"/>
                </a:solidFill>
              </a:uFill>
              <a:latin typeface="Calibri"/>
            </a:endParaRPr>
          </a:p>
        </p:txBody>
      </p:sp>
      <p:sp>
        <p:nvSpPr>
          <p:cNvPr id="116" name="CustomShape 2"/>
          <p:cNvSpPr/>
          <p:nvPr/>
        </p:nvSpPr>
        <p:spPr>
          <a:xfrm>
            <a:off x="8954280" y="190440"/>
            <a:ext cx="31006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Jiménez Cazorla</a:t>
            </a:r>
            <a:endParaRPr lang="es-ES" sz="1800" strike="noStrike" spc="-1">
              <a:solidFill>
                <a:srgbClr val="000000"/>
              </a:solidFill>
              <a:uFill>
                <a:solidFill>
                  <a:srgbClr val="FFFFFF"/>
                </a:solidFill>
              </a:uFill>
              <a:latin typeface="Arial"/>
            </a:endParaRPr>
          </a:p>
        </p:txBody>
      </p:sp>
      <p:sp>
        <p:nvSpPr>
          <p:cNvPr id="117"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118" name="Picture 2"/>
          <p:cNvPicPr/>
          <p:nvPr/>
        </p:nvPicPr>
        <p:blipFill>
          <a:blip r:embed="rId2"/>
          <a:stretch/>
        </p:blipFill>
        <p:spPr>
          <a:xfrm>
            <a:off x="5203440" y="3710880"/>
            <a:ext cx="1784520" cy="1784520"/>
          </a:xfrm>
          <a:prstGeom prst="rect">
            <a:avLst/>
          </a:prstGeom>
          <a:ln>
            <a:noFill/>
          </a:ln>
        </p:spPr>
      </p:pic>
      <p:sp>
        <p:nvSpPr>
          <p:cNvPr id="119" name="CustomShape 4"/>
          <p:cNvSpPr/>
          <p:nvPr/>
        </p:nvSpPr>
        <p:spPr>
          <a:xfrm>
            <a:off x="4090680" y="5903640"/>
            <a:ext cx="4010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838080" y="673920"/>
            <a:ext cx="10515240" cy="5502960"/>
          </a:xfrm>
          <a:prstGeom prst="rect">
            <a:avLst/>
          </a:prstGeom>
          <a:noFill/>
          <a:ln>
            <a:noFill/>
          </a:ln>
        </p:spPr>
        <p:txBody>
          <a:bodyPr anchor="ctr"/>
          <a:lstStyle/>
          <a:p>
            <a:pPr algn="ctr">
              <a:lnSpc>
                <a:spcPct val="100000"/>
              </a:lnSpc>
            </a:pPr>
            <a:r>
              <a:rPr lang="es-ES" sz="6600" strike="noStrike" spc="-1">
                <a:solidFill>
                  <a:srgbClr val="000000"/>
                </a:solidFill>
                <a:uFill>
                  <a:solidFill>
                    <a:srgbClr val="FFFFFF"/>
                  </a:solidFill>
                </a:uFill>
                <a:latin typeface="Calibri"/>
              </a:rPr>
              <a:t>ENCRIPTACIÓN</a:t>
            </a:r>
            <a:endParaRPr lang="es-ES" sz="2800" strike="noStrike" spc="-1">
              <a:solidFill>
                <a:srgbClr val="000000"/>
              </a:solidFill>
              <a:uFill>
                <a:solidFill>
                  <a:srgbClr val="FFFFFF"/>
                </a:solidFill>
              </a:uFill>
              <a:latin typeface="Calibri"/>
            </a:endParaRPr>
          </a:p>
          <a:p>
            <a:pPr algn="ctr">
              <a:lnSpc>
                <a:spcPct val="100000"/>
              </a:lnSpc>
            </a:pPr>
            <a:endParaRPr lang="es-ES" sz="2800" strike="noStrike" spc="-1">
              <a:solidFill>
                <a:srgbClr val="000000"/>
              </a:solidFill>
              <a:uFill>
                <a:solidFill>
                  <a:srgbClr val="FFFFFF"/>
                </a:solidFill>
              </a:uFill>
              <a:latin typeface="Calibri"/>
            </a:endParaRPr>
          </a:p>
        </p:txBody>
      </p:sp>
      <p:pic>
        <p:nvPicPr>
          <p:cNvPr id="149" name="Picture 6"/>
          <p:cNvPicPr/>
          <p:nvPr/>
        </p:nvPicPr>
        <p:blipFill>
          <a:blip r:embed="rId2"/>
          <a:stretch/>
        </p:blipFill>
        <p:spPr>
          <a:xfrm>
            <a:off x="4938120" y="3587760"/>
            <a:ext cx="2315520" cy="2315520"/>
          </a:xfrm>
          <a:prstGeom prst="rect">
            <a:avLst/>
          </a:prstGeom>
          <a:ln>
            <a:noFill/>
          </a:ln>
        </p:spPr>
      </p:pic>
      <p:sp>
        <p:nvSpPr>
          <p:cNvPr id="150" name="CustomShape 2"/>
          <p:cNvSpPr/>
          <p:nvPr/>
        </p:nvSpPr>
        <p:spPr>
          <a:xfrm>
            <a:off x="8919360" y="212040"/>
            <a:ext cx="32724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51" name="CustomShape 3"/>
          <p:cNvSpPr/>
          <p:nvPr/>
        </p:nvSpPr>
        <p:spPr>
          <a:xfrm>
            <a:off x="323640" y="212040"/>
            <a:ext cx="712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
        <p:nvSpPr>
          <p:cNvPr id="152" name="CustomShape 4"/>
          <p:cNvSpPr/>
          <p:nvPr/>
        </p:nvSpPr>
        <p:spPr>
          <a:xfrm>
            <a:off x="4090680" y="5903640"/>
            <a:ext cx="4010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ENCRIPTACIÓN - LEYENDA</a:t>
            </a:r>
            <a:endParaRPr lang="es-ES" sz="1800" strike="noStrike" spc="-1">
              <a:solidFill>
                <a:srgbClr val="000000"/>
              </a:solidFill>
              <a:uFill>
                <a:solidFill>
                  <a:srgbClr val="FFFFFF"/>
                </a:solidFill>
              </a:uFill>
              <a:latin typeface="Calibri"/>
            </a:endParaRPr>
          </a:p>
        </p:txBody>
      </p:sp>
      <p:sp>
        <p:nvSpPr>
          <p:cNvPr id="15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s-ES" sz="2800" b="1" strike="noStrike" spc="-1" dirty="0" err="1">
                <a:solidFill>
                  <a:srgbClr val="000000"/>
                </a:solidFill>
                <a:uFill>
                  <a:solidFill>
                    <a:srgbClr val="FFFFFF"/>
                  </a:solidFill>
                </a:uFill>
                <a:latin typeface="Calibri"/>
              </a:rPr>
              <a:t>Message</a:t>
            </a:r>
            <a:r>
              <a:rPr lang="es-ES" sz="2800" b="1" strike="noStrike" spc="-1" dirty="0">
                <a:solidFill>
                  <a:srgbClr val="000000"/>
                </a:solidFill>
                <a:uFill>
                  <a:solidFill>
                    <a:srgbClr val="FFFFFF"/>
                  </a:solidFill>
                </a:uFill>
                <a:latin typeface="Calibri"/>
              </a:rPr>
              <a:t> Key: </a:t>
            </a:r>
            <a:r>
              <a:rPr lang="es-ES" sz="2800" strike="noStrike" spc="-1" dirty="0">
                <a:solidFill>
                  <a:srgbClr val="000000"/>
                </a:solidFill>
                <a:uFill>
                  <a:solidFill>
                    <a:srgbClr val="FFFFFF"/>
                  </a:solidFill>
                </a:uFill>
                <a:latin typeface="Calibri"/>
              </a:rPr>
              <a:t>Valor de 80 bytes usada para encriptar mensajes. 32 bytes se usan para una clave AES-256, 32 para una clave HMAC-SHA256 y 16 para un IV.</a:t>
            </a:r>
          </a:p>
          <a:p>
            <a:pPr marL="228600" indent="-228240">
              <a:lnSpc>
                <a:spcPct val="90000"/>
              </a:lnSpc>
              <a:buClr>
                <a:srgbClr val="000000"/>
              </a:buClr>
              <a:buFont typeface="Arial"/>
              <a:buChar char="•"/>
            </a:pPr>
            <a:r>
              <a:rPr lang="es-ES" sz="2800" b="1" strike="noStrike" spc="-1" dirty="0" err="1">
                <a:solidFill>
                  <a:srgbClr val="000000"/>
                </a:solidFill>
                <a:uFill>
                  <a:solidFill>
                    <a:srgbClr val="FFFFFF"/>
                  </a:solidFill>
                </a:uFill>
                <a:latin typeface="Calibri"/>
              </a:rPr>
              <a:t>Chain</a:t>
            </a:r>
            <a:r>
              <a:rPr lang="es-ES" sz="2800" b="1" strike="noStrike" spc="-1" dirty="0">
                <a:solidFill>
                  <a:srgbClr val="000000"/>
                </a:solidFill>
                <a:uFill>
                  <a:solidFill>
                    <a:srgbClr val="FFFFFF"/>
                  </a:solidFill>
                </a:uFill>
                <a:latin typeface="Calibri"/>
              </a:rPr>
              <a:t> Key: </a:t>
            </a:r>
            <a:r>
              <a:rPr lang="es-ES" sz="2800" strike="noStrike" spc="-1" dirty="0">
                <a:solidFill>
                  <a:srgbClr val="000000"/>
                </a:solidFill>
                <a:uFill>
                  <a:solidFill>
                    <a:srgbClr val="FFFFFF"/>
                  </a:solidFill>
                </a:uFill>
                <a:latin typeface="Calibri"/>
              </a:rPr>
              <a:t>Valor de 32 bytes usado para crear </a:t>
            </a:r>
            <a:r>
              <a:rPr lang="es-ES" sz="2800" strike="noStrike" spc="-1" dirty="0" err="1">
                <a:solidFill>
                  <a:srgbClr val="000000"/>
                </a:solidFill>
                <a:uFill>
                  <a:solidFill>
                    <a:srgbClr val="FFFFFF"/>
                  </a:solidFill>
                </a:uFill>
                <a:latin typeface="Calibri"/>
              </a:rPr>
              <a:t>Message</a:t>
            </a:r>
            <a:r>
              <a:rPr lang="es-ES" sz="2800" strike="noStrike" spc="-1" dirty="0">
                <a:solidFill>
                  <a:srgbClr val="000000"/>
                </a:solidFill>
                <a:uFill>
                  <a:solidFill>
                    <a:srgbClr val="FFFFFF"/>
                  </a:solidFill>
                </a:uFill>
                <a:latin typeface="Calibri"/>
              </a:rPr>
              <a:t> </a:t>
            </a:r>
            <a:r>
              <a:rPr lang="es-ES" sz="2800" strike="noStrike" spc="-1" dirty="0" err="1">
                <a:solidFill>
                  <a:srgbClr val="000000"/>
                </a:solidFill>
                <a:uFill>
                  <a:solidFill>
                    <a:srgbClr val="FFFFFF"/>
                  </a:solidFill>
                </a:uFill>
                <a:latin typeface="Calibri"/>
              </a:rPr>
              <a:t>keys</a:t>
            </a:r>
            <a:r>
              <a:rPr lang="es-ES" sz="2800" strike="noStrike" spc="-1" dirty="0">
                <a:solidFill>
                  <a:srgbClr val="000000"/>
                </a:solidFill>
                <a:uFill>
                  <a:solidFill>
                    <a:srgbClr val="FFFFFF"/>
                  </a:solidFill>
                </a:uFill>
                <a:latin typeface="Calibri"/>
              </a:rPr>
              <a:t>.</a:t>
            </a:r>
          </a:p>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AES-256: </a:t>
            </a:r>
            <a:r>
              <a:rPr lang="es-ES" sz="2800" strike="noStrike" spc="-1" dirty="0">
                <a:solidFill>
                  <a:srgbClr val="000000"/>
                </a:solidFill>
                <a:uFill>
                  <a:solidFill>
                    <a:srgbClr val="FFFFFF"/>
                  </a:solidFill>
                </a:uFill>
                <a:latin typeface="Calibri"/>
              </a:rPr>
              <a:t>Esquema de cifrado por bloques.</a:t>
            </a:r>
          </a:p>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HMAC-SHA256: </a:t>
            </a:r>
            <a:r>
              <a:rPr lang="es-ES" sz="2800" strike="noStrike" spc="-1" dirty="0">
                <a:solidFill>
                  <a:srgbClr val="000000"/>
                </a:solidFill>
                <a:uFill>
                  <a:solidFill>
                    <a:srgbClr val="FFFFFF"/>
                  </a:solidFill>
                </a:uFill>
                <a:latin typeface="Calibri"/>
              </a:rPr>
              <a:t>Algoritmo de encriptación.</a:t>
            </a:r>
          </a:p>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IV: </a:t>
            </a:r>
            <a:r>
              <a:rPr lang="es-ES" sz="2800" strike="noStrike" spc="-1" dirty="0">
                <a:solidFill>
                  <a:srgbClr val="000000"/>
                </a:solidFill>
                <a:uFill>
                  <a:solidFill>
                    <a:srgbClr val="FFFFFF"/>
                  </a:solidFill>
                </a:uFill>
                <a:latin typeface="Calibri"/>
              </a:rPr>
              <a:t>Vector de inicialización. Requerido para permitir un cifrado en flujo o por bloques.</a:t>
            </a:r>
          </a:p>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ECDH: </a:t>
            </a:r>
            <a:r>
              <a:rPr lang="es-ES" sz="2800" strike="noStrike" spc="-1" dirty="0">
                <a:solidFill>
                  <a:srgbClr val="000000"/>
                </a:solidFill>
                <a:uFill>
                  <a:solidFill>
                    <a:srgbClr val="FFFFFF"/>
                  </a:solidFill>
                </a:uFill>
                <a:latin typeface="Calibri"/>
              </a:rPr>
              <a:t>Variante del algoritmo </a:t>
            </a:r>
            <a:r>
              <a:rPr lang="es-ES" sz="2800" strike="noStrike" spc="-1" dirty="0" err="1">
                <a:solidFill>
                  <a:srgbClr val="000000"/>
                </a:solidFill>
                <a:uFill>
                  <a:solidFill>
                    <a:srgbClr val="FFFFFF"/>
                  </a:solidFill>
                </a:uFill>
                <a:latin typeface="Calibri"/>
              </a:rPr>
              <a:t>Diffie-Hellman</a:t>
            </a:r>
            <a:r>
              <a:rPr lang="es-ES" sz="2800" strike="noStrike" spc="-1" dirty="0">
                <a:solidFill>
                  <a:srgbClr val="000000"/>
                </a:solidFill>
                <a:uFill>
                  <a:solidFill>
                    <a:srgbClr val="FFFFFF"/>
                  </a:solidFill>
                </a:uFill>
                <a:latin typeface="Calibri"/>
              </a:rPr>
              <a:t> para curvas elípticas. Es un protocolo de establecimiento de claves.</a:t>
            </a:r>
          </a:p>
        </p:txBody>
      </p:sp>
      <p:sp>
        <p:nvSpPr>
          <p:cNvPr id="155" name="CustomShape 3"/>
          <p:cNvSpPr/>
          <p:nvPr/>
        </p:nvSpPr>
        <p:spPr>
          <a:xfrm>
            <a:off x="324360" y="180360"/>
            <a:ext cx="6775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ENCRIPTACIÓN</a:t>
            </a:r>
            <a:endParaRPr lang="es-ES" sz="1800" strike="noStrike" spc="-1">
              <a:solidFill>
                <a:srgbClr val="000000"/>
              </a:solidFill>
              <a:uFill>
                <a:solidFill>
                  <a:srgbClr val="FFFFFF"/>
                </a:solidFill>
              </a:uFill>
              <a:latin typeface="Calibri"/>
            </a:endParaRPr>
          </a:p>
        </p:txBody>
      </p:sp>
      <p:sp>
        <p:nvSpPr>
          <p:cNvPr id="157" name="TextShape 2"/>
          <p:cNvSpPr txBox="1"/>
          <p:nvPr/>
        </p:nvSpPr>
        <p:spPr>
          <a:xfrm>
            <a:off x="838080" y="1825560"/>
            <a:ext cx="10515240" cy="4350960"/>
          </a:xfrm>
          <a:prstGeom prst="rect">
            <a:avLst/>
          </a:prstGeom>
          <a:noFill/>
          <a:ln>
            <a:noFill/>
          </a:ln>
        </p:spPr>
        <p:txBody>
          <a:bodyPr/>
          <a:lstStyle/>
          <a:p>
            <a:pPr>
              <a:lnSpc>
                <a:spcPct val="100000"/>
              </a:lnSpc>
            </a:pPr>
            <a:r>
              <a:rPr lang="es-ES" sz="2800" strike="noStrike" spc="-1" dirty="0">
                <a:solidFill>
                  <a:srgbClr val="000000"/>
                </a:solidFill>
                <a:uFill>
                  <a:solidFill>
                    <a:srgbClr val="FFFFFF"/>
                  </a:solidFill>
                </a:uFill>
                <a:latin typeface="Calibri"/>
              </a:rPr>
              <a:t>En 2016 apareció el cifrado extremo a extremo (</a:t>
            </a:r>
            <a:r>
              <a:rPr lang="es-ES" sz="2800" strike="noStrike" spc="-1" dirty="0" err="1">
                <a:solidFill>
                  <a:srgbClr val="000000"/>
                </a:solidFill>
                <a:uFill>
                  <a:solidFill>
                    <a:srgbClr val="FFFFFF"/>
                  </a:solidFill>
                </a:uFill>
                <a:latin typeface="Calibri"/>
              </a:rPr>
              <a:t>End</a:t>
            </a:r>
            <a:r>
              <a:rPr lang="es-ES" sz="2800" strike="noStrike" spc="-1" dirty="0">
                <a:solidFill>
                  <a:srgbClr val="000000"/>
                </a:solidFill>
                <a:uFill>
                  <a:solidFill>
                    <a:srgbClr val="FFFFFF"/>
                  </a:solidFill>
                </a:uFill>
                <a:latin typeface="Calibri"/>
              </a:rPr>
              <a:t>-to-</a:t>
            </a:r>
            <a:r>
              <a:rPr lang="es-ES" sz="2800" strike="noStrike" spc="-1" dirty="0" err="1">
                <a:solidFill>
                  <a:srgbClr val="000000"/>
                </a:solidFill>
                <a:uFill>
                  <a:solidFill>
                    <a:srgbClr val="FFFFFF"/>
                  </a:solidFill>
                </a:uFill>
                <a:latin typeface="Calibri"/>
              </a:rPr>
              <a:t>end</a:t>
            </a:r>
            <a:r>
              <a:rPr lang="es-ES" sz="2800" strike="noStrike" spc="-1" dirty="0">
                <a:solidFill>
                  <a:srgbClr val="000000"/>
                </a:solidFill>
                <a:uFill>
                  <a:solidFill>
                    <a:srgbClr val="FFFFFF"/>
                  </a:solidFill>
                </a:uFill>
                <a:latin typeface="Calibri"/>
              </a:rPr>
              <a:t>) .</a:t>
            </a:r>
          </a:p>
          <a:p>
            <a:pPr>
              <a:lnSpc>
                <a:spcPct val="100000"/>
              </a:lnSpc>
            </a:pPr>
            <a:r>
              <a:rPr lang="es-ES" sz="2800" strike="noStrike" spc="-1" dirty="0">
                <a:solidFill>
                  <a:srgbClr val="000000"/>
                </a:solidFill>
                <a:uFill>
                  <a:solidFill>
                    <a:srgbClr val="FFFFFF"/>
                  </a:solidFill>
                </a:uFill>
                <a:latin typeface="Calibri"/>
              </a:rPr>
              <a:t>Para comunicarse con otro usuario, un cliente debe establecer en primer lugar una sesión encriptada. </a:t>
            </a:r>
          </a:p>
          <a:p>
            <a:pPr>
              <a:lnSpc>
                <a:spcPct val="100000"/>
              </a:lnSpc>
            </a:pPr>
            <a:r>
              <a:rPr lang="es-ES" sz="2800" strike="noStrike" spc="-1" dirty="0">
                <a:solidFill>
                  <a:srgbClr val="000000"/>
                </a:solidFill>
                <a:uFill>
                  <a:solidFill>
                    <a:srgbClr val="FFFFFF"/>
                  </a:solidFill>
                </a:uFill>
                <a:latin typeface="Calibri"/>
              </a:rPr>
              <a:t>Una vez la sesión se ha establecido, los clientes envían mensajes protegidos con una “</a:t>
            </a:r>
            <a:r>
              <a:rPr lang="es-ES" sz="2800" strike="noStrike" spc="-1" dirty="0" err="1">
                <a:solidFill>
                  <a:srgbClr val="000000"/>
                </a:solidFill>
                <a:uFill>
                  <a:solidFill>
                    <a:srgbClr val="FFFFFF"/>
                  </a:solidFill>
                </a:uFill>
                <a:latin typeface="Calibri"/>
              </a:rPr>
              <a:t>Message</a:t>
            </a:r>
            <a:r>
              <a:rPr lang="es-ES" sz="2800" strike="noStrike" spc="-1" dirty="0">
                <a:solidFill>
                  <a:srgbClr val="000000"/>
                </a:solidFill>
                <a:uFill>
                  <a:solidFill>
                    <a:srgbClr val="FFFFFF"/>
                  </a:solidFill>
                </a:uFill>
                <a:latin typeface="Calibri"/>
              </a:rPr>
              <a:t> Key “ utilizando AES256 en modo CBC para encriptar mensajes y HMAC-SHA256 para la autenticación.</a:t>
            </a:r>
          </a:p>
          <a:p>
            <a:pPr>
              <a:lnSpc>
                <a:spcPct val="100000"/>
              </a:lnSpc>
            </a:pPr>
            <a:r>
              <a:rPr lang="es-ES" sz="2800" strike="noStrike" spc="-1" dirty="0">
                <a:solidFill>
                  <a:srgbClr val="000000"/>
                </a:solidFill>
                <a:uFill>
                  <a:solidFill>
                    <a:srgbClr val="FFFFFF"/>
                  </a:solidFill>
                </a:uFill>
                <a:latin typeface="Calibri"/>
              </a:rPr>
              <a:t>Dicha “</a:t>
            </a:r>
            <a:r>
              <a:rPr lang="es-ES" sz="2800" strike="noStrike" spc="-1" dirty="0" err="1">
                <a:solidFill>
                  <a:srgbClr val="000000"/>
                </a:solidFill>
                <a:uFill>
                  <a:solidFill>
                    <a:srgbClr val="FFFFFF"/>
                  </a:solidFill>
                </a:uFill>
                <a:latin typeface="Calibri"/>
              </a:rPr>
              <a:t>Message</a:t>
            </a:r>
            <a:r>
              <a:rPr lang="es-ES" sz="2800" strike="noStrike" spc="-1" dirty="0">
                <a:solidFill>
                  <a:srgbClr val="000000"/>
                </a:solidFill>
                <a:uFill>
                  <a:solidFill>
                    <a:srgbClr val="FFFFFF"/>
                  </a:solidFill>
                </a:uFill>
                <a:latin typeface="Calibri"/>
              </a:rPr>
              <a:t> Key” cambia para cada mensaje enviado y es efímera</a:t>
            </a:r>
            <a:r>
              <a:rPr lang="es-ES" sz="2800" strike="noStrike" spc="-1" dirty="0" smtClean="0">
                <a:solidFill>
                  <a:srgbClr val="000000"/>
                </a:solidFill>
                <a:uFill>
                  <a:solidFill>
                    <a:srgbClr val="FFFFFF"/>
                  </a:solidFill>
                </a:uFill>
                <a:latin typeface="Calibri"/>
              </a:rPr>
              <a:t>.</a:t>
            </a:r>
          </a:p>
          <a:p>
            <a:pPr>
              <a:lnSpc>
                <a:spcPct val="100000"/>
              </a:lnSpc>
            </a:pPr>
            <a:endParaRPr lang="es-ES" sz="2800" strike="noStrike" spc="-1" dirty="0">
              <a:solidFill>
                <a:srgbClr val="000000"/>
              </a:solidFill>
              <a:uFill>
                <a:solidFill>
                  <a:srgbClr val="FFFFFF"/>
                </a:solidFill>
              </a:uFill>
              <a:latin typeface="Calibri"/>
            </a:endParaRPr>
          </a:p>
          <a:p>
            <a:pPr>
              <a:lnSpc>
                <a:spcPct val="100000"/>
              </a:lnSpc>
            </a:pPr>
            <a:endParaRPr lang="es-ES" sz="2800" strike="noStrike" spc="-1" dirty="0">
              <a:solidFill>
                <a:srgbClr val="000000"/>
              </a:solidFill>
              <a:uFill>
                <a:solidFill>
                  <a:srgbClr val="FFFFFF"/>
                </a:solidFill>
              </a:uFill>
              <a:latin typeface="Calibri"/>
            </a:endParaRPr>
          </a:p>
        </p:txBody>
      </p:sp>
      <p:sp>
        <p:nvSpPr>
          <p:cNvPr id="158" name="CustomShape 3"/>
          <p:cNvSpPr/>
          <p:nvPr/>
        </p:nvSpPr>
        <p:spPr>
          <a:xfrm>
            <a:off x="324360" y="180360"/>
            <a:ext cx="662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ENCRIPTACIÓN</a:t>
            </a:r>
            <a:endParaRPr lang="es-ES" sz="1800" strike="noStrike" spc="-1">
              <a:solidFill>
                <a:srgbClr val="000000"/>
              </a:solidFill>
              <a:uFill>
                <a:solidFill>
                  <a:srgbClr val="FFFFFF"/>
                </a:solidFill>
              </a:uFill>
              <a:latin typeface="Calibri"/>
            </a:endParaRPr>
          </a:p>
        </p:txBody>
      </p:sp>
      <p:sp>
        <p:nvSpPr>
          <p:cNvPr id="160" name="TextShape 2"/>
          <p:cNvSpPr txBox="1"/>
          <p:nvPr/>
        </p:nvSpPr>
        <p:spPr>
          <a:xfrm>
            <a:off x="838080" y="1825560"/>
            <a:ext cx="10515240" cy="4350960"/>
          </a:xfrm>
          <a:prstGeom prst="rect">
            <a:avLst/>
          </a:prstGeom>
          <a:noFill/>
          <a:ln>
            <a:noFill/>
          </a:ln>
        </p:spPr>
        <p:txBody>
          <a:bodyPr/>
          <a:lstStyle/>
          <a:p>
            <a:pPr>
              <a:lnSpc>
                <a:spcPct val="100000"/>
              </a:lnSpc>
            </a:pPr>
            <a:r>
              <a:rPr lang="es-ES" sz="2800" strike="noStrike" spc="-1" dirty="0">
                <a:solidFill>
                  <a:srgbClr val="000000"/>
                </a:solidFill>
                <a:uFill>
                  <a:solidFill>
                    <a:srgbClr val="FFFFFF"/>
                  </a:solidFill>
                </a:uFill>
                <a:latin typeface="Calibri"/>
              </a:rPr>
              <a:t>La “</a:t>
            </a:r>
            <a:r>
              <a:rPr lang="es-ES" sz="2800" strike="noStrike" spc="-1" dirty="0" err="1">
                <a:solidFill>
                  <a:srgbClr val="000000"/>
                </a:solidFill>
                <a:uFill>
                  <a:solidFill>
                    <a:srgbClr val="FFFFFF"/>
                  </a:solidFill>
                </a:uFill>
                <a:latin typeface="Calibri"/>
              </a:rPr>
              <a:t>Message</a:t>
            </a:r>
            <a:r>
              <a:rPr lang="es-ES" sz="2800" strike="noStrike" spc="-1" dirty="0">
                <a:solidFill>
                  <a:srgbClr val="000000"/>
                </a:solidFill>
                <a:uFill>
                  <a:solidFill>
                    <a:srgbClr val="FFFFFF"/>
                  </a:solidFill>
                </a:uFill>
                <a:latin typeface="Calibri"/>
              </a:rPr>
              <a:t> Key” se deriva de la “</a:t>
            </a:r>
            <a:r>
              <a:rPr lang="es-ES" sz="2800" strike="noStrike" spc="-1" dirty="0" err="1">
                <a:solidFill>
                  <a:srgbClr val="000000"/>
                </a:solidFill>
                <a:uFill>
                  <a:solidFill>
                    <a:srgbClr val="FFFFFF"/>
                  </a:solidFill>
                </a:uFill>
                <a:latin typeface="Calibri"/>
              </a:rPr>
              <a:t>Chain</a:t>
            </a:r>
            <a:r>
              <a:rPr lang="es-ES" sz="2800" strike="noStrike" spc="-1" dirty="0">
                <a:solidFill>
                  <a:srgbClr val="000000"/>
                </a:solidFill>
                <a:uFill>
                  <a:solidFill>
                    <a:srgbClr val="FFFFFF"/>
                  </a:solidFill>
                </a:uFill>
                <a:latin typeface="Calibri"/>
              </a:rPr>
              <a:t> Key” del remitente.</a:t>
            </a:r>
          </a:p>
          <a:p>
            <a:pPr>
              <a:lnSpc>
                <a:spcPct val="100000"/>
              </a:lnSpc>
            </a:pPr>
            <a:r>
              <a:rPr lang="es-ES" sz="2800" strike="noStrike" spc="-1" dirty="0">
                <a:solidFill>
                  <a:srgbClr val="000000"/>
                </a:solidFill>
                <a:uFill>
                  <a:solidFill>
                    <a:srgbClr val="FFFFFF"/>
                  </a:solidFill>
                </a:uFill>
                <a:latin typeface="Calibri"/>
              </a:rPr>
              <a:t>Adicionalmente, un nuevo ECDH se crea con cada </a:t>
            </a:r>
            <a:r>
              <a:rPr lang="es-ES" sz="2800" strike="noStrike" spc="-1" dirty="0" err="1">
                <a:solidFill>
                  <a:srgbClr val="000000"/>
                </a:solidFill>
                <a:uFill>
                  <a:solidFill>
                    <a:srgbClr val="FFFFFF"/>
                  </a:solidFill>
                </a:uFill>
                <a:latin typeface="Calibri"/>
              </a:rPr>
              <a:t>envio</a:t>
            </a:r>
            <a:r>
              <a:rPr lang="es-ES" sz="2800" strike="noStrike" spc="-1" dirty="0">
                <a:solidFill>
                  <a:srgbClr val="000000"/>
                </a:solidFill>
                <a:uFill>
                  <a:solidFill>
                    <a:srgbClr val="FFFFFF"/>
                  </a:solidFill>
                </a:uFill>
                <a:latin typeface="Calibri"/>
              </a:rPr>
              <a:t> de mensajes para crear una nueva “</a:t>
            </a:r>
            <a:r>
              <a:rPr lang="es-ES" sz="2800" strike="noStrike" spc="-1" dirty="0" err="1">
                <a:solidFill>
                  <a:srgbClr val="000000"/>
                </a:solidFill>
                <a:uFill>
                  <a:solidFill>
                    <a:srgbClr val="FFFFFF"/>
                  </a:solidFill>
                </a:uFill>
                <a:latin typeface="Calibri"/>
              </a:rPr>
              <a:t>Chain</a:t>
            </a:r>
            <a:r>
              <a:rPr lang="es-ES" sz="2800" strike="noStrike" spc="-1" dirty="0">
                <a:solidFill>
                  <a:srgbClr val="000000"/>
                </a:solidFill>
                <a:uFill>
                  <a:solidFill>
                    <a:srgbClr val="FFFFFF"/>
                  </a:solidFill>
                </a:uFill>
                <a:latin typeface="Calibri"/>
              </a:rPr>
              <a:t> Key” lo que proporciona privacidad en dichos mensajes</a:t>
            </a:r>
            <a:r>
              <a:rPr lang="es-ES" sz="2800" strike="noStrike" spc="-1" dirty="0" smtClean="0">
                <a:solidFill>
                  <a:srgbClr val="000000"/>
                </a:solidFill>
                <a:uFill>
                  <a:solidFill>
                    <a:srgbClr val="FFFFFF"/>
                  </a:solidFill>
                </a:uFill>
                <a:latin typeface="Calibri"/>
              </a:rPr>
              <a:t>.</a:t>
            </a:r>
          </a:p>
          <a:p>
            <a:pPr>
              <a:lnSpc>
                <a:spcPct val="100000"/>
              </a:lnSpc>
            </a:pPr>
            <a:endParaRPr lang="en-US" sz="2800" spc="-1" dirty="0">
              <a:solidFill>
                <a:srgbClr val="000000"/>
              </a:solidFill>
              <a:uFill>
                <a:solidFill>
                  <a:srgbClr val="FFFFFF"/>
                </a:solidFill>
              </a:uFill>
              <a:latin typeface="Calibri"/>
            </a:endParaRPr>
          </a:p>
          <a:p>
            <a:r>
              <a:rPr lang="en-US" sz="2800" strike="noStrike" spc="-1" dirty="0" smtClean="0">
                <a:solidFill>
                  <a:srgbClr val="000000"/>
                </a:solidFill>
                <a:uFill>
                  <a:solidFill>
                    <a:srgbClr val="FFFFFF"/>
                  </a:solidFill>
                </a:uFill>
                <a:latin typeface="Calibri"/>
              </a:rPr>
              <a:t>Los </a:t>
            </a:r>
            <a:r>
              <a:rPr lang="en-US" sz="2800" strike="noStrike" spc="-1" dirty="0" err="1" smtClean="0">
                <a:solidFill>
                  <a:srgbClr val="000000"/>
                </a:solidFill>
                <a:uFill>
                  <a:solidFill>
                    <a:srgbClr val="FFFFFF"/>
                  </a:solidFill>
                </a:uFill>
                <a:latin typeface="Calibri"/>
              </a:rPr>
              <a:t>mensaje</a:t>
            </a:r>
            <a:r>
              <a:rPr lang="en-US" sz="2800" spc="-1" dirty="0" err="1" smtClean="0">
                <a:solidFill>
                  <a:srgbClr val="000000"/>
                </a:solidFill>
                <a:uFill>
                  <a:solidFill>
                    <a:srgbClr val="FFFFFF"/>
                  </a:solidFill>
                </a:uFill>
                <a:latin typeface="Calibri"/>
              </a:rPr>
              <a:t>s</a:t>
            </a:r>
            <a:r>
              <a:rPr lang="en-US" sz="2800" spc="-1" dirty="0" smtClean="0">
                <a:solidFill>
                  <a:srgbClr val="000000"/>
                </a:solidFill>
                <a:uFill>
                  <a:solidFill>
                    <a:srgbClr val="FFFFFF"/>
                  </a:solidFill>
                </a:uFill>
                <a:latin typeface="Calibri"/>
              </a:rPr>
              <a:t> de video, audio…</a:t>
            </a:r>
          </a:p>
          <a:p>
            <a:r>
              <a:rPr lang="en-US" sz="2800" spc="-1" dirty="0" err="1" smtClean="0">
                <a:solidFill>
                  <a:srgbClr val="000000"/>
                </a:solidFill>
                <a:uFill>
                  <a:solidFill>
                    <a:srgbClr val="FFFFFF"/>
                  </a:solidFill>
                </a:uFill>
                <a:latin typeface="Calibri"/>
              </a:rPr>
              <a:t>También</a:t>
            </a:r>
            <a:r>
              <a:rPr lang="en-US" sz="2800" spc="-1" dirty="0" smtClean="0">
                <a:solidFill>
                  <a:srgbClr val="000000"/>
                </a:solidFill>
                <a:uFill>
                  <a:solidFill>
                    <a:srgbClr val="FFFFFF"/>
                  </a:solidFill>
                </a:uFill>
                <a:latin typeface="Calibri"/>
              </a:rPr>
              <a:t> </a:t>
            </a:r>
            <a:r>
              <a:rPr lang="en-US" sz="2800" spc="-1" dirty="0" err="1" smtClean="0">
                <a:solidFill>
                  <a:srgbClr val="000000"/>
                </a:solidFill>
                <a:uFill>
                  <a:solidFill>
                    <a:srgbClr val="FFFFFF"/>
                  </a:solidFill>
                </a:uFill>
                <a:latin typeface="Calibri"/>
              </a:rPr>
              <a:t>están</a:t>
            </a:r>
            <a:r>
              <a:rPr lang="en-US" sz="2800" spc="-1" dirty="0" smtClean="0">
                <a:solidFill>
                  <a:srgbClr val="000000"/>
                </a:solidFill>
                <a:uFill>
                  <a:solidFill>
                    <a:srgbClr val="FFFFFF"/>
                  </a:solidFill>
                </a:uFill>
                <a:latin typeface="Calibri"/>
              </a:rPr>
              <a:t> </a:t>
            </a:r>
            <a:r>
              <a:rPr lang="en-US" sz="2800" spc="-1" dirty="0" err="1" smtClean="0">
                <a:solidFill>
                  <a:srgbClr val="000000"/>
                </a:solidFill>
                <a:uFill>
                  <a:solidFill>
                    <a:srgbClr val="FFFFFF"/>
                  </a:solidFill>
                </a:uFill>
                <a:latin typeface="Calibri"/>
              </a:rPr>
              <a:t>encriptados</a:t>
            </a:r>
            <a:r>
              <a:rPr lang="en-US" sz="2800" spc="-1" dirty="0" smtClean="0">
                <a:solidFill>
                  <a:srgbClr val="000000"/>
                </a:solidFill>
                <a:uFill>
                  <a:solidFill>
                    <a:srgbClr val="FFFFFF"/>
                  </a:solidFill>
                </a:uFill>
                <a:latin typeface="Calibri"/>
              </a:rPr>
              <a:t> y </a:t>
            </a:r>
          </a:p>
          <a:p>
            <a:r>
              <a:rPr lang="en-US" sz="2800" spc="-1" dirty="0" smtClean="0">
                <a:solidFill>
                  <a:srgbClr val="000000"/>
                </a:solidFill>
                <a:uFill>
                  <a:solidFill>
                    <a:srgbClr val="FFFFFF"/>
                  </a:solidFill>
                </a:uFill>
                <a:latin typeface="Calibri"/>
              </a:rPr>
              <a:t>el </a:t>
            </a:r>
            <a:r>
              <a:rPr lang="en-US" sz="2800" spc="-1" dirty="0" err="1" smtClean="0">
                <a:solidFill>
                  <a:srgbClr val="000000"/>
                </a:solidFill>
                <a:uFill>
                  <a:solidFill>
                    <a:srgbClr val="FFFFFF"/>
                  </a:solidFill>
                </a:uFill>
                <a:latin typeface="Calibri"/>
              </a:rPr>
              <a:t>envío</a:t>
            </a:r>
            <a:r>
              <a:rPr lang="en-US" sz="2800" spc="-1" dirty="0" smtClean="0">
                <a:solidFill>
                  <a:srgbClr val="000000"/>
                </a:solidFill>
                <a:uFill>
                  <a:solidFill>
                    <a:srgbClr val="FFFFFF"/>
                  </a:solidFill>
                </a:uFill>
                <a:latin typeface="Calibri"/>
              </a:rPr>
              <a:t> </a:t>
            </a:r>
            <a:r>
              <a:rPr lang="en-US" sz="2800" spc="-1" dirty="0" err="1" smtClean="0">
                <a:solidFill>
                  <a:srgbClr val="000000"/>
                </a:solidFill>
                <a:uFill>
                  <a:solidFill>
                    <a:srgbClr val="FFFFFF"/>
                  </a:solidFill>
                </a:uFill>
                <a:latin typeface="Calibri"/>
              </a:rPr>
              <a:t>funciona</a:t>
            </a:r>
            <a:r>
              <a:rPr lang="en-US" sz="2800" spc="-1" dirty="0" smtClean="0">
                <a:solidFill>
                  <a:srgbClr val="000000"/>
                </a:solidFill>
                <a:uFill>
                  <a:solidFill>
                    <a:srgbClr val="FFFFFF"/>
                  </a:solidFill>
                </a:uFill>
                <a:latin typeface="Calibri"/>
              </a:rPr>
              <a:t> de la </a:t>
            </a:r>
            <a:r>
              <a:rPr lang="en-US" sz="2800" spc="-1" dirty="0" err="1" smtClean="0">
                <a:solidFill>
                  <a:srgbClr val="000000"/>
                </a:solidFill>
                <a:uFill>
                  <a:solidFill>
                    <a:srgbClr val="FFFFFF"/>
                  </a:solidFill>
                </a:uFill>
                <a:latin typeface="Calibri"/>
              </a:rPr>
              <a:t>misma</a:t>
            </a:r>
            <a:r>
              <a:rPr lang="en-US" sz="2800" spc="-1" dirty="0" smtClean="0">
                <a:solidFill>
                  <a:srgbClr val="000000"/>
                </a:solidFill>
                <a:uFill>
                  <a:solidFill>
                    <a:srgbClr val="FFFFFF"/>
                  </a:solidFill>
                </a:uFill>
                <a:latin typeface="Calibri"/>
              </a:rPr>
              <a:t> </a:t>
            </a:r>
          </a:p>
          <a:p>
            <a:r>
              <a:rPr lang="en-US" sz="2800" spc="-1" dirty="0" err="1" smtClean="0">
                <a:solidFill>
                  <a:srgbClr val="000000"/>
                </a:solidFill>
                <a:uFill>
                  <a:solidFill>
                    <a:srgbClr val="FFFFFF"/>
                  </a:solidFill>
                </a:uFill>
                <a:latin typeface="Calibri"/>
              </a:rPr>
              <a:t>manera</a:t>
            </a:r>
            <a:r>
              <a:rPr lang="en-US" sz="2800" spc="-1" dirty="0" smtClean="0">
                <a:solidFill>
                  <a:srgbClr val="000000"/>
                </a:solidFill>
                <a:uFill>
                  <a:solidFill>
                    <a:srgbClr val="FFFFFF"/>
                  </a:solidFill>
                </a:uFill>
                <a:latin typeface="Calibri"/>
              </a:rPr>
              <a:t>.</a:t>
            </a:r>
            <a:endParaRPr lang="es-ES" sz="2800" strike="noStrike" spc="-1" dirty="0" smtClean="0">
              <a:solidFill>
                <a:srgbClr val="000000"/>
              </a:solidFill>
              <a:uFill>
                <a:solidFill>
                  <a:srgbClr val="FFFFFF"/>
                </a:solidFill>
              </a:uFill>
              <a:latin typeface="Calibri"/>
            </a:endParaRPr>
          </a:p>
          <a:p>
            <a:pPr>
              <a:lnSpc>
                <a:spcPct val="100000"/>
              </a:lnSpc>
            </a:pPr>
            <a:endParaRPr lang="es-ES" sz="2800" strike="noStrike" spc="-1" dirty="0">
              <a:solidFill>
                <a:srgbClr val="000000"/>
              </a:solidFill>
              <a:uFill>
                <a:solidFill>
                  <a:srgbClr val="FFFFFF"/>
                </a:solidFill>
              </a:uFill>
              <a:latin typeface="Calibri"/>
            </a:endParaRPr>
          </a:p>
        </p:txBody>
      </p:sp>
      <p:sp>
        <p:nvSpPr>
          <p:cNvPr id="161" name="CustomShape 3"/>
          <p:cNvSpPr/>
          <p:nvPr/>
        </p:nvSpPr>
        <p:spPr>
          <a:xfrm>
            <a:off x="341280" y="180360"/>
            <a:ext cx="670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162" name="Picture 4"/>
          <p:cNvPicPr/>
          <p:nvPr/>
        </p:nvPicPr>
        <p:blipFill>
          <a:blip r:embed="rId2"/>
          <a:stretch/>
        </p:blipFill>
        <p:spPr>
          <a:xfrm>
            <a:off x="6095700" y="3283330"/>
            <a:ext cx="5213916" cy="289319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ENCRIPTACIÓN</a:t>
            </a:r>
            <a:endParaRPr lang="es-ES" sz="1800" strike="noStrike" spc="-1">
              <a:solidFill>
                <a:srgbClr val="000000"/>
              </a:solidFill>
              <a:uFill>
                <a:solidFill>
                  <a:srgbClr val="FFFFFF"/>
                </a:solidFill>
              </a:uFill>
              <a:latin typeface="Calibri"/>
            </a:endParaRPr>
          </a:p>
        </p:txBody>
      </p:sp>
      <p:sp>
        <p:nvSpPr>
          <p:cNvPr id="164" name="TextShape 2"/>
          <p:cNvSpPr txBox="1"/>
          <p:nvPr/>
        </p:nvSpPr>
        <p:spPr>
          <a:xfrm>
            <a:off x="838080" y="1825560"/>
            <a:ext cx="10515240" cy="4350960"/>
          </a:xfrm>
          <a:prstGeom prst="rect">
            <a:avLst/>
          </a:prstGeom>
          <a:noFill/>
          <a:ln>
            <a:noFill/>
          </a:ln>
        </p:spPr>
        <p:txBody>
          <a:bodyPr/>
          <a:lstStyle/>
          <a:p>
            <a:pPr>
              <a:lnSpc>
                <a:spcPct val="100000"/>
              </a:lnSpc>
            </a:pPr>
            <a:r>
              <a:rPr lang="es-ES" sz="2800" strike="noStrike" spc="-1">
                <a:solidFill>
                  <a:srgbClr val="000000"/>
                </a:solidFill>
                <a:uFill>
                  <a:solidFill>
                    <a:srgbClr val="FFFFFF"/>
                  </a:solidFill>
                </a:uFill>
                <a:latin typeface="Calibri"/>
              </a:rPr>
              <a:t>Por otro lado, Whatsapp da la opción de verificar las claves de otros usuarios para comprobar, por ejemplo, que una aplicación de terceros no está realizando un ataque man-in-the-middle.</a:t>
            </a:r>
          </a:p>
          <a:p>
            <a:pPr>
              <a:lnSpc>
                <a:spcPct val="100000"/>
              </a:lnSpc>
            </a:pPr>
            <a:r>
              <a:rPr lang="es-ES" sz="2800" strike="noStrike" spc="-1">
                <a:solidFill>
                  <a:srgbClr val="000000"/>
                </a:solidFill>
                <a:uFill>
                  <a:solidFill>
                    <a:srgbClr val="FFFFFF"/>
                  </a:solidFill>
                </a:uFill>
                <a:latin typeface="Calibri"/>
              </a:rPr>
              <a:t>Esto puede hacerse a través de un código QR que contiene la versión, el identificador del usuario y la “Identity Key”.</a:t>
            </a:r>
          </a:p>
        </p:txBody>
      </p:sp>
      <p:sp>
        <p:nvSpPr>
          <p:cNvPr id="165" name="CustomShape 3"/>
          <p:cNvSpPr/>
          <p:nvPr/>
        </p:nvSpPr>
        <p:spPr>
          <a:xfrm>
            <a:off x="323640" y="180360"/>
            <a:ext cx="711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673920"/>
            <a:ext cx="10515240" cy="5502960"/>
          </a:xfrm>
          <a:prstGeom prst="rect">
            <a:avLst/>
          </a:prstGeom>
          <a:noFill/>
          <a:ln>
            <a:noFill/>
          </a:ln>
        </p:spPr>
        <p:txBody>
          <a:bodyPr anchor="ctr"/>
          <a:lstStyle/>
          <a:p>
            <a:pPr algn="ctr">
              <a:lnSpc>
                <a:spcPct val="100000"/>
              </a:lnSpc>
            </a:pPr>
            <a:r>
              <a:rPr lang="es-ES" sz="6600" strike="noStrike" spc="-1">
                <a:solidFill>
                  <a:srgbClr val="000000"/>
                </a:solidFill>
                <a:uFill>
                  <a:solidFill>
                    <a:srgbClr val="FFFFFF"/>
                  </a:solidFill>
                </a:uFill>
                <a:latin typeface="Calibri"/>
              </a:rPr>
              <a:t>END-TO-END</a:t>
            </a:r>
            <a:endParaRPr lang="es-ES" sz="2800" strike="noStrike" spc="-1">
              <a:solidFill>
                <a:srgbClr val="000000"/>
              </a:solidFill>
              <a:uFill>
                <a:solidFill>
                  <a:srgbClr val="FFFFFF"/>
                </a:solidFill>
              </a:uFill>
              <a:latin typeface="Calibri"/>
            </a:endParaRPr>
          </a:p>
          <a:p>
            <a:pPr algn="ctr">
              <a:lnSpc>
                <a:spcPct val="100000"/>
              </a:lnSpc>
            </a:pPr>
            <a:endParaRPr lang="es-ES" sz="2800" strike="noStrike" spc="-1">
              <a:solidFill>
                <a:srgbClr val="000000"/>
              </a:solidFill>
              <a:uFill>
                <a:solidFill>
                  <a:srgbClr val="FFFFFF"/>
                </a:solidFill>
              </a:uFill>
              <a:latin typeface="Calibri"/>
            </a:endParaRPr>
          </a:p>
        </p:txBody>
      </p:sp>
      <p:sp>
        <p:nvSpPr>
          <p:cNvPr id="167" name="CustomShape 2"/>
          <p:cNvSpPr/>
          <p:nvPr/>
        </p:nvSpPr>
        <p:spPr>
          <a:xfrm>
            <a:off x="8919360" y="212040"/>
            <a:ext cx="32724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68" name="CustomShape 3"/>
          <p:cNvSpPr/>
          <p:nvPr/>
        </p:nvSpPr>
        <p:spPr>
          <a:xfrm>
            <a:off x="323640" y="212040"/>
            <a:ext cx="712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169" name="Picture 2"/>
          <p:cNvPicPr/>
          <p:nvPr/>
        </p:nvPicPr>
        <p:blipFill>
          <a:blip r:embed="rId2"/>
          <a:stretch/>
        </p:blipFill>
        <p:spPr>
          <a:xfrm>
            <a:off x="3948480" y="3644640"/>
            <a:ext cx="4295160" cy="2258640"/>
          </a:xfrm>
          <a:prstGeom prst="rect">
            <a:avLst/>
          </a:prstGeom>
          <a:ln>
            <a:noFill/>
          </a:ln>
        </p:spPr>
      </p:pic>
      <p:sp>
        <p:nvSpPr>
          <p:cNvPr id="170" name="CustomShape 4"/>
          <p:cNvSpPr/>
          <p:nvPr/>
        </p:nvSpPr>
        <p:spPr>
          <a:xfrm>
            <a:off x="4090680" y="5903640"/>
            <a:ext cx="4010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END-TO-END - LEYENDA</a:t>
            </a:r>
            <a:endParaRPr lang="es-ES" sz="1800" strike="noStrike" spc="-1">
              <a:solidFill>
                <a:srgbClr val="000000"/>
              </a:solidFill>
              <a:uFill>
                <a:solidFill>
                  <a:srgbClr val="FFFFFF"/>
                </a:solidFill>
              </a:uFill>
              <a:latin typeface="Calibri"/>
            </a:endParaRPr>
          </a:p>
        </p:txBody>
      </p:sp>
      <p:sp>
        <p:nvSpPr>
          <p:cNvPr id="17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PGP: </a:t>
            </a:r>
            <a:r>
              <a:rPr lang="es-ES" sz="2800" strike="noStrike" spc="-1" dirty="0" err="1">
                <a:solidFill>
                  <a:srgbClr val="000000"/>
                </a:solidFill>
                <a:uFill>
                  <a:solidFill>
                    <a:srgbClr val="FFFFFF"/>
                  </a:solidFill>
                </a:uFill>
                <a:latin typeface="Calibri"/>
              </a:rPr>
              <a:t>Pretty</a:t>
            </a:r>
            <a:r>
              <a:rPr lang="es-ES" sz="2800" strike="noStrike" spc="-1" dirty="0">
                <a:solidFill>
                  <a:srgbClr val="000000"/>
                </a:solidFill>
                <a:uFill>
                  <a:solidFill>
                    <a:srgbClr val="FFFFFF"/>
                  </a:solidFill>
                </a:uFill>
                <a:latin typeface="Calibri"/>
              </a:rPr>
              <a:t> </a:t>
            </a:r>
            <a:r>
              <a:rPr lang="es-ES" sz="2800" strike="noStrike" spc="-1" dirty="0" err="1">
                <a:solidFill>
                  <a:srgbClr val="000000"/>
                </a:solidFill>
                <a:uFill>
                  <a:solidFill>
                    <a:srgbClr val="FFFFFF"/>
                  </a:solidFill>
                </a:uFill>
                <a:latin typeface="Calibri"/>
              </a:rPr>
              <a:t>Good</a:t>
            </a:r>
            <a:r>
              <a:rPr lang="es-ES" sz="2800" strike="noStrike" spc="-1" dirty="0">
                <a:solidFill>
                  <a:srgbClr val="000000"/>
                </a:solidFill>
                <a:uFill>
                  <a:solidFill>
                    <a:srgbClr val="FFFFFF"/>
                  </a:solidFill>
                </a:uFill>
                <a:latin typeface="Calibri"/>
              </a:rPr>
              <a:t> </a:t>
            </a:r>
            <a:r>
              <a:rPr lang="es-ES" sz="2800" strike="noStrike" spc="-1" dirty="0" err="1">
                <a:solidFill>
                  <a:srgbClr val="000000"/>
                </a:solidFill>
                <a:uFill>
                  <a:solidFill>
                    <a:srgbClr val="FFFFFF"/>
                  </a:solidFill>
                </a:uFill>
                <a:latin typeface="Calibri"/>
              </a:rPr>
              <a:t>Privacy</a:t>
            </a:r>
            <a:r>
              <a:rPr lang="es-ES" sz="2800" strike="noStrike" spc="-1" dirty="0">
                <a:solidFill>
                  <a:srgbClr val="000000"/>
                </a:solidFill>
                <a:uFill>
                  <a:solidFill>
                    <a:srgbClr val="FFFFFF"/>
                  </a:solidFill>
                </a:uFill>
                <a:latin typeface="Calibri"/>
              </a:rPr>
              <a:t>. Es un programa de cifrado de contenido mediante claves.</a:t>
            </a:r>
          </a:p>
          <a:p>
            <a:pPr marL="228600" indent="-228240">
              <a:lnSpc>
                <a:spcPct val="90000"/>
              </a:lnSpc>
              <a:buClr>
                <a:srgbClr val="000000"/>
              </a:buClr>
              <a:buFont typeface="Arial"/>
              <a:buChar char="•"/>
            </a:pPr>
            <a:r>
              <a:rPr lang="es-ES" sz="2800" b="1" strike="noStrike" spc="-1" dirty="0">
                <a:solidFill>
                  <a:srgbClr val="000000"/>
                </a:solidFill>
                <a:uFill>
                  <a:solidFill>
                    <a:srgbClr val="FFFFFF"/>
                  </a:solidFill>
                </a:uFill>
                <a:latin typeface="Calibri"/>
              </a:rPr>
              <a:t>DUKPT: </a:t>
            </a:r>
            <a:r>
              <a:rPr lang="es-ES" sz="2800" strike="noStrike" spc="-1" dirty="0" err="1">
                <a:solidFill>
                  <a:srgbClr val="000000"/>
                </a:solidFill>
                <a:uFill>
                  <a:solidFill>
                    <a:srgbClr val="FFFFFF"/>
                  </a:solidFill>
                </a:uFill>
                <a:latin typeface="Calibri"/>
              </a:rPr>
              <a:t>Derived</a:t>
            </a:r>
            <a:r>
              <a:rPr lang="es-ES" sz="2800" strike="noStrike" spc="-1" dirty="0">
                <a:solidFill>
                  <a:srgbClr val="000000"/>
                </a:solidFill>
                <a:uFill>
                  <a:solidFill>
                    <a:srgbClr val="FFFFFF"/>
                  </a:solidFill>
                </a:uFill>
                <a:latin typeface="Calibri"/>
              </a:rPr>
              <a:t> </a:t>
            </a:r>
            <a:r>
              <a:rPr lang="es-ES" sz="2800" strike="noStrike" spc="-1" dirty="0" err="1">
                <a:solidFill>
                  <a:srgbClr val="000000"/>
                </a:solidFill>
                <a:uFill>
                  <a:solidFill>
                    <a:srgbClr val="FFFFFF"/>
                  </a:solidFill>
                </a:uFill>
                <a:latin typeface="Calibri"/>
              </a:rPr>
              <a:t>Unique</a:t>
            </a:r>
            <a:r>
              <a:rPr lang="es-ES" sz="2800" strike="noStrike" spc="-1" dirty="0">
                <a:solidFill>
                  <a:srgbClr val="000000"/>
                </a:solidFill>
                <a:uFill>
                  <a:solidFill>
                    <a:srgbClr val="FFFFFF"/>
                  </a:solidFill>
                </a:uFill>
                <a:latin typeface="Calibri"/>
              </a:rPr>
              <a:t> Key Per </a:t>
            </a:r>
            <a:r>
              <a:rPr lang="es-ES" sz="2800" strike="noStrike" spc="-1" dirty="0" err="1">
                <a:solidFill>
                  <a:srgbClr val="000000"/>
                </a:solidFill>
                <a:uFill>
                  <a:solidFill>
                    <a:srgbClr val="FFFFFF"/>
                  </a:solidFill>
                </a:uFill>
                <a:latin typeface="Calibri"/>
              </a:rPr>
              <a:t>Transaction</a:t>
            </a:r>
            <a:r>
              <a:rPr lang="es-ES" sz="2800" strike="noStrike" spc="-1" dirty="0">
                <a:solidFill>
                  <a:srgbClr val="000000"/>
                </a:solidFill>
                <a:uFill>
                  <a:solidFill>
                    <a:srgbClr val="FFFFFF"/>
                  </a:solidFill>
                </a:uFill>
                <a:latin typeface="Calibri"/>
              </a:rPr>
              <a:t>. Es un sistema de gestión de claves en la que para cada transacción, se utiliza una clave única que se deriva de una establecida.</a:t>
            </a:r>
          </a:p>
        </p:txBody>
      </p:sp>
      <p:sp>
        <p:nvSpPr>
          <p:cNvPr id="173" name="CustomShape 3"/>
          <p:cNvSpPr/>
          <p:nvPr/>
        </p:nvSpPr>
        <p:spPr>
          <a:xfrm>
            <a:off x="323640" y="180360"/>
            <a:ext cx="711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END-TO-END</a:t>
            </a:r>
            <a:endParaRPr lang="es-ES" sz="1800" strike="noStrike" spc="-1">
              <a:solidFill>
                <a:srgbClr val="000000"/>
              </a:solidFill>
              <a:uFill>
                <a:solidFill>
                  <a:srgbClr val="FFFFFF"/>
                </a:solidFill>
              </a:uFill>
              <a:latin typeface="Calibri"/>
            </a:endParaRPr>
          </a:p>
        </p:txBody>
      </p:sp>
      <p:sp>
        <p:nvSpPr>
          <p:cNvPr id="175" name="TextShape 2"/>
          <p:cNvSpPr txBox="1"/>
          <p:nvPr/>
        </p:nvSpPr>
        <p:spPr>
          <a:xfrm>
            <a:off x="838080" y="1825560"/>
            <a:ext cx="10515240" cy="4350960"/>
          </a:xfrm>
          <a:prstGeom prst="rect">
            <a:avLst/>
          </a:prstGeom>
          <a:noFill/>
          <a:ln>
            <a:noFill/>
          </a:ln>
        </p:spPr>
        <p:txBody>
          <a:bodyPr/>
          <a:lstStyle/>
          <a:p>
            <a:pPr>
              <a:lnSpc>
                <a:spcPct val="100000"/>
              </a:lnSpc>
            </a:pPr>
            <a:r>
              <a:rPr lang="es-ES" sz="2800" strike="noStrike" spc="-1">
                <a:solidFill>
                  <a:srgbClr val="000000"/>
                </a:solidFill>
                <a:uFill>
                  <a:solidFill>
                    <a:srgbClr val="FFFFFF"/>
                  </a:solidFill>
                </a:uFill>
                <a:latin typeface="Calibri"/>
              </a:rPr>
              <a:t>Se trata de un sistema de comunicación que permite que únicamente las personas que se comunican entre sí puedan leer los mensajes enviados. Por lo que si una persona malintencionada intenta acceder a una conversación, no podrá, ya que requiere uso de claves criptográficas.</a:t>
            </a:r>
          </a:p>
          <a:p>
            <a:pPr>
              <a:lnSpc>
                <a:spcPct val="100000"/>
              </a:lnSpc>
            </a:pPr>
            <a:r>
              <a:rPr lang="es-ES" sz="2800" strike="noStrike" spc="-1">
                <a:solidFill>
                  <a:srgbClr val="000000"/>
                </a:solidFill>
                <a:uFill>
                  <a:solidFill>
                    <a:srgbClr val="FFFFFF"/>
                  </a:solidFill>
                </a:uFill>
                <a:latin typeface="Calibri"/>
              </a:rPr>
              <a:t>En un sistema E2EE se encriptan los datos usando un sistema de símbolos llamado PGP o un DUKPT, también puede hacerse con un intercambio de claves mediante el algoritmo Diffie-Hellman.</a:t>
            </a:r>
          </a:p>
        </p:txBody>
      </p:sp>
      <p:sp>
        <p:nvSpPr>
          <p:cNvPr id="176" name="CustomShape 3"/>
          <p:cNvSpPr/>
          <p:nvPr/>
        </p:nvSpPr>
        <p:spPr>
          <a:xfrm>
            <a:off x="323640" y="180360"/>
            <a:ext cx="711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04000" y="1191240"/>
            <a:ext cx="10640160" cy="529668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WhatsApp ha revolucionado el mundo de la telefonía móvil, haciendo que el mercado de las telecomunicaciones esté evolucionado tanto a nivel de terminales (smartphones) como a nivel de operadoras (más centradas en tarifas de datos que de voz). </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Ventajas:</a:t>
            </a:r>
            <a:endParaRPr lang="es-ES" sz="180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Fácil de usar</a:t>
            </a:r>
            <a:endParaRPr lang="es-ES" sz="180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Comunicación global</a:t>
            </a:r>
            <a:endParaRPr lang="es-ES" sz="180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Envío de todo tipo de mensajes multimedia</a:t>
            </a:r>
            <a:endParaRPr lang="es-ES" sz="180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Personalización</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Desventajas:</a:t>
            </a:r>
            <a:endParaRPr lang="es-ES" sz="1800" strike="noStrike" spc="-1">
              <a:solidFill>
                <a:srgbClr val="000000"/>
              </a:solidFill>
              <a:uFill>
                <a:solidFill>
                  <a:srgbClr val="FFFFFF"/>
                </a:solidFill>
              </a:uFill>
              <a:latin typeface="Arial"/>
            </a:endParaRPr>
          </a:p>
          <a:p>
            <a:pPr marL="216000" indent="-216000">
              <a:buClr>
                <a:srgbClr val="000000"/>
              </a:buClr>
              <a:buSzPct val="45000"/>
              <a:buFont typeface="Wingdings" charset="2"/>
              <a:buChar char=""/>
            </a:pPr>
            <a:r>
              <a:rPr lang="es-ES" sz="2400" strike="noStrike" spc="-1">
                <a:solidFill>
                  <a:srgbClr val="000000"/>
                </a:solidFill>
                <a:uFill>
                  <a:solidFill>
                    <a:srgbClr val="FFFFFF"/>
                  </a:solidFill>
                </a:uFill>
                <a:latin typeface="Calibri"/>
              </a:rPr>
              <a:t>Seguridad (tanto a nivel de que no sabes con quien estas hablando, como el robo o espionaje de conversaciones y datos privados) </a:t>
            </a:r>
            <a:endParaRPr lang="es-ES" sz="1800" strike="noStrike" spc="-1">
              <a:solidFill>
                <a:srgbClr val="000000"/>
              </a:solidFill>
              <a:uFill>
                <a:solidFill>
                  <a:srgbClr val="FFFFFF"/>
                </a:solidFill>
              </a:uFill>
              <a:latin typeface="Arial"/>
            </a:endParaRPr>
          </a:p>
        </p:txBody>
      </p:sp>
      <p:sp>
        <p:nvSpPr>
          <p:cNvPr id="178" name="TextShape 2"/>
          <p:cNvSpPr txBox="1"/>
          <p:nvPr/>
        </p:nvSpPr>
        <p:spPr>
          <a:xfrm>
            <a:off x="432000" y="399240"/>
            <a:ext cx="9792000" cy="79200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COMPARATIVA – VENTEJAS/DESVENTAJAS</a:t>
            </a:r>
            <a:endParaRPr lang="es-ES" sz="1800" strike="noStrike" spc="-1">
              <a:solidFill>
                <a:srgbClr val="000000"/>
              </a:solidFill>
              <a:uFill>
                <a:solidFill>
                  <a:srgbClr val="FFFFFF"/>
                </a:solidFill>
              </a:uFill>
              <a:latin typeface="Arial"/>
            </a:endParaRPr>
          </a:p>
        </p:txBody>
      </p:sp>
      <p:sp>
        <p:nvSpPr>
          <p:cNvPr id="179"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32000" y="288000"/>
            <a:ext cx="9792000" cy="79200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COMPARATIVA – COMPETIDORES</a:t>
            </a:r>
            <a:endParaRPr lang="es-ES" sz="1800" strike="noStrike" spc="-1">
              <a:solidFill>
                <a:srgbClr val="000000"/>
              </a:solidFill>
              <a:uFill>
                <a:solidFill>
                  <a:srgbClr val="FFFFFF"/>
                </a:solidFill>
              </a:uFill>
              <a:latin typeface="Arial"/>
            </a:endParaRPr>
          </a:p>
        </p:txBody>
      </p:sp>
      <p:pic>
        <p:nvPicPr>
          <p:cNvPr id="181" name="Imagen 180"/>
          <p:cNvPicPr/>
          <p:nvPr/>
        </p:nvPicPr>
        <p:blipFill>
          <a:blip r:embed="rId3"/>
          <a:stretch/>
        </p:blipFill>
        <p:spPr>
          <a:xfrm>
            <a:off x="6328080" y="924120"/>
            <a:ext cx="3535920" cy="3971880"/>
          </a:xfrm>
          <a:prstGeom prst="rect">
            <a:avLst/>
          </a:prstGeom>
          <a:ln>
            <a:noFill/>
          </a:ln>
        </p:spPr>
      </p:pic>
      <p:pic>
        <p:nvPicPr>
          <p:cNvPr id="182" name="Imagen 181"/>
          <p:cNvPicPr/>
          <p:nvPr/>
        </p:nvPicPr>
        <p:blipFill>
          <a:blip r:embed="rId4"/>
          <a:stretch/>
        </p:blipFill>
        <p:spPr>
          <a:xfrm>
            <a:off x="5112000" y="4248000"/>
            <a:ext cx="3153600" cy="2601720"/>
          </a:xfrm>
          <a:prstGeom prst="rect">
            <a:avLst/>
          </a:prstGeom>
          <a:ln>
            <a:noFill/>
          </a:ln>
        </p:spPr>
      </p:pic>
      <p:pic>
        <p:nvPicPr>
          <p:cNvPr id="183" name="Imagen 182"/>
          <p:cNvPicPr/>
          <p:nvPr/>
        </p:nvPicPr>
        <p:blipFill>
          <a:blip r:embed="rId5"/>
          <a:stretch/>
        </p:blipFill>
        <p:spPr>
          <a:xfrm>
            <a:off x="9605248" y="2950920"/>
            <a:ext cx="2664000" cy="3583440"/>
          </a:xfrm>
          <a:prstGeom prst="rect">
            <a:avLst/>
          </a:prstGeom>
          <a:ln>
            <a:noFill/>
          </a:ln>
        </p:spPr>
      </p:pic>
      <p:pic>
        <p:nvPicPr>
          <p:cNvPr id="184" name="Imagen 183"/>
          <p:cNvPicPr/>
          <p:nvPr/>
        </p:nvPicPr>
        <p:blipFill>
          <a:blip r:embed="rId6"/>
          <a:stretch/>
        </p:blipFill>
        <p:spPr>
          <a:xfrm>
            <a:off x="2194920" y="3353040"/>
            <a:ext cx="2413080" cy="3414960"/>
          </a:xfrm>
          <a:prstGeom prst="rect">
            <a:avLst/>
          </a:prstGeom>
          <a:ln>
            <a:noFill/>
          </a:ln>
        </p:spPr>
      </p:pic>
      <p:pic>
        <p:nvPicPr>
          <p:cNvPr id="185" name="Imagen 184"/>
          <p:cNvPicPr/>
          <p:nvPr/>
        </p:nvPicPr>
        <p:blipFill>
          <a:blip r:embed="rId7"/>
          <a:stretch/>
        </p:blipFill>
        <p:spPr>
          <a:xfrm>
            <a:off x="4042800" y="1353240"/>
            <a:ext cx="2581200" cy="2318760"/>
          </a:xfrm>
          <a:prstGeom prst="rect">
            <a:avLst/>
          </a:prstGeom>
          <a:ln>
            <a:noFill/>
          </a:ln>
        </p:spPr>
      </p:pic>
      <p:pic>
        <p:nvPicPr>
          <p:cNvPr id="186" name="Imagen 185"/>
          <p:cNvPicPr/>
          <p:nvPr/>
        </p:nvPicPr>
        <p:blipFill>
          <a:blip r:embed="rId8"/>
          <a:stretch/>
        </p:blipFill>
        <p:spPr>
          <a:xfrm>
            <a:off x="144000" y="1152000"/>
            <a:ext cx="2238840" cy="3168000"/>
          </a:xfrm>
          <a:prstGeom prst="rect">
            <a:avLst/>
          </a:prstGeom>
          <a:ln>
            <a:noFill/>
          </a:ln>
        </p:spPr>
      </p:pic>
      <p:sp>
        <p:nvSpPr>
          <p:cNvPr id="187" name="TextShape 2"/>
          <p:cNvSpPr txBox="1"/>
          <p:nvPr/>
        </p:nvSpPr>
        <p:spPr>
          <a:xfrm>
            <a:off x="10224000" y="6534360"/>
            <a:ext cx="2304000" cy="323640"/>
          </a:xfrm>
          <a:prstGeom prst="rect">
            <a:avLst/>
          </a:prstGeom>
          <a:noFill/>
          <a:ln>
            <a:noFill/>
          </a:ln>
        </p:spPr>
        <p:txBody>
          <a:bodyPr lIns="90000" tIns="45000" rIns="90000" bIns="45000"/>
          <a:lstStyle/>
          <a:p>
            <a:r>
              <a:rPr lang="es-ES" sz="800" strike="noStrike" spc="-1" dirty="0">
                <a:solidFill>
                  <a:srgbClr val="000000"/>
                </a:solidFill>
                <a:uFill>
                  <a:solidFill>
                    <a:srgbClr val="FFFFFF"/>
                  </a:solidFill>
                </a:uFill>
                <a:latin typeface="Calibri"/>
              </a:rPr>
              <a:t>Comparativa Enero - 2017</a:t>
            </a:r>
            <a:endParaRPr lang="es-ES" sz="800" strike="noStrike" spc="-1" dirty="0">
              <a:solidFill>
                <a:srgbClr val="000000"/>
              </a:solidFill>
              <a:uFill>
                <a:solidFill>
                  <a:srgbClr val="FFFFFF"/>
                </a:solidFill>
              </a:uFill>
              <a:latin typeface="Arial"/>
            </a:endParaRPr>
          </a:p>
        </p:txBody>
      </p:sp>
      <p:sp>
        <p:nvSpPr>
          <p:cNvPr id="188"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ÍNDICE</a:t>
            </a:r>
            <a:endParaRPr lang="es-ES" sz="1800" strike="noStrike" spc="-1">
              <a:solidFill>
                <a:srgbClr val="000000"/>
              </a:solidFill>
              <a:uFill>
                <a:solidFill>
                  <a:srgbClr val="FFFFFF"/>
                </a:solidFill>
              </a:uFill>
              <a:latin typeface="Calibri"/>
            </a:endParaRPr>
          </a:p>
        </p:txBody>
      </p:sp>
      <p:sp>
        <p:nvSpPr>
          <p:cNvPr id="12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Descripción</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Como funciona</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Protocolo que usa</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Encriptación</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End-to-end</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Comparativa</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Conclusión</a:t>
            </a:r>
          </a:p>
          <a:p>
            <a:pPr marL="228600" indent="-228240">
              <a:lnSpc>
                <a:spcPct val="90000"/>
              </a:lnSpc>
              <a:buClr>
                <a:srgbClr val="000000"/>
              </a:buClr>
              <a:buFont typeface="Arial"/>
              <a:buChar char="•"/>
            </a:pPr>
            <a:r>
              <a:rPr lang="es-ES" sz="2800" strike="noStrike" spc="-1">
                <a:solidFill>
                  <a:srgbClr val="000000"/>
                </a:solidFill>
                <a:uFill>
                  <a:solidFill>
                    <a:srgbClr val="FFFFFF"/>
                  </a:solidFill>
                </a:uFill>
                <a:latin typeface="Calibri"/>
              </a:rPr>
              <a:t>Bibliografía</a:t>
            </a:r>
          </a:p>
        </p:txBody>
      </p:sp>
      <p:sp>
        <p:nvSpPr>
          <p:cNvPr id="122" name="CustomShape 3"/>
          <p:cNvSpPr/>
          <p:nvPr/>
        </p:nvSpPr>
        <p:spPr>
          <a:xfrm>
            <a:off x="349200" y="180360"/>
            <a:ext cx="6714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838080" y="673920"/>
            <a:ext cx="10515240" cy="5502960"/>
          </a:xfrm>
          <a:prstGeom prst="rect">
            <a:avLst/>
          </a:prstGeom>
          <a:noFill/>
          <a:ln>
            <a:noFill/>
          </a:ln>
        </p:spPr>
        <p:txBody>
          <a:bodyPr anchor="ctr"/>
          <a:lstStyle/>
          <a:p>
            <a:pPr algn="ctr">
              <a:lnSpc>
                <a:spcPct val="100000"/>
              </a:lnSpc>
            </a:pPr>
            <a:r>
              <a:rPr lang="es-ES" sz="6600" strike="noStrike" spc="-1">
                <a:solidFill>
                  <a:srgbClr val="000000"/>
                </a:solidFill>
                <a:uFill>
                  <a:solidFill>
                    <a:srgbClr val="FFFFFF"/>
                  </a:solidFill>
                </a:uFill>
                <a:latin typeface="Calibri"/>
              </a:rPr>
              <a:t>CONCLUSIÓN</a:t>
            </a:r>
            <a:endParaRPr lang="es-ES" sz="2800" strike="noStrike" spc="-1">
              <a:solidFill>
                <a:srgbClr val="000000"/>
              </a:solidFill>
              <a:uFill>
                <a:solidFill>
                  <a:srgbClr val="FFFFFF"/>
                </a:solidFill>
              </a:uFill>
              <a:latin typeface="Calibri"/>
            </a:endParaRPr>
          </a:p>
          <a:p>
            <a:pPr algn="ctr">
              <a:lnSpc>
                <a:spcPct val="100000"/>
              </a:lnSpc>
            </a:pPr>
            <a:endParaRPr lang="es-ES" sz="2800" strike="noStrike" spc="-1">
              <a:solidFill>
                <a:srgbClr val="000000"/>
              </a:solidFill>
              <a:uFill>
                <a:solidFill>
                  <a:srgbClr val="FFFFFF"/>
                </a:solidFill>
              </a:uFill>
              <a:latin typeface="Calibri"/>
            </a:endParaRPr>
          </a:p>
        </p:txBody>
      </p:sp>
      <p:sp>
        <p:nvSpPr>
          <p:cNvPr id="190" name="CustomShape 2"/>
          <p:cNvSpPr/>
          <p:nvPr/>
        </p:nvSpPr>
        <p:spPr>
          <a:xfrm>
            <a:off x="8919360" y="212040"/>
            <a:ext cx="327240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Jimenez Cazorla</a:t>
            </a:r>
            <a:endParaRPr lang="es-ES" sz="1800" strike="noStrike" spc="-1">
              <a:solidFill>
                <a:srgbClr val="000000"/>
              </a:solidFill>
              <a:uFill>
                <a:solidFill>
                  <a:srgbClr val="FFFFFF"/>
                </a:solidFill>
              </a:uFill>
              <a:latin typeface="Arial"/>
            </a:endParaRPr>
          </a:p>
          <a:p>
            <a:pPr>
              <a:lnSpc>
                <a:spcPct val="100000"/>
              </a:lnSpc>
            </a:pPr>
            <a:endParaRPr lang="es-ES" sz="1800" strike="noStrike" spc="-1">
              <a:solidFill>
                <a:srgbClr val="000000"/>
              </a:solidFill>
              <a:uFill>
                <a:solidFill>
                  <a:srgbClr val="FFFFFF"/>
                </a:solidFill>
              </a:uFill>
              <a:latin typeface="Arial"/>
            </a:endParaRPr>
          </a:p>
        </p:txBody>
      </p:sp>
      <p:sp>
        <p:nvSpPr>
          <p:cNvPr id="191" name="CustomShape 3"/>
          <p:cNvSpPr/>
          <p:nvPr/>
        </p:nvSpPr>
        <p:spPr>
          <a:xfrm>
            <a:off x="323640" y="212040"/>
            <a:ext cx="712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192" name="Picture 2"/>
          <p:cNvPicPr/>
          <p:nvPr/>
        </p:nvPicPr>
        <p:blipFill>
          <a:blip r:embed="rId3"/>
          <a:stretch/>
        </p:blipFill>
        <p:spPr>
          <a:xfrm>
            <a:off x="4381560" y="3748680"/>
            <a:ext cx="3428640" cy="1923840"/>
          </a:xfrm>
          <a:prstGeom prst="rect">
            <a:avLst/>
          </a:prstGeom>
          <a:ln>
            <a:noFill/>
          </a:ln>
        </p:spPr>
      </p:pic>
      <p:sp>
        <p:nvSpPr>
          <p:cNvPr id="193" name="CustomShape 4"/>
          <p:cNvSpPr/>
          <p:nvPr/>
        </p:nvSpPr>
        <p:spPr>
          <a:xfrm>
            <a:off x="4090680" y="5903640"/>
            <a:ext cx="4010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BIBLIOGRAFÍA</a:t>
            </a:r>
            <a:endParaRPr lang="es-ES" sz="1800" strike="noStrike" spc="-1">
              <a:solidFill>
                <a:srgbClr val="000000"/>
              </a:solidFill>
              <a:uFill>
                <a:solidFill>
                  <a:srgbClr val="FFFFFF"/>
                </a:solidFill>
              </a:uFill>
              <a:latin typeface="Calibri"/>
            </a:endParaRPr>
          </a:p>
        </p:txBody>
      </p:sp>
      <p:sp>
        <p:nvSpPr>
          <p:cNvPr id="19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s-ES" sz="2800" strike="noStrike" spc="-1" dirty="0">
                <a:solidFill>
                  <a:srgbClr val="000000"/>
                </a:solidFill>
                <a:uFill>
                  <a:solidFill>
                    <a:srgbClr val="FFFFFF"/>
                  </a:solidFill>
                </a:uFill>
                <a:latin typeface="Calibri"/>
              </a:rPr>
              <a:t>Whatsapp.com</a:t>
            </a:r>
          </a:p>
          <a:p>
            <a:pPr marL="228600" indent="-228240">
              <a:lnSpc>
                <a:spcPct val="90000"/>
              </a:lnSpc>
              <a:buClr>
                <a:srgbClr val="000000"/>
              </a:buClr>
              <a:buFont typeface="Arial"/>
              <a:buChar char="•"/>
            </a:pPr>
            <a:r>
              <a:rPr lang="es-ES" sz="2800" strike="noStrike" spc="-1" dirty="0" err="1">
                <a:solidFill>
                  <a:srgbClr val="000000"/>
                </a:solidFill>
                <a:uFill>
                  <a:solidFill>
                    <a:srgbClr val="FFFFFF"/>
                  </a:solidFill>
                </a:uFill>
                <a:latin typeface="Calibri"/>
              </a:rPr>
              <a:t>Whatsapp</a:t>
            </a:r>
            <a:r>
              <a:rPr lang="es-ES" sz="2800" strike="noStrike" spc="-1" dirty="0">
                <a:solidFill>
                  <a:srgbClr val="000000"/>
                </a:solidFill>
                <a:uFill>
                  <a:solidFill>
                    <a:srgbClr val="FFFFFF"/>
                  </a:solidFill>
                </a:uFill>
                <a:latin typeface="Calibri"/>
              </a:rPr>
              <a:t>-Security-</a:t>
            </a:r>
            <a:r>
              <a:rPr lang="es-ES" sz="2800" strike="noStrike" spc="-1" dirty="0" err="1">
                <a:solidFill>
                  <a:srgbClr val="000000"/>
                </a:solidFill>
                <a:uFill>
                  <a:solidFill>
                    <a:srgbClr val="FFFFFF"/>
                  </a:solidFill>
                </a:uFill>
                <a:latin typeface="Calibri"/>
              </a:rPr>
              <a:t>Whitepaper</a:t>
            </a:r>
            <a:r>
              <a:rPr lang="es-ES" sz="2800" strike="noStrike" spc="-1" dirty="0">
                <a:solidFill>
                  <a:srgbClr val="000000"/>
                </a:solidFill>
                <a:uFill>
                  <a:solidFill>
                    <a:srgbClr val="FFFFFF"/>
                  </a:solidFill>
                </a:uFill>
                <a:latin typeface="Calibri"/>
              </a:rPr>
              <a:t> </a:t>
            </a:r>
            <a:r>
              <a:rPr lang="es-ES" sz="2800" strike="noStrike" spc="-1" dirty="0" err="1">
                <a:solidFill>
                  <a:srgbClr val="000000"/>
                </a:solidFill>
                <a:uFill>
                  <a:solidFill>
                    <a:srgbClr val="FFFFFF"/>
                  </a:solidFill>
                </a:uFill>
                <a:latin typeface="Calibri"/>
              </a:rPr>
              <a:t>pdf</a:t>
            </a:r>
            <a:endParaRPr lang="es-E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trike="noStrike" spc="-1" smtClean="0">
                <a:solidFill>
                  <a:srgbClr val="000000"/>
                </a:solidFill>
                <a:uFill>
                  <a:solidFill>
                    <a:srgbClr val="FFFFFF"/>
                  </a:solidFill>
                </a:uFill>
                <a:latin typeface="Calibri"/>
              </a:rPr>
              <a:t>Wikipedia.com </a:t>
            </a:r>
            <a:endParaRPr lang="es-ES" sz="2800" strike="noStrike"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s-ES" sz="2800" strike="noStrike" spc="-1" dirty="0">
                <a:solidFill>
                  <a:srgbClr val="000000"/>
                </a:solidFill>
                <a:uFill>
                  <a:solidFill>
                    <a:srgbClr val="FFFFFF"/>
                  </a:solidFill>
                </a:uFill>
                <a:latin typeface="Calibri"/>
              </a:rPr>
              <a:t>Criptomanía.com</a:t>
            </a:r>
          </a:p>
          <a:p>
            <a:pPr marL="228600" indent="-228240">
              <a:lnSpc>
                <a:spcPct val="90000"/>
              </a:lnSpc>
              <a:buClr>
                <a:srgbClr val="000000"/>
              </a:buClr>
              <a:buFont typeface="Arial"/>
              <a:buChar char="•"/>
            </a:pPr>
            <a:r>
              <a:rPr lang="es-ES" sz="2800" strike="noStrike" spc="-1" dirty="0" smtClean="0">
                <a:solidFill>
                  <a:srgbClr val="000000"/>
                </a:solidFill>
                <a:uFill>
                  <a:solidFill>
                    <a:srgbClr val="FFFFFF"/>
                  </a:solidFill>
                </a:uFill>
                <a:latin typeface="Calibri"/>
              </a:rPr>
              <a:t>Xatakandroid.com</a:t>
            </a:r>
          </a:p>
          <a:p>
            <a:pPr marL="228600" indent="-228240">
              <a:lnSpc>
                <a:spcPct val="90000"/>
              </a:lnSpc>
              <a:buClr>
                <a:srgbClr val="000000"/>
              </a:buClr>
              <a:buFont typeface="Arial"/>
              <a:buChar char="•"/>
            </a:pPr>
            <a:r>
              <a:rPr lang="es-ES" sz="2800" strike="noStrike" spc="-1" dirty="0" smtClean="0">
                <a:uFill>
                  <a:solidFill>
                    <a:srgbClr val="FFFFFF"/>
                  </a:solidFill>
                </a:uFill>
                <a:latin typeface="Calibri"/>
              </a:rPr>
              <a:t>WhatsApp </a:t>
            </a:r>
            <a:r>
              <a:rPr lang="es-ES" sz="2800" strike="noStrike" spc="-1" dirty="0" err="1" smtClean="0">
                <a:uFill>
                  <a:solidFill>
                    <a:srgbClr val="FFFFFF"/>
                  </a:solidFill>
                </a:uFill>
                <a:latin typeface="Calibri"/>
              </a:rPr>
              <a:t>pdf</a:t>
            </a:r>
            <a:endParaRPr lang="es-ES" sz="2800" strike="noStrike" spc="-1" dirty="0" smtClean="0">
              <a:uFill>
                <a:solidFill>
                  <a:srgbClr val="FFFFFF"/>
                </a:solidFill>
              </a:uFill>
              <a:latin typeface="Calibri"/>
            </a:endParaRPr>
          </a:p>
          <a:p>
            <a:pPr marL="228600" indent="-228240">
              <a:lnSpc>
                <a:spcPct val="90000"/>
              </a:lnSpc>
              <a:buClr>
                <a:srgbClr val="000000"/>
              </a:buClr>
              <a:buFont typeface="Arial"/>
              <a:buChar char="•"/>
            </a:pPr>
            <a:r>
              <a:rPr lang="es-ES" sz="2800" strike="noStrike" spc="-1" dirty="0" smtClean="0">
                <a:uFill>
                  <a:solidFill>
                    <a:srgbClr val="FFFFFF"/>
                  </a:solidFill>
                </a:uFill>
                <a:latin typeface="Calibri"/>
              </a:rPr>
              <a:t>WhatsApp.org.mx</a:t>
            </a:r>
          </a:p>
          <a:p>
            <a:pPr marL="228600" indent="-228240">
              <a:lnSpc>
                <a:spcPct val="90000"/>
              </a:lnSpc>
              <a:buClr>
                <a:srgbClr val="000000"/>
              </a:buClr>
              <a:buFont typeface="Arial"/>
              <a:buChar char="•"/>
            </a:pPr>
            <a:r>
              <a:rPr lang="es-ES" sz="2800" strike="noStrike" spc="-1" dirty="0" smtClean="0">
                <a:uFill>
                  <a:solidFill>
                    <a:srgbClr val="FFFFFF"/>
                  </a:solidFill>
                </a:uFill>
                <a:latin typeface="Calibri"/>
              </a:rPr>
              <a:t>TuExperto.com</a:t>
            </a:r>
            <a:endParaRPr lang="es-ES" sz="2800" strike="noStrike" spc="-1" dirty="0">
              <a:uFill>
                <a:solidFill>
                  <a:srgbClr val="FFFFFF"/>
                </a:solidFill>
              </a:uFill>
              <a:latin typeface="Calibri"/>
            </a:endParaRPr>
          </a:p>
        </p:txBody>
      </p:sp>
      <p:sp>
        <p:nvSpPr>
          <p:cNvPr id="199" name="CustomShape 3"/>
          <p:cNvSpPr/>
          <p:nvPr/>
        </p:nvSpPr>
        <p:spPr>
          <a:xfrm>
            <a:off x="323640" y="180360"/>
            <a:ext cx="7603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523880" y="1122480"/>
            <a:ext cx="9143640" cy="4372920"/>
          </a:xfrm>
          <a:prstGeom prst="rect">
            <a:avLst/>
          </a:prstGeom>
          <a:noFill/>
          <a:ln>
            <a:noFill/>
          </a:ln>
        </p:spPr>
        <p:txBody>
          <a:bodyPr anchor="ctr"/>
          <a:lstStyle/>
          <a:p>
            <a:pPr algn="ctr">
              <a:lnSpc>
                <a:spcPct val="100000"/>
              </a:lnSpc>
            </a:pPr>
            <a:r>
              <a:rPr lang="es-ES" sz="6000" strike="noStrike" spc="-1">
                <a:solidFill>
                  <a:srgbClr val="000000"/>
                </a:solidFill>
                <a:uFill>
                  <a:solidFill>
                    <a:srgbClr val="FFFFFF"/>
                  </a:solidFill>
                </a:uFill>
                <a:latin typeface="Calibri"/>
              </a:rPr>
              <a:t>FIN</a:t>
            </a:r>
            <a:endParaRPr lang="es-ES" sz="1800" strike="noStrike" spc="-1">
              <a:solidFill>
                <a:srgbClr val="000000"/>
              </a:solidFill>
              <a:uFill>
                <a:solidFill>
                  <a:srgbClr val="FFFFFF"/>
                </a:solidFill>
              </a:uFill>
              <a:latin typeface="Calibri"/>
            </a:endParaRPr>
          </a:p>
        </p:txBody>
      </p:sp>
      <p:sp>
        <p:nvSpPr>
          <p:cNvPr id="201" name="CustomShape 2"/>
          <p:cNvSpPr/>
          <p:nvPr/>
        </p:nvSpPr>
        <p:spPr>
          <a:xfrm>
            <a:off x="8954280" y="190440"/>
            <a:ext cx="31006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Jose Miguel Hernández García</a:t>
            </a:r>
            <a:endParaRPr lang="es-ES" sz="1800" strike="noStrike" spc="-1">
              <a:solidFill>
                <a:srgbClr val="000000"/>
              </a:solidFill>
              <a:uFill>
                <a:solidFill>
                  <a:srgbClr val="FFFFFF"/>
                </a:solidFill>
              </a:uFill>
              <a:latin typeface="Arial"/>
            </a:endParaRPr>
          </a:p>
          <a:p>
            <a:pPr>
              <a:lnSpc>
                <a:spcPct val="100000"/>
              </a:lnSpc>
            </a:pPr>
            <a:r>
              <a:rPr lang="es-ES" sz="1800" strike="noStrike" spc="-1">
                <a:solidFill>
                  <a:srgbClr val="000000"/>
                </a:solidFill>
                <a:uFill>
                  <a:solidFill>
                    <a:srgbClr val="FFFFFF"/>
                  </a:solidFill>
                </a:uFill>
                <a:latin typeface="Calibri"/>
              </a:rPr>
              <a:t>Miguel Jimenez Cazorla</a:t>
            </a:r>
            <a:endParaRPr lang="es-ES" sz="1800" strike="noStrike" spc="-1">
              <a:solidFill>
                <a:srgbClr val="000000"/>
              </a:solidFill>
              <a:uFill>
                <a:solidFill>
                  <a:srgbClr val="FFFFFF"/>
                </a:solidFill>
              </a:uFill>
              <a:latin typeface="Arial"/>
            </a:endParaRPr>
          </a:p>
        </p:txBody>
      </p:sp>
      <p:sp>
        <p:nvSpPr>
          <p:cNvPr id="202"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
        <p:nvSpPr>
          <p:cNvPr id="203" name="CustomShape 4"/>
          <p:cNvSpPr/>
          <p:nvPr/>
        </p:nvSpPr>
        <p:spPr>
          <a:xfrm>
            <a:off x="4090680" y="5903640"/>
            <a:ext cx="40100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ES" sz="1800" strike="noStrike" spc="-1">
                <a:solidFill>
                  <a:srgbClr val="000000"/>
                </a:solidFill>
                <a:uFill>
                  <a:solidFill>
                    <a:srgbClr val="FFFFFF"/>
                  </a:solidFill>
                </a:uFill>
                <a:latin typeface="Calibri"/>
              </a:rPr>
              <a:t>FUNDAMENTOS DE REDES</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34305"/>
            <a:ext cx="10515240" cy="1325160"/>
          </a:xfrm>
          <a:prstGeom prst="rect">
            <a:avLst/>
          </a:prstGeom>
          <a:noFill/>
          <a:ln>
            <a:noFill/>
          </a:ln>
        </p:spPr>
        <p:txBody>
          <a:bodyPr anchor="ctr"/>
          <a:lstStyle/>
          <a:p>
            <a:pPr>
              <a:lnSpc>
                <a:spcPct val="90000"/>
              </a:lnSpc>
            </a:pPr>
            <a:r>
              <a:rPr lang="es-ES" sz="4400" strike="noStrike" spc="-1">
                <a:solidFill>
                  <a:srgbClr val="000000"/>
                </a:solidFill>
                <a:uFill>
                  <a:solidFill>
                    <a:srgbClr val="FFFFFF"/>
                  </a:solidFill>
                </a:uFill>
                <a:latin typeface="Calibri"/>
              </a:rPr>
              <a:t>DESCRIPCIÓN</a:t>
            </a:r>
            <a:endParaRPr lang="es-ES" sz="1800" strike="noStrike" spc="-1">
              <a:solidFill>
                <a:srgbClr val="000000"/>
              </a:solidFill>
              <a:uFill>
                <a:solidFill>
                  <a:srgbClr val="FFFFFF"/>
                </a:solidFill>
              </a:uFill>
              <a:latin typeface="Calibri"/>
            </a:endParaRPr>
          </a:p>
        </p:txBody>
      </p:sp>
      <p:sp>
        <p:nvSpPr>
          <p:cNvPr id="124" name="TextShape 2"/>
          <p:cNvSpPr txBox="1"/>
          <p:nvPr/>
        </p:nvSpPr>
        <p:spPr>
          <a:xfrm>
            <a:off x="838080" y="1801890"/>
            <a:ext cx="10515240" cy="4350960"/>
          </a:xfrm>
          <a:prstGeom prst="rect">
            <a:avLst/>
          </a:prstGeom>
          <a:noFill/>
          <a:ln>
            <a:noFill/>
          </a:ln>
        </p:spPr>
        <p:txBody>
          <a:bodyPr/>
          <a:lstStyle/>
          <a:p>
            <a:pPr>
              <a:lnSpc>
                <a:spcPct val="100000"/>
              </a:lnSpc>
            </a:pPr>
            <a:r>
              <a:rPr lang="es-ES" sz="2400" strike="noStrike" spc="-1" dirty="0" err="1">
                <a:solidFill>
                  <a:srgbClr val="000000"/>
                </a:solidFill>
                <a:uFill>
                  <a:solidFill>
                    <a:srgbClr val="FFFFFF"/>
                  </a:solidFill>
                </a:uFill>
                <a:latin typeface="Calibri"/>
              </a:rPr>
              <a:t>Whatsapp</a:t>
            </a:r>
            <a:r>
              <a:rPr lang="es-ES" sz="2400" strike="noStrike" spc="-1" dirty="0">
                <a:solidFill>
                  <a:srgbClr val="000000"/>
                </a:solidFill>
                <a:uFill>
                  <a:solidFill>
                    <a:srgbClr val="FFFFFF"/>
                  </a:solidFill>
                </a:uFill>
                <a:latin typeface="Calibri"/>
              </a:rPr>
              <a:t> es una aplicación de chat la cual permite el </a:t>
            </a:r>
            <a:r>
              <a:rPr lang="es-ES" sz="2400" strike="noStrike" spc="-1" dirty="0" smtClean="0">
                <a:solidFill>
                  <a:srgbClr val="000000"/>
                </a:solidFill>
                <a:uFill>
                  <a:solidFill>
                    <a:srgbClr val="FFFFFF"/>
                  </a:solidFill>
                </a:uFill>
                <a:latin typeface="Calibri"/>
              </a:rPr>
              <a:t>envío </a:t>
            </a:r>
            <a:r>
              <a:rPr lang="es-ES" sz="2400" strike="noStrike" spc="-1" dirty="0">
                <a:solidFill>
                  <a:srgbClr val="000000"/>
                </a:solidFill>
                <a:uFill>
                  <a:solidFill>
                    <a:srgbClr val="FFFFFF"/>
                  </a:solidFill>
                </a:uFill>
                <a:latin typeface="Calibri"/>
              </a:rPr>
              <a:t>de mensajes entre usuarios mediante </a:t>
            </a:r>
            <a:r>
              <a:rPr lang="es-ES" sz="2400" strike="noStrike" spc="-1" dirty="0" smtClean="0">
                <a:solidFill>
                  <a:srgbClr val="000000"/>
                </a:solidFill>
                <a:uFill>
                  <a:solidFill>
                    <a:srgbClr val="FFFFFF"/>
                  </a:solidFill>
                </a:uFill>
                <a:latin typeface="Calibri"/>
              </a:rPr>
              <a:t>Internet.</a:t>
            </a:r>
            <a:endParaRPr lang="es-ES" sz="2800" strike="noStrike" spc="-1" dirty="0" smtClean="0">
              <a:solidFill>
                <a:srgbClr val="000000"/>
              </a:solidFill>
              <a:uFill>
                <a:solidFill>
                  <a:srgbClr val="FFFFFF"/>
                </a:solidFill>
              </a:uFill>
              <a:latin typeface="Calibri"/>
            </a:endParaRPr>
          </a:p>
          <a:p>
            <a:pPr>
              <a:lnSpc>
                <a:spcPct val="100000"/>
              </a:lnSpc>
            </a:pPr>
            <a:endParaRPr lang="en-US" sz="2800" strike="noStrike" spc="-1" dirty="0" smtClean="0">
              <a:solidFill>
                <a:srgbClr val="000000"/>
              </a:solidFill>
              <a:uFill>
                <a:solidFill>
                  <a:srgbClr val="FFFFFF"/>
                </a:solidFill>
              </a:uFill>
              <a:latin typeface="Calibri"/>
            </a:endParaRPr>
          </a:p>
          <a:p>
            <a:pPr>
              <a:lnSpc>
                <a:spcPct val="100000"/>
              </a:lnSpc>
            </a:pPr>
            <a:r>
              <a:rPr lang="es-ES" sz="2400" spc="-1" dirty="0" smtClean="0">
                <a:solidFill>
                  <a:srgbClr val="000000"/>
                </a:solidFill>
                <a:uFill>
                  <a:solidFill>
                    <a:srgbClr val="FFFFFF"/>
                  </a:solidFill>
                </a:uFill>
                <a:latin typeface="Calibri"/>
              </a:rPr>
              <a:t>S</a:t>
            </a:r>
            <a:r>
              <a:rPr lang="es-ES" sz="2400" strike="noStrike" spc="-1" dirty="0" smtClean="0">
                <a:solidFill>
                  <a:srgbClr val="000000"/>
                </a:solidFill>
                <a:uFill>
                  <a:solidFill>
                    <a:srgbClr val="FFFFFF"/>
                  </a:solidFill>
                </a:uFill>
                <a:latin typeface="Calibri"/>
              </a:rPr>
              <a:t>egún datos de 2016 supera los 1000 millones de usuarios.</a:t>
            </a:r>
            <a:endParaRPr lang="es-ES" sz="2800" strike="noStrike" spc="-1" dirty="0">
              <a:solidFill>
                <a:srgbClr val="000000"/>
              </a:solidFill>
              <a:uFill>
                <a:solidFill>
                  <a:srgbClr val="FFFFFF"/>
                </a:solidFill>
              </a:uFill>
              <a:latin typeface="Calibri"/>
            </a:endParaRPr>
          </a:p>
        </p:txBody>
      </p:sp>
      <p:sp>
        <p:nvSpPr>
          <p:cNvPr id="125" name="CustomShape 3"/>
          <p:cNvSpPr/>
          <p:nvPr/>
        </p:nvSpPr>
        <p:spPr>
          <a:xfrm>
            <a:off x="349200" y="191880"/>
            <a:ext cx="646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2054" name="Picture 6" descr="Image result for whats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832" y="3715522"/>
            <a:ext cx="3477735" cy="2063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es-ES" sz="4400" strike="noStrike" spc="-1" dirty="0">
                <a:solidFill>
                  <a:srgbClr val="000000"/>
                </a:solidFill>
                <a:uFill>
                  <a:solidFill>
                    <a:srgbClr val="FFFFFF"/>
                  </a:solidFill>
                </a:uFill>
                <a:latin typeface="Calibri"/>
              </a:rPr>
              <a:t>DESCRIPCIÓN – UN POCO DE HISTORIA</a:t>
            </a:r>
            <a:endParaRPr lang="es-ES" sz="1800" strike="noStrike" spc="-1" dirty="0">
              <a:solidFill>
                <a:srgbClr val="000000"/>
              </a:solidFill>
              <a:uFill>
                <a:solidFill>
                  <a:srgbClr val="FFFFFF"/>
                </a:solidFill>
              </a:uFill>
              <a:latin typeface="Calibri"/>
            </a:endParaRPr>
          </a:p>
        </p:txBody>
      </p:sp>
      <p:sp>
        <p:nvSpPr>
          <p:cNvPr id="127" name="TextShape 2"/>
          <p:cNvSpPr txBox="1"/>
          <p:nvPr/>
        </p:nvSpPr>
        <p:spPr>
          <a:xfrm>
            <a:off x="838080" y="1690200"/>
            <a:ext cx="10515240" cy="4350960"/>
          </a:xfrm>
          <a:prstGeom prst="rect">
            <a:avLst/>
          </a:prstGeom>
          <a:noFill/>
          <a:ln>
            <a:noFill/>
          </a:ln>
        </p:spPr>
        <p:txBody>
          <a:bodyPr/>
          <a:lstStyle/>
          <a:p>
            <a:pPr>
              <a:lnSpc>
                <a:spcPct val="100000"/>
              </a:lnSpc>
            </a:pPr>
            <a:r>
              <a:rPr lang="es-ES" sz="2400" strike="noStrike" spc="-1" dirty="0" smtClean="0">
                <a:solidFill>
                  <a:srgbClr val="000000"/>
                </a:solidFill>
                <a:uFill>
                  <a:solidFill>
                    <a:srgbClr val="FFFFFF"/>
                  </a:solidFill>
                </a:uFill>
                <a:latin typeface="Calibri"/>
              </a:rPr>
              <a:t>Fundada en 2009 </a:t>
            </a:r>
            <a:r>
              <a:rPr lang="es-ES" sz="2400" strike="noStrike" spc="-1" dirty="0">
                <a:solidFill>
                  <a:srgbClr val="000000"/>
                </a:solidFill>
                <a:uFill>
                  <a:solidFill>
                    <a:srgbClr val="FFFFFF"/>
                  </a:solidFill>
                </a:uFill>
                <a:latin typeface="Calibri"/>
              </a:rPr>
              <a:t>por </a:t>
            </a:r>
            <a:r>
              <a:rPr lang="es-ES" sz="2400" strike="noStrike" spc="-1" dirty="0" err="1">
                <a:solidFill>
                  <a:srgbClr val="000000"/>
                </a:solidFill>
                <a:uFill>
                  <a:solidFill>
                    <a:srgbClr val="FFFFFF"/>
                  </a:solidFill>
                </a:uFill>
                <a:latin typeface="Calibri"/>
              </a:rPr>
              <a:t>Jam</a:t>
            </a:r>
            <a:r>
              <a:rPr lang="es-ES" sz="2400" strike="noStrike" spc="-1" dirty="0">
                <a:solidFill>
                  <a:srgbClr val="000000"/>
                </a:solidFill>
                <a:uFill>
                  <a:solidFill>
                    <a:srgbClr val="FFFFFF"/>
                  </a:solidFill>
                </a:uFill>
                <a:latin typeface="Calibri"/>
              </a:rPr>
              <a:t> </a:t>
            </a:r>
            <a:r>
              <a:rPr lang="es-ES" sz="2400" strike="noStrike" spc="-1" dirty="0" err="1">
                <a:solidFill>
                  <a:srgbClr val="000000"/>
                </a:solidFill>
                <a:uFill>
                  <a:solidFill>
                    <a:srgbClr val="FFFFFF"/>
                  </a:solidFill>
                </a:uFill>
                <a:latin typeface="Calibri"/>
              </a:rPr>
              <a:t>Koum</a:t>
            </a:r>
            <a:r>
              <a:rPr lang="es-ES" sz="2400" strike="noStrike" spc="-1" dirty="0">
                <a:solidFill>
                  <a:srgbClr val="000000"/>
                </a:solidFill>
                <a:uFill>
                  <a:solidFill>
                    <a:srgbClr val="FFFFFF"/>
                  </a:solidFill>
                </a:uFill>
                <a:latin typeface="Calibri"/>
              </a:rPr>
              <a:t>.</a:t>
            </a:r>
            <a:endParaRPr lang="es-ES" sz="2800" strike="noStrike" spc="-1" dirty="0">
              <a:solidFill>
                <a:srgbClr val="000000"/>
              </a:solidFill>
              <a:uFill>
                <a:solidFill>
                  <a:srgbClr val="FFFFFF"/>
                </a:solidFill>
              </a:uFill>
              <a:latin typeface="Calibri"/>
            </a:endParaRPr>
          </a:p>
          <a:p>
            <a:pPr>
              <a:lnSpc>
                <a:spcPct val="100000"/>
              </a:lnSpc>
            </a:pPr>
            <a:endParaRPr lang="es-ES" sz="2400" strike="noStrike" spc="-1" dirty="0" smtClean="0">
              <a:solidFill>
                <a:srgbClr val="000000"/>
              </a:solidFill>
              <a:uFill>
                <a:solidFill>
                  <a:srgbClr val="FFFFFF"/>
                </a:solidFill>
              </a:uFill>
              <a:latin typeface="Calibri"/>
            </a:endParaRPr>
          </a:p>
          <a:p>
            <a:pPr>
              <a:lnSpc>
                <a:spcPct val="100000"/>
              </a:lnSpc>
            </a:pPr>
            <a:r>
              <a:rPr lang="es-ES" sz="2400" strike="noStrike" spc="-1" dirty="0" smtClean="0">
                <a:solidFill>
                  <a:srgbClr val="000000"/>
                </a:solidFill>
                <a:uFill>
                  <a:solidFill>
                    <a:srgbClr val="FFFFFF"/>
                  </a:solidFill>
                </a:uFill>
                <a:latin typeface="Calibri"/>
              </a:rPr>
              <a:t>En </a:t>
            </a:r>
            <a:r>
              <a:rPr lang="es-ES" sz="2400" strike="noStrike" spc="-1" dirty="0">
                <a:solidFill>
                  <a:srgbClr val="000000"/>
                </a:solidFill>
                <a:uFill>
                  <a:solidFill>
                    <a:srgbClr val="FFFFFF"/>
                  </a:solidFill>
                </a:uFill>
                <a:latin typeface="Calibri"/>
              </a:rPr>
              <a:t>un principio se trataba de una </a:t>
            </a:r>
            <a:endParaRPr lang="es-ES" sz="2400" strike="noStrike" spc="-1" dirty="0" smtClean="0">
              <a:solidFill>
                <a:srgbClr val="000000"/>
              </a:solidFill>
              <a:uFill>
                <a:solidFill>
                  <a:srgbClr val="FFFFFF"/>
                </a:solidFill>
              </a:uFill>
              <a:latin typeface="Calibri"/>
            </a:endParaRPr>
          </a:p>
          <a:p>
            <a:pPr>
              <a:lnSpc>
                <a:spcPct val="100000"/>
              </a:lnSpc>
            </a:pPr>
            <a:r>
              <a:rPr lang="es-ES" sz="2400" strike="noStrike" spc="-1" dirty="0" smtClean="0">
                <a:solidFill>
                  <a:srgbClr val="000000"/>
                </a:solidFill>
                <a:uFill>
                  <a:solidFill>
                    <a:srgbClr val="FFFFFF"/>
                  </a:solidFill>
                </a:uFill>
                <a:latin typeface="Calibri"/>
              </a:rPr>
              <a:t>aplicación </a:t>
            </a:r>
            <a:r>
              <a:rPr lang="es-ES" sz="2400" strike="noStrike" spc="-1" dirty="0">
                <a:solidFill>
                  <a:srgbClr val="000000"/>
                </a:solidFill>
                <a:uFill>
                  <a:solidFill>
                    <a:srgbClr val="FFFFFF"/>
                  </a:solidFill>
                </a:uFill>
                <a:latin typeface="Calibri"/>
              </a:rPr>
              <a:t>para dispositivos BlackBerry </a:t>
            </a:r>
            <a:endParaRPr lang="es-ES" sz="2400" strike="noStrike" spc="-1" dirty="0" smtClean="0">
              <a:solidFill>
                <a:srgbClr val="000000"/>
              </a:solidFill>
              <a:uFill>
                <a:solidFill>
                  <a:srgbClr val="FFFFFF"/>
                </a:solidFill>
              </a:uFill>
              <a:latin typeface="Calibri"/>
            </a:endParaRPr>
          </a:p>
          <a:p>
            <a:pPr>
              <a:lnSpc>
                <a:spcPct val="100000"/>
              </a:lnSpc>
            </a:pPr>
            <a:r>
              <a:rPr lang="es-ES" sz="2400" strike="noStrike" spc="-1" dirty="0" smtClean="0">
                <a:solidFill>
                  <a:srgbClr val="000000"/>
                </a:solidFill>
                <a:uFill>
                  <a:solidFill>
                    <a:srgbClr val="FFFFFF"/>
                  </a:solidFill>
                </a:uFill>
                <a:latin typeface="Calibri"/>
              </a:rPr>
              <a:t>y </a:t>
            </a:r>
            <a:r>
              <a:rPr lang="es-ES" sz="2400" strike="noStrike" spc="-1" dirty="0">
                <a:solidFill>
                  <a:srgbClr val="000000"/>
                </a:solidFill>
                <a:uFill>
                  <a:solidFill>
                    <a:srgbClr val="FFFFFF"/>
                  </a:solidFill>
                </a:uFill>
                <a:latin typeface="Calibri"/>
              </a:rPr>
              <a:t>más tarde, para iPhone.</a:t>
            </a:r>
            <a:endParaRPr lang="es-ES" sz="2800" strike="noStrike" spc="-1" dirty="0">
              <a:solidFill>
                <a:srgbClr val="000000"/>
              </a:solidFill>
              <a:uFill>
                <a:solidFill>
                  <a:srgbClr val="FFFFFF"/>
                </a:solidFill>
              </a:uFill>
              <a:latin typeface="Calibri"/>
            </a:endParaRPr>
          </a:p>
          <a:p>
            <a:pPr>
              <a:lnSpc>
                <a:spcPct val="100000"/>
              </a:lnSpc>
            </a:pPr>
            <a:endParaRPr lang="es-ES" sz="2400" strike="noStrike" spc="-1" dirty="0" smtClean="0">
              <a:solidFill>
                <a:srgbClr val="000000"/>
              </a:solidFill>
              <a:uFill>
                <a:solidFill>
                  <a:srgbClr val="FFFFFF"/>
                </a:solidFill>
              </a:uFill>
              <a:latin typeface="Calibri"/>
            </a:endParaRPr>
          </a:p>
          <a:p>
            <a:pPr>
              <a:lnSpc>
                <a:spcPct val="100000"/>
              </a:lnSpc>
            </a:pPr>
            <a:r>
              <a:rPr lang="en-US" sz="2400" strike="noStrike" spc="-1" dirty="0" err="1" smtClean="0">
                <a:solidFill>
                  <a:srgbClr val="000000"/>
                </a:solidFill>
                <a:uFill>
                  <a:solidFill>
                    <a:srgbClr val="FFFFFF"/>
                  </a:solidFill>
                </a:uFill>
                <a:latin typeface="Calibri"/>
              </a:rPr>
              <a:t>Marzo</a:t>
            </a:r>
            <a:r>
              <a:rPr lang="en-US" sz="2400" strike="noStrike" spc="-1" dirty="0" smtClean="0">
                <a:solidFill>
                  <a:srgbClr val="000000"/>
                </a:solidFill>
                <a:uFill>
                  <a:solidFill>
                    <a:srgbClr val="FFFFFF"/>
                  </a:solidFill>
                </a:uFill>
                <a:latin typeface="Calibri"/>
              </a:rPr>
              <a:t> 2013 – Android.</a:t>
            </a:r>
          </a:p>
          <a:p>
            <a:pPr>
              <a:lnSpc>
                <a:spcPct val="100000"/>
              </a:lnSpc>
            </a:pPr>
            <a:endParaRPr lang="es-ES" sz="2400" strike="noStrike" spc="-1" dirty="0" smtClean="0">
              <a:solidFill>
                <a:srgbClr val="000000"/>
              </a:solidFill>
              <a:uFill>
                <a:solidFill>
                  <a:srgbClr val="FFFFFF"/>
                </a:solidFill>
              </a:uFill>
              <a:latin typeface="Calibri"/>
            </a:endParaRPr>
          </a:p>
          <a:p>
            <a:pPr>
              <a:lnSpc>
                <a:spcPct val="100000"/>
              </a:lnSpc>
            </a:pPr>
            <a:r>
              <a:rPr lang="es-ES" sz="2400" strike="noStrike" spc="-1" dirty="0" smtClean="0">
                <a:solidFill>
                  <a:srgbClr val="000000"/>
                </a:solidFill>
                <a:uFill>
                  <a:solidFill>
                    <a:srgbClr val="FFFFFF"/>
                  </a:solidFill>
                </a:uFill>
                <a:latin typeface="Calibri"/>
              </a:rPr>
              <a:t>Febrero 2014 - </a:t>
            </a:r>
            <a:r>
              <a:rPr lang="es-ES" sz="2400" spc="-1" dirty="0" smtClean="0">
                <a:solidFill>
                  <a:srgbClr val="000000"/>
                </a:solidFill>
                <a:uFill>
                  <a:solidFill>
                    <a:srgbClr val="FFFFFF"/>
                  </a:solidFill>
                </a:uFill>
                <a:latin typeface="Calibri"/>
              </a:rPr>
              <a:t>Co</a:t>
            </a:r>
            <a:r>
              <a:rPr lang="es-ES" sz="2400" strike="noStrike" spc="-1" dirty="0" smtClean="0">
                <a:solidFill>
                  <a:srgbClr val="000000"/>
                </a:solidFill>
                <a:uFill>
                  <a:solidFill>
                    <a:srgbClr val="FFFFFF"/>
                  </a:solidFill>
                </a:uFill>
                <a:latin typeface="Calibri"/>
              </a:rPr>
              <a:t>mprada </a:t>
            </a:r>
            <a:r>
              <a:rPr lang="es-ES" sz="2400" strike="noStrike" spc="-1" dirty="0">
                <a:solidFill>
                  <a:srgbClr val="000000"/>
                </a:solidFill>
                <a:uFill>
                  <a:solidFill>
                    <a:srgbClr val="FFFFFF"/>
                  </a:solidFill>
                </a:uFill>
                <a:latin typeface="Calibri"/>
              </a:rPr>
              <a:t>por Facebook por 19.000 millones de dólares</a:t>
            </a:r>
            <a:r>
              <a:rPr lang="es-ES" sz="2400" strike="noStrike" spc="-1" dirty="0" smtClean="0">
                <a:solidFill>
                  <a:srgbClr val="000000"/>
                </a:solidFill>
                <a:uFill>
                  <a:solidFill>
                    <a:srgbClr val="FFFFFF"/>
                  </a:solidFill>
                </a:uFill>
                <a:latin typeface="Calibri"/>
              </a:rPr>
              <a:t>.</a:t>
            </a:r>
          </a:p>
          <a:p>
            <a:pPr>
              <a:lnSpc>
                <a:spcPct val="100000"/>
              </a:lnSpc>
            </a:pPr>
            <a:endParaRPr lang="es-ES" sz="2800" strike="noStrike" spc="-1" dirty="0">
              <a:solidFill>
                <a:srgbClr val="000000"/>
              </a:solidFill>
              <a:uFill>
                <a:solidFill>
                  <a:srgbClr val="FFFFFF"/>
                </a:solidFill>
              </a:uFill>
              <a:latin typeface="Calibri"/>
            </a:endParaRPr>
          </a:p>
          <a:p>
            <a:pPr>
              <a:lnSpc>
                <a:spcPct val="100000"/>
              </a:lnSpc>
            </a:pPr>
            <a:r>
              <a:rPr lang="es-ES" sz="2400" strike="noStrike" spc="-1" dirty="0">
                <a:solidFill>
                  <a:srgbClr val="000000"/>
                </a:solidFill>
                <a:uFill>
                  <a:solidFill>
                    <a:srgbClr val="FFFFFF"/>
                  </a:solidFill>
                </a:uFill>
                <a:latin typeface="Calibri"/>
              </a:rPr>
              <a:t>En 2015 se lanzó </a:t>
            </a:r>
            <a:r>
              <a:rPr lang="es-ES" sz="2400" strike="noStrike" spc="-1" dirty="0" err="1">
                <a:solidFill>
                  <a:srgbClr val="000000"/>
                </a:solidFill>
                <a:uFill>
                  <a:solidFill>
                    <a:srgbClr val="FFFFFF"/>
                  </a:solidFill>
                </a:uFill>
                <a:latin typeface="Calibri"/>
              </a:rPr>
              <a:t>Whatsapp</a:t>
            </a:r>
            <a:r>
              <a:rPr lang="es-ES" sz="2400" strike="noStrike" spc="-1" dirty="0">
                <a:solidFill>
                  <a:srgbClr val="000000"/>
                </a:solidFill>
                <a:uFill>
                  <a:solidFill>
                    <a:srgbClr val="FFFFFF"/>
                  </a:solidFill>
                </a:uFill>
                <a:latin typeface="Calibri"/>
              </a:rPr>
              <a:t> Web y aparecieron las llamadas de voz </a:t>
            </a:r>
            <a:r>
              <a:rPr lang="es-ES" sz="2400" strike="noStrike" spc="-1" dirty="0" err="1">
                <a:solidFill>
                  <a:srgbClr val="000000"/>
                </a:solidFill>
                <a:uFill>
                  <a:solidFill>
                    <a:srgbClr val="FFFFFF"/>
                  </a:solidFill>
                </a:uFill>
                <a:latin typeface="Calibri"/>
              </a:rPr>
              <a:t>via</a:t>
            </a:r>
            <a:r>
              <a:rPr lang="es-ES" sz="2400" strike="noStrike" spc="-1" dirty="0">
                <a:solidFill>
                  <a:srgbClr val="000000"/>
                </a:solidFill>
                <a:uFill>
                  <a:solidFill>
                    <a:srgbClr val="FFFFFF"/>
                  </a:solidFill>
                </a:uFill>
                <a:latin typeface="Calibri"/>
              </a:rPr>
              <a:t> </a:t>
            </a:r>
            <a:r>
              <a:rPr lang="es-ES" sz="2400" strike="noStrike" spc="-1" dirty="0" err="1" smtClean="0">
                <a:solidFill>
                  <a:srgbClr val="000000"/>
                </a:solidFill>
                <a:uFill>
                  <a:solidFill>
                    <a:srgbClr val="FFFFFF"/>
                  </a:solidFill>
                </a:uFill>
                <a:latin typeface="Calibri"/>
              </a:rPr>
              <a:t>VoIP</a:t>
            </a:r>
            <a:r>
              <a:rPr lang="es-ES" sz="2400" strike="noStrike" spc="-1" dirty="0" smtClean="0">
                <a:solidFill>
                  <a:srgbClr val="000000"/>
                </a:solidFill>
                <a:uFill>
                  <a:solidFill>
                    <a:srgbClr val="FFFFFF"/>
                  </a:solidFill>
                </a:uFill>
                <a:latin typeface="Calibri"/>
              </a:rPr>
              <a:t>.</a:t>
            </a:r>
            <a:endParaRPr lang="es-ES" sz="2800" strike="noStrike" spc="-1" dirty="0">
              <a:solidFill>
                <a:srgbClr val="000000"/>
              </a:solidFill>
              <a:uFill>
                <a:solidFill>
                  <a:srgbClr val="FFFFFF"/>
                </a:solidFill>
              </a:uFill>
              <a:latin typeface="Calibri"/>
            </a:endParaRPr>
          </a:p>
        </p:txBody>
      </p:sp>
      <p:sp>
        <p:nvSpPr>
          <p:cNvPr id="128" name="CustomShape 3"/>
          <p:cNvSpPr/>
          <p:nvPr/>
        </p:nvSpPr>
        <p:spPr>
          <a:xfrm>
            <a:off x="323640" y="180360"/>
            <a:ext cx="72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pic>
        <p:nvPicPr>
          <p:cNvPr id="1026" name="Picture 2" descr="Image result for creador de whatsap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6676" y="1607822"/>
            <a:ext cx="2355058" cy="132516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4854" y="3345049"/>
            <a:ext cx="3418703" cy="130929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Imagen 128"/>
          <p:cNvPicPr/>
          <p:nvPr/>
        </p:nvPicPr>
        <p:blipFill>
          <a:blip r:embed="rId2"/>
          <a:stretch/>
        </p:blipFill>
        <p:spPr>
          <a:xfrm>
            <a:off x="1368000" y="2016000"/>
            <a:ext cx="9457920" cy="4104000"/>
          </a:xfrm>
          <a:prstGeom prst="rect">
            <a:avLst/>
          </a:prstGeom>
          <a:ln>
            <a:noFill/>
          </a:ln>
        </p:spPr>
      </p:pic>
      <p:sp>
        <p:nvSpPr>
          <p:cNvPr id="130" name="TextShape 1"/>
          <p:cNvSpPr txBox="1"/>
          <p:nvPr/>
        </p:nvSpPr>
        <p:spPr>
          <a:xfrm>
            <a:off x="3456000" y="954720"/>
            <a:ext cx="4464000" cy="77328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COMO FUNCIONA</a:t>
            </a:r>
            <a:endParaRPr lang="es-ES" sz="1800" strike="noStrike" spc="-1">
              <a:solidFill>
                <a:srgbClr val="000000"/>
              </a:solidFill>
              <a:uFill>
                <a:solidFill>
                  <a:srgbClr val="FFFFFF"/>
                </a:solidFill>
              </a:uFill>
              <a:latin typeface="Arial"/>
            </a:endParaRPr>
          </a:p>
        </p:txBody>
      </p:sp>
      <p:sp>
        <p:nvSpPr>
          <p:cNvPr id="131" name="CustomShape 2"/>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936360" y="1255680"/>
            <a:ext cx="10014840" cy="529668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WhatsApp es una aplicación que usa el protocolo XMPP  (eXtensible Messaging and Presence Protocol). </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XMPP es un protocolo abierto basado en el estándar XML para el intercambio en tiempo real de mensajes y presencia entre dos puntos en Internet. </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Caracteristicas:</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 Abierto</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 Libre</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 Extensible</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 Descentralizado</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 Seguro</a:t>
            </a:r>
            <a:endParaRPr lang="es-ES" sz="1800" strike="noStrike" spc="-1">
              <a:solidFill>
                <a:srgbClr val="000000"/>
              </a:solidFill>
              <a:uFill>
                <a:solidFill>
                  <a:srgbClr val="FFFFFF"/>
                </a:solidFill>
              </a:uFill>
              <a:latin typeface="Arial"/>
            </a:endParaRPr>
          </a:p>
        </p:txBody>
      </p:sp>
      <p:sp>
        <p:nvSpPr>
          <p:cNvPr id="133" name="TextShape 2"/>
          <p:cNvSpPr txBox="1"/>
          <p:nvPr/>
        </p:nvSpPr>
        <p:spPr>
          <a:xfrm>
            <a:off x="864000" y="360000"/>
            <a:ext cx="7200000" cy="79200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PROTOCOLO QUE USA – XMPP</a:t>
            </a:r>
            <a:endParaRPr lang="es-ES" sz="1800" strike="noStrike" spc="-1">
              <a:solidFill>
                <a:srgbClr val="000000"/>
              </a:solidFill>
              <a:uFill>
                <a:solidFill>
                  <a:srgbClr val="FFFFFF"/>
                </a:solidFill>
              </a:uFill>
              <a:latin typeface="Arial"/>
            </a:endParaRPr>
          </a:p>
        </p:txBody>
      </p:sp>
      <p:sp>
        <p:nvSpPr>
          <p:cNvPr id="134"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784080" y="2090160"/>
            <a:ext cx="4180320" cy="343728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Generalmente, XMPP se implementa y se usa como una arquitectura cliente-servidor descentralizada, pero puede emplearse XMPP para establecer una comunicación directa, de extremo a extremo peer-to-peer (P2P), entre los clientes. </a:t>
            </a:r>
            <a:endParaRPr lang="es-ES" sz="1800" strike="noStrike" spc="-1">
              <a:solidFill>
                <a:srgbClr val="000000"/>
              </a:solidFill>
              <a:uFill>
                <a:solidFill>
                  <a:srgbClr val="FFFFFF"/>
                </a:solidFill>
              </a:uFill>
              <a:latin typeface="Arial"/>
            </a:endParaRPr>
          </a:p>
        </p:txBody>
      </p:sp>
      <p:pic>
        <p:nvPicPr>
          <p:cNvPr id="136" name="Imagen 135"/>
          <p:cNvPicPr/>
          <p:nvPr/>
        </p:nvPicPr>
        <p:blipFill>
          <a:blip r:embed="rId2"/>
          <a:srcRect l="34279" t="53001" r="32859" b="12703"/>
          <a:stretch/>
        </p:blipFill>
        <p:spPr>
          <a:xfrm>
            <a:off x="5115240" y="979560"/>
            <a:ext cx="6380640" cy="2808360"/>
          </a:xfrm>
          <a:prstGeom prst="rect">
            <a:avLst/>
          </a:prstGeom>
          <a:ln>
            <a:noFill/>
          </a:ln>
        </p:spPr>
      </p:pic>
      <p:pic>
        <p:nvPicPr>
          <p:cNvPr id="137" name="Imagen 136"/>
          <p:cNvPicPr/>
          <p:nvPr/>
        </p:nvPicPr>
        <p:blipFill>
          <a:blip r:embed="rId3"/>
          <a:srcRect l="35236" t="47353" r="35856" b="15359"/>
          <a:stretch/>
        </p:blipFill>
        <p:spPr>
          <a:xfrm>
            <a:off x="6096600" y="4180320"/>
            <a:ext cx="4440960" cy="2416320"/>
          </a:xfrm>
          <a:prstGeom prst="rect">
            <a:avLst/>
          </a:prstGeom>
          <a:ln>
            <a:noFill/>
          </a:ln>
        </p:spPr>
      </p:pic>
      <p:sp>
        <p:nvSpPr>
          <p:cNvPr id="138" name="TextShape 2"/>
          <p:cNvSpPr txBox="1"/>
          <p:nvPr/>
        </p:nvSpPr>
        <p:spPr>
          <a:xfrm>
            <a:off x="432000" y="288000"/>
            <a:ext cx="9504000" cy="77328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PROTOCOLO QUE USA – ARQUITECTURA</a:t>
            </a:r>
            <a:endParaRPr lang="es-ES" sz="1800" strike="noStrike" spc="-1">
              <a:solidFill>
                <a:srgbClr val="000000"/>
              </a:solidFill>
              <a:uFill>
                <a:solidFill>
                  <a:srgbClr val="FFFFFF"/>
                </a:solidFill>
              </a:uFill>
              <a:latin typeface="Arial"/>
            </a:endParaRPr>
          </a:p>
        </p:txBody>
      </p:sp>
      <p:sp>
        <p:nvSpPr>
          <p:cNvPr id="139" name="CustomShape 3"/>
          <p:cNvSpPr/>
          <p:nvPr/>
        </p:nvSpPr>
        <p:spPr>
          <a:xfrm>
            <a:off x="194040" y="14400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000080" y="1461960"/>
            <a:ext cx="10060200" cy="64872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Cada entidad XMPP necesita tener su propia dirección, llamada JabberID (JID). </a:t>
            </a:r>
            <a:endParaRPr lang="es-ES" sz="1800" strike="noStrike" spc="-1">
              <a:solidFill>
                <a:srgbClr val="000000"/>
              </a:solidFill>
              <a:uFill>
                <a:solidFill>
                  <a:srgbClr val="FFFFFF"/>
                </a:solidFill>
              </a:uFill>
              <a:latin typeface="Arial"/>
            </a:endParaRPr>
          </a:p>
        </p:txBody>
      </p:sp>
      <p:pic>
        <p:nvPicPr>
          <p:cNvPr id="141" name="Imagen 140"/>
          <p:cNvPicPr/>
          <p:nvPr/>
        </p:nvPicPr>
        <p:blipFill>
          <a:blip r:embed="rId2"/>
          <a:srcRect l="19195" t="44742" r="7227" b="47629"/>
          <a:stretch/>
        </p:blipFill>
        <p:spPr>
          <a:xfrm>
            <a:off x="1481040" y="2441880"/>
            <a:ext cx="8969760" cy="391320"/>
          </a:xfrm>
          <a:prstGeom prst="rect">
            <a:avLst/>
          </a:prstGeom>
          <a:ln w="12600">
            <a:solidFill>
              <a:srgbClr val="000000"/>
            </a:solidFill>
            <a:round/>
          </a:ln>
        </p:spPr>
      </p:pic>
      <p:sp>
        <p:nvSpPr>
          <p:cNvPr id="142" name="TextShape 2"/>
          <p:cNvSpPr txBox="1"/>
          <p:nvPr/>
        </p:nvSpPr>
        <p:spPr>
          <a:xfrm>
            <a:off x="1132200" y="3463560"/>
            <a:ext cx="9753840" cy="234972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Sabiendo esto y que XMPP es en esencia una tecnología para transmitir XML.</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Cuando iniciamos sesión en un servidor XMPP, se establece una conexión TCP persistente y luego se negocia los parámetros para que el servidor pueda establecer otra conexión de retorno. Una vez establecida la conexión podemos intercambiar mensajes asincrónicamente con el servidor.</a:t>
            </a:r>
            <a:endParaRPr lang="es-ES" sz="1800" strike="noStrike" spc="-1">
              <a:solidFill>
                <a:srgbClr val="000000"/>
              </a:solidFill>
              <a:uFill>
                <a:solidFill>
                  <a:srgbClr val="FFFFFF"/>
                </a:solidFill>
              </a:uFill>
              <a:latin typeface="Arial"/>
            </a:endParaRPr>
          </a:p>
        </p:txBody>
      </p:sp>
      <p:sp>
        <p:nvSpPr>
          <p:cNvPr id="143" name="TextShape 3"/>
          <p:cNvSpPr txBox="1"/>
          <p:nvPr/>
        </p:nvSpPr>
        <p:spPr>
          <a:xfrm>
            <a:off x="792000" y="450720"/>
            <a:ext cx="9072000" cy="77328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PROTOCOLO QUE USA – DIRECCIONES</a:t>
            </a:r>
            <a:endParaRPr lang="es-ES" sz="1800" strike="noStrike" spc="-1">
              <a:solidFill>
                <a:srgbClr val="000000"/>
              </a:solidFill>
              <a:uFill>
                <a:solidFill>
                  <a:srgbClr val="FFFFFF"/>
                </a:solidFill>
              </a:uFill>
              <a:latin typeface="Arial"/>
            </a:endParaRPr>
          </a:p>
        </p:txBody>
      </p:sp>
      <p:sp>
        <p:nvSpPr>
          <p:cNvPr id="144" name="CustomShape 4"/>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32000" y="1159560"/>
            <a:ext cx="11304000" cy="5392440"/>
          </a:xfrm>
          <a:prstGeom prst="rect">
            <a:avLst/>
          </a:prstGeom>
          <a:noFill/>
          <a:ln>
            <a:noFill/>
          </a:ln>
        </p:spPr>
        <p:txBody>
          <a:bodyPr lIns="90000" tIns="45000" rIns="90000" bIns="45000"/>
          <a:lstStyle/>
          <a:p>
            <a:r>
              <a:rPr lang="es-ES" sz="2400" strike="noStrike" spc="-1">
                <a:solidFill>
                  <a:srgbClr val="000000"/>
                </a:solidFill>
                <a:uFill>
                  <a:solidFill>
                    <a:srgbClr val="FFFFFF"/>
                  </a:solidFill>
                </a:uFill>
                <a:latin typeface="Calibri"/>
              </a:rPr>
              <a:t>Las comunicaciones XMPP entre clientes y servidores están implementadas con seguridad principalmente a través de dos mecanismos: El protocolo TLS (Transport Layer Security) aplicado a la capa de transporte y el protocolo SASL (Simple Authentication and Security Layer) aplicado a la capa de seguridad y autenticación simple. </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 </a:t>
            </a:r>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El protocolo TLS es un protocolo para establecer una conexión segura entre un cliente y un servidor, o entre dos servidores. TLS es capaz de autenticar en ambos lados de la comunicación, y crea una conexión cifrada entre los dos.  La principal propiedad del protocolo TLS, es ofrecer privacidad e integridad de los datos, entre dos aplicaciones que se comunican; el protocolo está compuesto por dos capas, el TLS Record Protocol y el TLS Handshake Protocol. El TLS Record Protocol ofrece seguridad en las conexiones y el El TLS Handshake, es utilizado para la encapsulación de varios protocolos de nivel superior. </a:t>
            </a:r>
            <a:endParaRPr lang="es-ES" sz="1800" strike="noStrike" spc="-1">
              <a:solidFill>
                <a:srgbClr val="000000"/>
              </a:solidFill>
              <a:uFill>
                <a:solidFill>
                  <a:srgbClr val="FFFFFF"/>
                </a:solidFill>
              </a:uFill>
              <a:latin typeface="Arial"/>
            </a:endParaRPr>
          </a:p>
          <a:p>
            <a:endParaRPr lang="es-ES" sz="1800" strike="noStrike" spc="-1">
              <a:solidFill>
                <a:srgbClr val="000000"/>
              </a:solidFill>
              <a:uFill>
                <a:solidFill>
                  <a:srgbClr val="FFFFFF"/>
                </a:solidFill>
              </a:uFill>
              <a:latin typeface="Arial"/>
            </a:endParaRPr>
          </a:p>
          <a:p>
            <a:r>
              <a:rPr lang="es-ES" sz="2400" strike="noStrike" spc="-1">
                <a:solidFill>
                  <a:srgbClr val="000000"/>
                </a:solidFill>
                <a:uFill>
                  <a:solidFill>
                    <a:srgbClr val="FFFFFF"/>
                  </a:solidFill>
                </a:uFill>
                <a:latin typeface="Calibri"/>
              </a:rPr>
              <a:t>SASL provee a XMPP de un método generalizado para la autenticación.</a:t>
            </a:r>
            <a:endParaRPr lang="es-ES" sz="1800" strike="noStrike" spc="-1">
              <a:solidFill>
                <a:srgbClr val="000000"/>
              </a:solidFill>
              <a:uFill>
                <a:solidFill>
                  <a:srgbClr val="FFFFFF"/>
                </a:solidFill>
              </a:uFill>
              <a:latin typeface="Arial"/>
            </a:endParaRPr>
          </a:p>
        </p:txBody>
      </p:sp>
      <p:sp>
        <p:nvSpPr>
          <p:cNvPr id="146" name="TextShape 2"/>
          <p:cNvSpPr txBox="1"/>
          <p:nvPr/>
        </p:nvSpPr>
        <p:spPr>
          <a:xfrm>
            <a:off x="504000" y="360000"/>
            <a:ext cx="9000000" cy="864000"/>
          </a:xfrm>
          <a:prstGeom prst="rect">
            <a:avLst/>
          </a:prstGeom>
          <a:noFill/>
          <a:ln>
            <a:noFill/>
          </a:ln>
        </p:spPr>
        <p:txBody>
          <a:bodyPr lIns="90000" tIns="45000" rIns="90000" bIns="45000"/>
          <a:lstStyle/>
          <a:p>
            <a:r>
              <a:rPr lang="es-ES" sz="4400" strike="noStrike" spc="-1">
                <a:solidFill>
                  <a:srgbClr val="000000"/>
                </a:solidFill>
                <a:uFill>
                  <a:solidFill>
                    <a:srgbClr val="FFFFFF"/>
                  </a:solidFill>
                </a:uFill>
                <a:latin typeface="Calibri"/>
              </a:rPr>
              <a:t>PROTOCOLO QUE USA – SEGURIDAD</a:t>
            </a:r>
            <a:endParaRPr lang="es-ES" sz="1800" strike="noStrike" spc="-1">
              <a:solidFill>
                <a:srgbClr val="000000"/>
              </a:solidFill>
              <a:uFill>
                <a:solidFill>
                  <a:srgbClr val="FFFFFF"/>
                </a:solidFill>
              </a:uFill>
              <a:latin typeface="Arial"/>
            </a:endParaRPr>
          </a:p>
        </p:txBody>
      </p:sp>
      <p:sp>
        <p:nvSpPr>
          <p:cNvPr id="147" name="CustomShape 3"/>
          <p:cNvSpPr/>
          <p:nvPr/>
        </p:nvSpPr>
        <p:spPr>
          <a:xfrm>
            <a:off x="345240" y="190440"/>
            <a:ext cx="885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800" strike="noStrike" spc="-1">
                <a:solidFill>
                  <a:srgbClr val="000000"/>
                </a:solidFill>
                <a:uFill>
                  <a:solidFill>
                    <a:srgbClr val="FFFFFF"/>
                  </a:solidFill>
                </a:uFill>
                <a:latin typeface="Calibri"/>
              </a:rPr>
              <a:t>2017</a:t>
            </a:r>
            <a:endParaRPr lang="es-ES" sz="180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1316</Words>
  <Application>Microsoft Office PowerPoint</Application>
  <PresentationFormat>Panorámica</PresentationFormat>
  <Paragraphs>166</Paragraphs>
  <Slides>22</Slides>
  <Notes>6</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22</vt:i4>
      </vt:variant>
    </vt:vector>
  </HeadingPairs>
  <TitlesOfParts>
    <vt:vector size="32" baseType="lpstr">
      <vt:lpstr>Arial</vt:lpstr>
      <vt:lpstr>Calibri</vt:lpstr>
      <vt:lpstr>Calibri Light</vt:lpstr>
      <vt:lpstr>DejaVu Sans</vt:lpstr>
      <vt:lpstr>Symbol</vt:lpstr>
      <vt:lpstr>Times New Roman</vt:lpstr>
      <vt:lpstr>Wingdings</vt:lpstr>
      <vt:lpstr>Tema de Office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dc:title>
  <dc:creator>ixJosemi Hdez.</dc:creator>
  <cp:lastModifiedBy>ixJosemi Hdez.</cp:lastModifiedBy>
  <cp:revision>61</cp:revision>
  <dcterms:created xsi:type="dcterms:W3CDTF">2017-11-17T09:32:23Z</dcterms:created>
  <dcterms:modified xsi:type="dcterms:W3CDTF">2017-11-30T10:46:54Z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