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4" r:id="rId6"/>
    <p:sldId id="265" r:id="rId7"/>
    <p:sldId id="259" r:id="rId8"/>
    <p:sldId id="263" r:id="rId9"/>
    <p:sldId id="262" r:id="rId10"/>
    <p:sldId id="267" r:id="rId11"/>
    <p:sldId id="266" r:id="rId12"/>
    <p:sldId id="273" r:id="rId13"/>
    <p:sldId id="270" r:id="rId14"/>
    <p:sldId id="268" r:id="rId15"/>
    <p:sldId id="260" r:id="rId16"/>
    <p:sldId id="272"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 userDrawn="1">
          <p15:clr>
            <a:srgbClr val="A4A3A4"/>
          </p15:clr>
        </p15:guide>
        <p15:guide id="2" pos="240" userDrawn="1">
          <p15:clr>
            <a:srgbClr val="A4A3A4"/>
          </p15:clr>
        </p15:guide>
        <p15:guide id="3" pos="7464" userDrawn="1">
          <p15:clr>
            <a:srgbClr val="A4A3A4"/>
          </p15:clr>
        </p15:guide>
        <p15:guide id="4" orient="horz" pos="2260" userDrawn="1">
          <p15:clr>
            <a:srgbClr val="A4A3A4"/>
          </p15:clr>
        </p15:guide>
        <p15:guide id="5" orient="horz" pos="504" userDrawn="1">
          <p15:clr>
            <a:srgbClr val="A4A3A4"/>
          </p15:clr>
        </p15:guide>
        <p15:guide id="6" pos="3840" userDrawn="1">
          <p15:clr>
            <a:srgbClr val="A4A3A4"/>
          </p15:clr>
        </p15:guide>
        <p15:guide id="7" pos="576" userDrawn="1">
          <p15:clr>
            <a:srgbClr val="A4A3A4"/>
          </p15:clr>
        </p15:guide>
        <p15:guide id="8" orient="horz"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E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38"/>
      </p:cViewPr>
      <p:guideLst>
        <p:guide orient="horz" pos="312"/>
        <p:guide pos="240"/>
        <p:guide pos="7464"/>
        <p:guide orient="horz" pos="2260"/>
        <p:guide orient="horz" pos="504"/>
        <p:guide pos="3840"/>
        <p:guide pos="576"/>
        <p:guide orient="horz" pos="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1E8998F-EBFC-46D3-A703-8B9D14015BC8}" type="datetimeFigureOut">
              <a:rPr lang="es-ES" smtClean="0"/>
              <a:t>17/11/2017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63850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1E8998F-EBFC-46D3-A703-8B9D14015BC8}" type="datetimeFigureOut">
              <a:rPr lang="es-ES" smtClean="0"/>
              <a:t>17/11/2017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152813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1E8998F-EBFC-46D3-A703-8B9D14015BC8}" type="datetimeFigureOut">
              <a:rPr lang="es-ES" smtClean="0"/>
              <a:t>17/11/2017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415233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1E8998F-EBFC-46D3-A703-8B9D14015BC8}" type="datetimeFigureOut">
              <a:rPr lang="es-ES" smtClean="0"/>
              <a:t>17/11/2017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365855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1E8998F-EBFC-46D3-A703-8B9D14015BC8}" type="datetimeFigureOut">
              <a:rPr lang="es-ES" smtClean="0"/>
              <a:t>17/11/2017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194203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C1E8998F-EBFC-46D3-A703-8B9D14015BC8}" type="datetimeFigureOut">
              <a:rPr lang="es-ES" smtClean="0"/>
              <a:t>17/11/2017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136969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C1E8998F-EBFC-46D3-A703-8B9D14015BC8}" type="datetimeFigureOut">
              <a:rPr lang="es-ES" smtClean="0"/>
              <a:t>17/11/2017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410235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1E8998F-EBFC-46D3-A703-8B9D14015BC8}" type="datetimeFigureOut">
              <a:rPr lang="es-ES" smtClean="0"/>
              <a:t>17/11/2017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85432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1E8998F-EBFC-46D3-A703-8B9D14015BC8}" type="datetimeFigureOut">
              <a:rPr lang="es-ES" smtClean="0"/>
              <a:t>17/11/2017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288083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1E8998F-EBFC-46D3-A703-8B9D14015BC8}" type="datetimeFigureOut">
              <a:rPr lang="es-ES" smtClean="0"/>
              <a:t>17/11/2017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85603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1E8998F-EBFC-46D3-A703-8B9D14015BC8}" type="datetimeFigureOut">
              <a:rPr lang="es-ES" smtClean="0"/>
              <a:t>17/11/2017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82F786B-6FA5-4B31-9206-42EFEAC0F701}" type="slidenum">
              <a:rPr lang="es-ES" smtClean="0"/>
              <a:t>‹Nº›</a:t>
            </a:fld>
            <a:endParaRPr lang="es-ES"/>
          </a:p>
        </p:txBody>
      </p:sp>
    </p:spTree>
    <p:extLst>
      <p:ext uri="{BB962C8B-B14F-4D97-AF65-F5344CB8AC3E}">
        <p14:creationId xmlns:p14="http://schemas.microsoft.com/office/powerpoint/2010/main" val="353171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3EFED"/>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8998F-EBFC-46D3-A703-8B9D14015BC8}" type="datetimeFigureOut">
              <a:rPr lang="es-ES" smtClean="0"/>
              <a:t>17/11/2017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F786B-6FA5-4B31-9206-42EFEAC0F701}" type="slidenum">
              <a:rPr lang="es-ES" smtClean="0"/>
              <a:t>‹Nº›</a:t>
            </a:fld>
            <a:endParaRPr lang="es-ES"/>
          </a:p>
        </p:txBody>
      </p:sp>
    </p:spTree>
    <p:extLst>
      <p:ext uri="{BB962C8B-B14F-4D97-AF65-F5344CB8AC3E}">
        <p14:creationId xmlns:p14="http://schemas.microsoft.com/office/powerpoint/2010/main" val="1913568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373368"/>
          </a:xfrm>
        </p:spPr>
        <p:txBody>
          <a:bodyPr anchor="ctr"/>
          <a:lstStyle/>
          <a:p>
            <a:r>
              <a:rPr lang="en-US" dirty="0" smtClean="0">
                <a:latin typeface="+mn-lt"/>
              </a:rPr>
              <a:t>WHATSAPP</a:t>
            </a:r>
            <a:endParaRPr lang="es-ES" dirty="0">
              <a:latin typeface="+mn-lt"/>
            </a:endParaRPr>
          </a:p>
        </p:txBody>
      </p:sp>
      <p:sp>
        <p:nvSpPr>
          <p:cNvPr id="4" name="CuadroTexto 3"/>
          <p:cNvSpPr txBox="1"/>
          <p:nvPr/>
        </p:nvSpPr>
        <p:spPr>
          <a:xfrm>
            <a:off x="8954278" y="190505"/>
            <a:ext cx="3100874" cy="646331"/>
          </a:xfrm>
          <a:prstGeom prst="rect">
            <a:avLst/>
          </a:prstGeom>
          <a:noFill/>
        </p:spPr>
        <p:txBody>
          <a:bodyPr wrap="square" rtlCol="0">
            <a:spAutoFit/>
          </a:bodyPr>
          <a:lstStyle/>
          <a:p>
            <a:r>
              <a:rPr lang="es-ES" dirty="0" smtClean="0"/>
              <a:t>Jose Miguel Hernández García</a:t>
            </a:r>
          </a:p>
          <a:p>
            <a:r>
              <a:rPr lang="en-US" dirty="0" smtClean="0"/>
              <a:t>Miguel Jimenez Cazorla</a:t>
            </a:r>
          </a:p>
        </p:txBody>
      </p:sp>
      <p:sp>
        <p:nvSpPr>
          <p:cNvPr id="5" name="CuadroTexto 4"/>
          <p:cNvSpPr txBox="1"/>
          <p:nvPr/>
        </p:nvSpPr>
        <p:spPr>
          <a:xfrm>
            <a:off x="345232" y="190505"/>
            <a:ext cx="886409" cy="369332"/>
          </a:xfrm>
          <a:prstGeom prst="rect">
            <a:avLst/>
          </a:prstGeom>
          <a:noFill/>
        </p:spPr>
        <p:txBody>
          <a:bodyPr wrap="square" rtlCol="0">
            <a:spAutoFit/>
          </a:bodyPr>
          <a:lstStyle/>
          <a:p>
            <a:r>
              <a:rPr lang="en-US" dirty="0" smtClean="0"/>
              <a:t>2017</a:t>
            </a:r>
            <a:endParaRPr lang="es-ES" dirty="0"/>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3517" y="3710765"/>
            <a:ext cx="1784966" cy="1784966"/>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4090737" y="5903496"/>
            <a:ext cx="4010526" cy="369332"/>
          </a:xfrm>
          <a:prstGeom prst="rect">
            <a:avLst/>
          </a:prstGeom>
          <a:noFill/>
        </p:spPr>
        <p:txBody>
          <a:bodyPr wrap="square" rtlCol="0">
            <a:spAutoFit/>
          </a:bodyPr>
          <a:lstStyle/>
          <a:p>
            <a:pPr algn="ctr"/>
            <a:r>
              <a:rPr lang="es-ES" dirty="0" smtClean="0"/>
              <a:t>FUNDAMENTOS DE REDES</a:t>
            </a:r>
            <a:endParaRPr lang="es-ES" dirty="0"/>
          </a:p>
        </p:txBody>
      </p:sp>
    </p:spTree>
    <p:extLst>
      <p:ext uri="{BB962C8B-B14F-4D97-AF65-F5344CB8AC3E}">
        <p14:creationId xmlns:p14="http://schemas.microsoft.com/office/powerpoint/2010/main" val="3279750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3768"/>
            <a:ext cx="10515600" cy="5503195"/>
          </a:xfrm>
        </p:spPr>
        <p:txBody>
          <a:bodyPr anchor="ctr">
            <a:normAutofit/>
          </a:bodyPr>
          <a:lstStyle/>
          <a:p>
            <a:pPr marL="0" indent="0" algn="ctr">
              <a:buNone/>
            </a:pPr>
            <a:r>
              <a:rPr lang="es-ES" sz="6600" dirty="0" smtClean="0"/>
              <a:t>END-TO-END</a:t>
            </a:r>
          </a:p>
          <a:p>
            <a:pPr marL="0" indent="0" algn="ctr">
              <a:buNone/>
            </a:pPr>
            <a:endParaRPr lang="es-ES" sz="6600" dirty="0"/>
          </a:p>
        </p:txBody>
      </p:sp>
      <p:sp>
        <p:nvSpPr>
          <p:cNvPr id="4" name="CuadroTexto 3"/>
          <p:cNvSpPr txBox="1"/>
          <p:nvPr/>
        </p:nvSpPr>
        <p:spPr>
          <a:xfrm>
            <a:off x="8919411" y="212103"/>
            <a:ext cx="3272589" cy="923330"/>
          </a:xfrm>
          <a:prstGeom prst="rect">
            <a:avLst/>
          </a:prstGeom>
          <a:noFill/>
        </p:spPr>
        <p:txBody>
          <a:bodyPr wrap="square" rtlCol="0">
            <a:spAutoFit/>
          </a:bodyPr>
          <a:lstStyle/>
          <a:p>
            <a:r>
              <a:rPr lang="es-ES" dirty="0"/>
              <a:t>Jose Miguel Hernández García</a:t>
            </a:r>
          </a:p>
          <a:p>
            <a:r>
              <a:rPr lang="en-US" dirty="0"/>
              <a:t>Miguel Jimenez Cazorla</a:t>
            </a:r>
          </a:p>
          <a:p>
            <a:endParaRPr lang="es-ES" dirty="0"/>
          </a:p>
        </p:txBody>
      </p:sp>
      <p:sp>
        <p:nvSpPr>
          <p:cNvPr id="6" name="CuadroTexto 5"/>
          <p:cNvSpPr txBox="1"/>
          <p:nvPr/>
        </p:nvSpPr>
        <p:spPr>
          <a:xfrm>
            <a:off x="323682" y="212103"/>
            <a:ext cx="712774" cy="369332"/>
          </a:xfrm>
          <a:prstGeom prst="rect">
            <a:avLst/>
          </a:prstGeom>
          <a:noFill/>
        </p:spPr>
        <p:txBody>
          <a:bodyPr wrap="square" rtlCol="0">
            <a:spAutoFit/>
          </a:bodyPr>
          <a:lstStyle/>
          <a:p>
            <a:r>
              <a:rPr lang="es-ES" dirty="0" smtClean="0"/>
              <a:t>2017</a:t>
            </a:r>
            <a:endParaRPr lang="es-ES" dirty="0"/>
          </a:p>
        </p:txBody>
      </p:sp>
      <p:pic>
        <p:nvPicPr>
          <p:cNvPr id="2050" name="Picture 2" descr="Image result for end to end encryption transpare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304" y="3644584"/>
            <a:ext cx="4295392" cy="225891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4090737" y="5903496"/>
            <a:ext cx="4010526" cy="369332"/>
          </a:xfrm>
          <a:prstGeom prst="rect">
            <a:avLst/>
          </a:prstGeom>
          <a:noFill/>
        </p:spPr>
        <p:txBody>
          <a:bodyPr wrap="square" rtlCol="0">
            <a:spAutoFit/>
          </a:bodyPr>
          <a:lstStyle/>
          <a:p>
            <a:pPr algn="ctr"/>
            <a:r>
              <a:rPr lang="es-ES" dirty="0" smtClean="0"/>
              <a:t>FUNDAMENTOS DE REDES</a:t>
            </a:r>
            <a:endParaRPr lang="es-ES" dirty="0"/>
          </a:p>
        </p:txBody>
      </p:sp>
    </p:spTree>
    <p:extLst>
      <p:ext uri="{BB962C8B-B14F-4D97-AF65-F5344CB8AC3E}">
        <p14:creationId xmlns:p14="http://schemas.microsoft.com/office/powerpoint/2010/main" val="2251896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END-TO-END - LEYENDA</a:t>
            </a:r>
            <a:endParaRPr lang="es-ES" dirty="0">
              <a:latin typeface="+mn-lt"/>
            </a:endParaRPr>
          </a:p>
        </p:txBody>
      </p:sp>
      <p:sp>
        <p:nvSpPr>
          <p:cNvPr id="3" name="Marcador de contenido 2"/>
          <p:cNvSpPr>
            <a:spLocks noGrp="1"/>
          </p:cNvSpPr>
          <p:nvPr>
            <p:ph idx="1"/>
          </p:nvPr>
        </p:nvSpPr>
        <p:spPr/>
        <p:txBody>
          <a:bodyPr/>
          <a:lstStyle/>
          <a:p>
            <a:r>
              <a:rPr lang="es-ES" b="1" dirty="0" smtClean="0"/>
              <a:t>PGP: </a:t>
            </a:r>
            <a:r>
              <a:rPr lang="es-ES" dirty="0" err="1" smtClean="0"/>
              <a:t>Pretty</a:t>
            </a:r>
            <a:r>
              <a:rPr lang="es-ES" dirty="0" smtClean="0"/>
              <a:t> </a:t>
            </a:r>
            <a:r>
              <a:rPr lang="es-ES" dirty="0" err="1" smtClean="0"/>
              <a:t>Good</a:t>
            </a:r>
            <a:r>
              <a:rPr lang="es-ES" dirty="0" smtClean="0"/>
              <a:t> </a:t>
            </a:r>
            <a:r>
              <a:rPr lang="es-ES" dirty="0" err="1" smtClean="0"/>
              <a:t>Privacy</a:t>
            </a:r>
            <a:r>
              <a:rPr lang="es-ES" dirty="0" smtClean="0"/>
              <a:t>. Es un programa de cifrado de contenido mediante claves.</a:t>
            </a:r>
          </a:p>
          <a:p>
            <a:r>
              <a:rPr lang="es-ES" b="1" dirty="0" smtClean="0"/>
              <a:t>DUKPT: </a:t>
            </a:r>
            <a:r>
              <a:rPr lang="es-ES" dirty="0" err="1" smtClean="0"/>
              <a:t>Derived</a:t>
            </a:r>
            <a:r>
              <a:rPr lang="es-ES" dirty="0" smtClean="0"/>
              <a:t> </a:t>
            </a:r>
            <a:r>
              <a:rPr lang="es-ES" dirty="0" err="1" smtClean="0"/>
              <a:t>Unique</a:t>
            </a:r>
            <a:r>
              <a:rPr lang="es-ES" dirty="0" smtClean="0"/>
              <a:t> Key Per </a:t>
            </a:r>
            <a:r>
              <a:rPr lang="es-ES" dirty="0" err="1" smtClean="0"/>
              <a:t>Transaction</a:t>
            </a:r>
            <a:r>
              <a:rPr lang="es-ES" dirty="0" smtClean="0"/>
              <a:t>. Es un sistema de gestión de claves en la que para cada transacción, se utiliza una clave única que se deriva de una establecida.</a:t>
            </a:r>
            <a:endParaRPr lang="es-ES" b="1" dirty="0"/>
          </a:p>
        </p:txBody>
      </p:sp>
      <p:sp>
        <p:nvSpPr>
          <p:cNvPr id="4" name="CuadroTexto 3"/>
          <p:cNvSpPr txBox="1"/>
          <p:nvPr/>
        </p:nvSpPr>
        <p:spPr>
          <a:xfrm>
            <a:off x="323681" y="180459"/>
            <a:ext cx="712099"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563452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END-TO-END</a:t>
            </a:r>
            <a:endParaRPr lang="es-ES" dirty="0">
              <a:latin typeface="+mn-lt"/>
            </a:endParaRPr>
          </a:p>
        </p:txBody>
      </p:sp>
      <p:sp>
        <p:nvSpPr>
          <p:cNvPr id="3" name="Marcador de contenido 2"/>
          <p:cNvSpPr>
            <a:spLocks noGrp="1"/>
          </p:cNvSpPr>
          <p:nvPr>
            <p:ph idx="1"/>
          </p:nvPr>
        </p:nvSpPr>
        <p:spPr/>
        <p:txBody>
          <a:bodyPr/>
          <a:lstStyle/>
          <a:p>
            <a:pPr marL="0" indent="0">
              <a:buNone/>
            </a:pPr>
            <a:r>
              <a:rPr lang="es-ES" dirty="0" smtClean="0"/>
              <a:t>Se trata de un sistema de comunicación que permite que únicamente las personas que se comunican entre sí puedan leer los mensajes enviados. Por lo que si una persona malintencionada intenta acceder a una conversación, no podrá, ya que requiere uso de claves criptográficas.</a:t>
            </a:r>
          </a:p>
          <a:p>
            <a:pPr marL="0" indent="0">
              <a:buNone/>
            </a:pPr>
            <a:r>
              <a:rPr lang="es-ES" dirty="0" smtClean="0"/>
              <a:t>En un sistema E2EE se encriptan los datos usando un sistema de símbolos llamado PGP o un DUKPT, también puede hacerse con un intercambio de claves mediante el algoritmo </a:t>
            </a:r>
            <a:r>
              <a:rPr lang="es-ES" dirty="0" err="1" smtClean="0"/>
              <a:t>Diffie-Hellman</a:t>
            </a:r>
            <a:r>
              <a:rPr lang="es-ES" dirty="0" smtClean="0"/>
              <a:t>.</a:t>
            </a:r>
            <a:endParaRPr lang="es-ES" dirty="0"/>
          </a:p>
        </p:txBody>
      </p:sp>
      <p:sp>
        <p:nvSpPr>
          <p:cNvPr id="4" name="CuadroTexto 3"/>
          <p:cNvSpPr txBox="1"/>
          <p:nvPr/>
        </p:nvSpPr>
        <p:spPr>
          <a:xfrm>
            <a:off x="323681" y="180459"/>
            <a:ext cx="712099"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5540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3768"/>
            <a:ext cx="10515600" cy="5503195"/>
          </a:xfrm>
        </p:spPr>
        <p:txBody>
          <a:bodyPr anchor="ctr">
            <a:normAutofit/>
          </a:bodyPr>
          <a:lstStyle/>
          <a:p>
            <a:pPr marL="0" indent="0" algn="ctr">
              <a:buNone/>
            </a:pPr>
            <a:r>
              <a:rPr lang="es-ES" sz="6600" dirty="0" smtClean="0"/>
              <a:t>CONCLUSIÓN</a:t>
            </a:r>
          </a:p>
          <a:p>
            <a:pPr marL="0" indent="0" algn="ctr">
              <a:buNone/>
            </a:pPr>
            <a:endParaRPr lang="es-ES" sz="6600" dirty="0"/>
          </a:p>
        </p:txBody>
      </p:sp>
      <p:sp>
        <p:nvSpPr>
          <p:cNvPr id="4" name="CuadroTexto 3"/>
          <p:cNvSpPr txBox="1"/>
          <p:nvPr/>
        </p:nvSpPr>
        <p:spPr>
          <a:xfrm>
            <a:off x="8919411" y="212103"/>
            <a:ext cx="3272589" cy="923330"/>
          </a:xfrm>
          <a:prstGeom prst="rect">
            <a:avLst/>
          </a:prstGeom>
          <a:noFill/>
        </p:spPr>
        <p:txBody>
          <a:bodyPr wrap="square" rtlCol="0">
            <a:spAutoFit/>
          </a:bodyPr>
          <a:lstStyle/>
          <a:p>
            <a:r>
              <a:rPr lang="es-ES" dirty="0"/>
              <a:t>Jose Miguel Hernández García</a:t>
            </a:r>
          </a:p>
          <a:p>
            <a:r>
              <a:rPr lang="en-US" dirty="0"/>
              <a:t>Miguel Jimenez Cazorla</a:t>
            </a:r>
          </a:p>
          <a:p>
            <a:endParaRPr lang="es-ES" dirty="0"/>
          </a:p>
        </p:txBody>
      </p:sp>
      <p:sp>
        <p:nvSpPr>
          <p:cNvPr id="6" name="CuadroTexto 5"/>
          <p:cNvSpPr txBox="1"/>
          <p:nvPr/>
        </p:nvSpPr>
        <p:spPr>
          <a:xfrm>
            <a:off x="323682" y="212103"/>
            <a:ext cx="712774" cy="369332"/>
          </a:xfrm>
          <a:prstGeom prst="rect">
            <a:avLst/>
          </a:prstGeom>
          <a:noFill/>
        </p:spPr>
        <p:txBody>
          <a:bodyPr wrap="square" rtlCol="0">
            <a:spAutoFit/>
          </a:bodyPr>
          <a:lstStyle/>
          <a:p>
            <a:r>
              <a:rPr lang="es-ES" dirty="0" smtClean="0"/>
              <a:t>2017</a:t>
            </a:r>
            <a:endParaRPr lang="es-ES" dirty="0"/>
          </a:p>
        </p:txBody>
      </p:sp>
      <p:pic>
        <p:nvPicPr>
          <p:cNvPr id="4098" name="Picture 2" descr="Image result for conclusion transpare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748612"/>
            <a:ext cx="3429000" cy="192405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4090737" y="5903496"/>
            <a:ext cx="4010526" cy="369332"/>
          </a:xfrm>
          <a:prstGeom prst="rect">
            <a:avLst/>
          </a:prstGeom>
          <a:noFill/>
        </p:spPr>
        <p:txBody>
          <a:bodyPr wrap="square" rtlCol="0">
            <a:spAutoFit/>
          </a:bodyPr>
          <a:lstStyle/>
          <a:p>
            <a:pPr algn="ctr"/>
            <a:r>
              <a:rPr lang="es-ES" dirty="0" smtClean="0"/>
              <a:t>FUNDAMENTOS DE REDES</a:t>
            </a:r>
            <a:endParaRPr lang="es-ES" dirty="0"/>
          </a:p>
        </p:txBody>
      </p:sp>
    </p:spTree>
    <p:extLst>
      <p:ext uri="{BB962C8B-B14F-4D97-AF65-F5344CB8AC3E}">
        <p14:creationId xmlns:p14="http://schemas.microsoft.com/office/powerpoint/2010/main" val="1555922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CONCLUSIÓN</a:t>
            </a:r>
            <a:endParaRPr lang="es-ES" dirty="0">
              <a:latin typeface="+mn-lt"/>
            </a:endParaRPr>
          </a:p>
        </p:txBody>
      </p:sp>
      <p:sp>
        <p:nvSpPr>
          <p:cNvPr id="3" name="Marcador de contenido 2"/>
          <p:cNvSpPr>
            <a:spLocks noGrp="1"/>
          </p:cNvSpPr>
          <p:nvPr>
            <p:ph idx="1"/>
          </p:nvPr>
        </p:nvSpPr>
        <p:spPr/>
        <p:txBody>
          <a:bodyPr/>
          <a:lstStyle/>
          <a:p>
            <a:pPr marL="0" indent="0">
              <a:buNone/>
            </a:pPr>
            <a:r>
              <a:rPr lang="es-ES" dirty="0" smtClean="0"/>
              <a:t>Según lo estudiado, a primera vista podemos ver que </a:t>
            </a:r>
            <a:r>
              <a:rPr lang="es-ES" dirty="0" err="1" smtClean="0"/>
              <a:t>Whatsapp</a:t>
            </a:r>
            <a:r>
              <a:rPr lang="es-ES" dirty="0" smtClean="0"/>
              <a:t> parece más seguro de lo que pensamos, aunque habría que indagar más a fondo para saber si realmente la encriptación que utilizan realmente funciona al 100% y es igual de efectivo que por ejemplo, el </a:t>
            </a:r>
            <a:r>
              <a:rPr lang="es-ES" dirty="0" err="1" smtClean="0"/>
              <a:t>MTProto</a:t>
            </a:r>
            <a:r>
              <a:rPr lang="es-ES" dirty="0" smtClean="0"/>
              <a:t> de </a:t>
            </a:r>
            <a:r>
              <a:rPr lang="es-ES" dirty="0" err="1" smtClean="0"/>
              <a:t>Telegram</a:t>
            </a:r>
            <a:r>
              <a:rPr lang="es-ES" dirty="0" smtClean="0"/>
              <a:t>.</a:t>
            </a:r>
          </a:p>
          <a:p>
            <a:pPr marL="0" indent="0">
              <a:buNone/>
            </a:pPr>
            <a:endParaRPr lang="es-ES" dirty="0"/>
          </a:p>
        </p:txBody>
      </p:sp>
      <p:sp>
        <p:nvSpPr>
          <p:cNvPr id="4" name="Rectángulo 3"/>
          <p:cNvSpPr/>
          <p:nvPr/>
        </p:nvSpPr>
        <p:spPr>
          <a:xfrm>
            <a:off x="323682" y="180459"/>
            <a:ext cx="710062" cy="369332"/>
          </a:xfrm>
          <a:prstGeom prst="rect">
            <a:avLst/>
          </a:prstGeom>
        </p:spPr>
        <p:txBody>
          <a:bodyPr wrap="square">
            <a:spAutoFit/>
          </a:bodyPr>
          <a:lstStyle/>
          <a:p>
            <a:r>
              <a:rPr lang="es-ES" dirty="0"/>
              <a:t>2017</a:t>
            </a:r>
          </a:p>
        </p:txBody>
      </p:sp>
    </p:spTree>
    <p:extLst>
      <p:ext uri="{BB962C8B-B14F-4D97-AF65-F5344CB8AC3E}">
        <p14:creationId xmlns:p14="http://schemas.microsoft.com/office/powerpoint/2010/main" val="562394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mn-lt"/>
              </a:rPr>
              <a:t>BIBLIOGRAFÍA</a:t>
            </a:r>
            <a:endParaRPr lang="es-ES" dirty="0">
              <a:latin typeface="+mn-lt"/>
            </a:endParaRPr>
          </a:p>
        </p:txBody>
      </p:sp>
      <p:sp>
        <p:nvSpPr>
          <p:cNvPr id="3" name="Marcador de contenido 2"/>
          <p:cNvSpPr>
            <a:spLocks noGrp="1"/>
          </p:cNvSpPr>
          <p:nvPr>
            <p:ph idx="1"/>
          </p:nvPr>
        </p:nvSpPr>
        <p:spPr/>
        <p:txBody>
          <a:bodyPr/>
          <a:lstStyle/>
          <a:p>
            <a:r>
              <a:rPr lang="es-ES" dirty="0" smtClean="0"/>
              <a:t>Whatsapp.com</a:t>
            </a:r>
          </a:p>
          <a:p>
            <a:r>
              <a:rPr lang="es-ES" dirty="0" err="1" smtClean="0"/>
              <a:t>Whatsapp</a:t>
            </a:r>
            <a:r>
              <a:rPr lang="es-ES" dirty="0" smtClean="0"/>
              <a:t>-Security-</a:t>
            </a:r>
            <a:r>
              <a:rPr lang="es-ES" dirty="0" err="1" smtClean="0"/>
              <a:t>Whitepaper</a:t>
            </a:r>
            <a:r>
              <a:rPr lang="es-ES" dirty="0" smtClean="0"/>
              <a:t> </a:t>
            </a:r>
            <a:r>
              <a:rPr lang="es-ES" dirty="0" err="1" smtClean="0"/>
              <a:t>pdf</a:t>
            </a:r>
            <a:endParaRPr lang="es-ES" dirty="0" smtClean="0"/>
          </a:p>
          <a:p>
            <a:r>
              <a:rPr lang="es-ES" dirty="0" smtClean="0"/>
              <a:t>Wikipedia </a:t>
            </a:r>
          </a:p>
          <a:p>
            <a:r>
              <a:rPr lang="es-ES" dirty="0" smtClean="0"/>
              <a:t>Criptomanía.com</a:t>
            </a:r>
          </a:p>
          <a:p>
            <a:r>
              <a:rPr lang="es-ES" dirty="0" smtClean="0"/>
              <a:t>Xatakandroid.com</a:t>
            </a:r>
            <a:endParaRPr lang="es-ES" dirty="0"/>
          </a:p>
        </p:txBody>
      </p:sp>
      <p:sp>
        <p:nvSpPr>
          <p:cNvPr id="4" name="CuadroTexto 3"/>
          <p:cNvSpPr txBox="1"/>
          <p:nvPr/>
        </p:nvSpPr>
        <p:spPr>
          <a:xfrm>
            <a:off x="323682" y="180459"/>
            <a:ext cx="760652"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3826422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373368"/>
          </a:xfrm>
        </p:spPr>
        <p:txBody>
          <a:bodyPr anchor="ctr"/>
          <a:lstStyle/>
          <a:p>
            <a:r>
              <a:rPr lang="en-US" dirty="0" smtClean="0">
                <a:latin typeface="+mn-lt"/>
              </a:rPr>
              <a:t>FIN</a:t>
            </a:r>
            <a:endParaRPr lang="es-ES" dirty="0">
              <a:latin typeface="+mn-lt"/>
            </a:endParaRPr>
          </a:p>
        </p:txBody>
      </p:sp>
      <p:sp>
        <p:nvSpPr>
          <p:cNvPr id="4" name="CuadroTexto 3"/>
          <p:cNvSpPr txBox="1"/>
          <p:nvPr/>
        </p:nvSpPr>
        <p:spPr>
          <a:xfrm>
            <a:off x="8954278" y="190505"/>
            <a:ext cx="3100874" cy="646331"/>
          </a:xfrm>
          <a:prstGeom prst="rect">
            <a:avLst/>
          </a:prstGeom>
          <a:noFill/>
        </p:spPr>
        <p:txBody>
          <a:bodyPr wrap="square" rtlCol="0">
            <a:spAutoFit/>
          </a:bodyPr>
          <a:lstStyle/>
          <a:p>
            <a:r>
              <a:rPr lang="es-ES" dirty="0" smtClean="0"/>
              <a:t>Jose Miguel Hernández García</a:t>
            </a:r>
          </a:p>
          <a:p>
            <a:r>
              <a:rPr lang="en-US" dirty="0" smtClean="0"/>
              <a:t>Miguel Jimenez Cazorla</a:t>
            </a:r>
          </a:p>
        </p:txBody>
      </p:sp>
      <p:sp>
        <p:nvSpPr>
          <p:cNvPr id="5" name="CuadroTexto 4"/>
          <p:cNvSpPr txBox="1"/>
          <p:nvPr/>
        </p:nvSpPr>
        <p:spPr>
          <a:xfrm>
            <a:off x="345232" y="190505"/>
            <a:ext cx="886409" cy="369332"/>
          </a:xfrm>
          <a:prstGeom prst="rect">
            <a:avLst/>
          </a:prstGeom>
          <a:noFill/>
        </p:spPr>
        <p:txBody>
          <a:bodyPr wrap="square" rtlCol="0">
            <a:spAutoFit/>
          </a:bodyPr>
          <a:lstStyle/>
          <a:p>
            <a:r>
              <a:rPr lang="en-US" dirty="0" smtClean="0"/>
              <a:t>2017</a:t>
            </a:r>
            <a:endParaRPr lang="es-ES" dirty="0"/>
          </a:p>
        </p:txBody>
      </p:sp>
      <p:sp>
        <p:nvSpPr>
          <p:cNvPr id="3" name="CuadroTexto 2"/>
          <p:cNvSpPr txBox="1"/>
          <p:nvPr/>
        </p:nvSpPr>
        <p:spPr>
          <a:xfrm>
            <a:off x="4090737" y="5903496"/>
            <a:ext cx="4010526" cy="369332"/>
          </a:xfrm>
          <a:prstGeom prst="rect">
            <a:avLst/>
          </a:prstGeom>
          <a:noFill/>
        </p:spPr>
        <p:txBody>
          <a:bodyPr wrap="square" rtlCol="0">
            <a:spAutoFit/>
          </a:bodyPr>
          <a:lstStyle/>
          <a:p>
            <a:pPr algn="ctr"/>
            <a:r>
              <a:rPr lang="es-ES" dirty="0" smtClean="0"/>
              <a:t>FUNDAMENTOS DE REDES</a:t>
            </a:r>
            <a:endParaRPr lang="es-ES" dirty="0"/>
          </a:p>
        </p:txBody>
      </p:sp>
    </p:spTree>
    <p:extLst>
      <p:ext uri="{BB962C8B-B14F-4D97-AF65-F5344CB8AC3E}">
        <p14:creationId xmlns:p14="http://schemas.microsoft.com/office/powerpoint/2010/main" val="86433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latin typeface="+mn-lt"/>
              </a:rPr>
              <a:t>Í</a:t>
            </a:r>
            <a:r>
              <a:rPr lang="en-US" dirty="0" smtClean="0">
                <a:latin typeface="+mn-lt"/>
              </a:rPr>
              <a:t>NDICE</a:t>
            </a:r>
            <a:endParaRPr lang="es-ES" dirty="0">
              <a:latin typeface="+mn-lt"/>
            </a:endParaRPr>
          </a:p>
        </p:txBody>
      </p:sp>
      <p:sp>
        <p:nvSpPr>
          <p:cNvPr id="3" name="Marcador de contenido 2"/>
          <p:cNvSpPr>
            <a:spLocks noGrp="1"/>
          </p:cNvSpPr>
          <p:nvPr>
            <p:ph idx="1"/>
          </p:nvPr>
        </p:nvSpPr>
        <p:spPr/>
        <p:txBody>
          <a:bodyPr/>
          <a:lstStyle/>
          <a:p>
            <a:r>
              <a:rPr lang="en-US" dirty="0" smtClean="0"/>
              <a:t>Descripción</a:t>
            </a:r>
          </a:p>
          <a:p>
            <a:r>
              <a:rPr lang="en-US" dirty="0" smtClean="0"/>
              <a:t>Como funciona</a:t>
            </a:r>
          </a:p>
          <a:p>
            <a:r>
              <a:rPr lang="en-US" dirty="0" smtClean="0"/>
              <a:t>¿</a:t>
            </a:r>
            <a:r>
              <a:rPr lang="en-US" dirty="0" err="1" smtClean="0"/>
              <a:t>Qué</a:t>
            </a:r>
            <a:r>
              <a:rPr lang="en-US" dirty="0" smtClean="0"/>
              <a:t> </a:t>
            </a:r>
            <a:r>
              <a:rPr lang="en-US" dirty="0" err="1" smtClean="0"/>
              <a:t>es</a:t>
            </a:r>
            <a:r>
              <a:rPr lang="en-US" dirty="0" smtClean="0"/>
              <a:t> el </a:t>
            </a:r>
            <a:r>
              <a:rPr lang="en-US" dirty="0" err="1" smtClean="0"/>
              <a:t>cliente-servidor</a:t>
            </a:r>
            <a:r>
              <a:rPr lang="en-US" dirty="0" smtClean="0"/>
              <a:t>?</a:t>
            </a:r>
          </a:p>
          <a:p>
            <a:r>
              <a:rPr lang="en-US" dirty="0" err="1" smtClean="0"/>
              <a:t>Encriptación</a:t>
            </a:r>
            <a:endParaRPr lang="en-US" dirty="0" smtClean="0"/>
          </a:p>
          <a:p>
            <a:r>
              <a:rPr lang="en-US" dirty="0" smtClean="0"/>
              <a:t>End-to-end</a:t>
            </a:r>
            <a:endParaRPr lang="en-US" dirty="0" smtClean="0"/>
          </a:p>
          <a:p>
            <a:r>
              <a:rPr lang="en-US" dirty="0" err="1" smtClean="0"/>
              <a:t>Comparativa</a:t>
            </a:r>
            <a:endParaRPr lang="en-US" dirty="0" smtClean="0"/>
          </a:p>
          <a:p>
            <a:r>
              <a:rPr lang="en-US" dirty="0" err="1" smtClean="0"/>
              <a:t>Conclusión</a:t>
            </a:r>
            <a:endParaRPr lang="en-US" dirty="0" smtClean="0"/>
          </a:p>
          <a:p>
            <a:r>
              <a:rPr lang="en-US" dirty="0" err="1" smtClean="0"/>
              <a:t>Bibliografía</a:t>
            </a:r>
            <a:endParaRPr lang="es-ES" dirty="0"/>
          </a:p>
        </p:txBody>
      </p:sp>
      <p:sp>
        <p:nvSpPr>
          <p:cNvPr id="4" name="CuadroTexto 3"/>
          <p:cNvSpPr txBox="1"/>
          <p:nvPr/>
        </p:nvSpPr>
        <p:spPr>
          <a:xfrm>
            <a:off x="349306" y="180459"/>
            <a:ext cx="671638"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513096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mn-lt"/>
              </a:rPr>
              <a:t>DESCRIPCIÓN</a:t>
            </a:r>
            <a:endParaRPr lang="es-ES" dirty="0">
              <a:latin typeface="+mn-lt"/>
            </a:endParaRPr>
          </a:p>
        </p:txBody>
      </p:sp>
      <p:sp>
        <p:nvSpPr>
          <p:cNvPr id="3" name="Marcador de contenido 2"/>
          <p:cNvSpPr>
            <a:spLocks noGrp="1"/>
          </p:cNvSpPr>
          <p:nvPr>
            <p:ph idx="1"/>
          </p:nvPr>
        </p:nvSpPr>
        <p:spPr/>
        <p:txBody>
          <a:bodyPr>
            <a:normAutofit/>
          </a:bodyPr>
          <a:lstStyle/>
          <a:p>
            <a:pPr marL="0" indent="0">
              <a:buNone/>
            </a:pPr>
            <a:r>
              <a:rPr lang="en-US" sz="2400" dirty="0" err="1" smtClean="0"/>
              <a:t>Whatsapp</a:t>
            </a:r>
            <a:r>
              <a:rPr lang="en-US" sz="2400" dirty="0" smtClean="0"/>
              <a:t> </a:t>
            </a:r>
            <a:r>
              <a:rPr lang="en-US" sz="2400" dirty="0" err="1" smtClean="0"/>
              <a:t>es</a:t>
            </a:r>
            <a:r>
              <a:rPr lang="en-US" sz="2400" dirty="0" smtClean="0"/>
              <a:t> </a:t>
            </a:r>
            <a:r>
              <a:rPr lang="en-US" sz="2400" dirty="0" err="1" smtClean="0"/>
              <a:t>una</a:t>
            </a:r>
            <a:r>
              <a:rPr lang="en-US" sz="2400" dirty="0" smtClean="0"/>
              <a:t> </a:t>
            </a:r>
            <a:r>
              <a:rPr lang="en-US" sz="2400" dirty="0" err="1" smtClean="0"/>
              <a:t>aplicación</a:t>
            </a:r>
            <a:r>
              <a:rPr lang="en-US" sz="2400" dirty="0" smtClean="0"/>
              <a:t> de chat la </a:t>
            </a:r>
            <a:r>
              <a:rPr lang="en-US" sz="2400" dirty="0" err="1" smtClean="0"/>
              <a:t>cual</a:t>
            </a:r>
            <a:r>
              <a:rPr lang="en-US" sz="2400" dirty="0" smtClean="0"/>
              <a:t> </a:t>
            </a:r>
            <a:r>
              <a:rPr lang="en-US" sz="2400" dirty="0" err="1" smtClean="0"/>
              <a:t>permite</a:t>
            </a:r>
            <a:r>
              <a:rPr lang="en-US" sz="2400" dirty="0" smtClean="0"/>
              <a:t> el </a:t>
            </a:r>
            <a:r>
              <a:rPr lang="en-US" sz="2400" dirty="0" err="1" smtClean="0"/>
              <a:t>envio</a:t>
            </a:r>
            <a:r>
              <a:rPr lang="en-US" sz="2400" dirty="0" smtClean="0"/>
              <a:t> de </a:t>
            </a:r>
            <a:r>
              <a:rPr lang="en-US" sz="2400" dirty="0" err="1" smtClean="0"/>
              <a:t>mensajes</a:t>
            </a:r>
            <a:r>
              <a:rPr lang="en-US" sz="2400" dirty="0" smtClean="0"/>
              <a:t> entre </a:t>
            </a:r>
            <a:r>
              <a:rPr lang="en-US" sz="2400" dirty="0" err="1" smtClean="0"/>
              <a:t>usuarios</a:t>
            </a:r>
            <a:r>
              <a:rPr lang="en-US" sz="2400" dirty="0" smtClean="0"/>
              <a:t> </a:t>
            </a:r>
            <a:r>
              <a:rPr lang="en-US" sz="2400" dirty="0" err="1" smtClean="0"/>
              <a:t>mediante</a:t>
            </a:r>
            <a:r>
              <a:rPr lang="en-US" sz="2400" dirty="0" smtClean="0"/>
              <a:t> Internet. </a:t>
            </a:r>
            <a:r>
              <a:rPr lang="en-US" sz="2400" dirty="0" err="1" smtClean="0"/>
              <a:t>Además</a:t>
            </a:r>
            <a:r>
              <a:rPr lang="en-US" sz="2400" dirty="0" smtClean="0"/>
              <a:t> de </a:t>
            </a:r>
            <a:r>
              <a:rPr lang="en-US" sz="2400" dirty="0" err="1" smtClean="0"/>
              <a:t>mensajes</a:t>
            </a:r>
            <a:r>
              <a:rPr lang="en-US" sz="2400" dirty="0" smtClean="0"/>
              <a:t> de </a:t>
            </a:r>
            <a:r>
              <a:rPr lang="en-US" sz="2400" dirty="0" err="1" smtClean="0"/>
              <a:t>texto</a:t>
            </a:r>
            <a:r>
              <a:rPr lang="en-US" sz="2400" dirty="0" smtClean="0"/>
              <a:t> </a:t>
            </a:r>
            <a:r>
              <a:rPr lang="en-US" sz="2400" dirty="0" err="1" smtClean="0"/>
              <a:t>es</a:t>
            </a:r>
            <a:r>
              <a:rPr lang="en-US" sz="2400" dirty="0" smtClean="0"/>
              <a:t> possible </a:t>
            </a:r>
            <a:r>
              <a:rPr lang="en-US" sz="2400" dirty="0" err="1" smtClean="0"/>
              <a:t>enviar</a:t>
            </a:r>
            <a:r>
              <a:rPr lang="en-US" sz="2400" dirty="0" smtClean="0"/>
              <a:t> </a:t>
            </a:r>
            <a:r>
              <a:rPr lang="en-US" sz="2400" dirty="0" err="1" smtClean="0"/>
              <a:t>imágenes</a:t>
            </a:r>
            <a:r>
              <a:rPr lang="en-US" sz="2400" dirty="0" smtClean="0"/>
              <a:t>, </a:t>
            </a:r>
            <a:r>
              <a:rPr lang="en-US" sz="2400" dirty="0" err="1" smtClean="0"/>
              <a:t>vídeos</a:t>
            </a:r>
            <a:r>
              <a:rPr lang="en-US" sz="2400" dirty="0" smtClean="0"/>
              <a:t> y </a:t>
            </a:r>
            <a:r>
              <a:rPr lang="en-US" sz="2400" dirty="0" err="1" smtClean="0"/>
              <a:t>grabaciones</a:t>
            </a:r>
            <a:r>
              <a:rPr lang="en-US" sz="2400" dirty="0" smtClean="0"/>
              <a:t> de audio.</a:t>
            </a:r>
          </a:p>
          <a:p>
            <a:pPr marL="0" indent="0">
              <a:buNone/>
            </a:pPr>
            <a:endParaRPr lang="en-US" sz="2400" dirty="0" smtClean="0"/>
          </a:p>
          <a:p>
            <a:pPr marL="0" indent="0">
              <a:buNone/>
            </a:pPr>
            <a:r>
              <a:rPr lang="en-US" sz="2400" dirty="0" smtClean="0"/>
              <a:t>La </a:t>
            </a:r>
            <a:r>
              <a:rPr lang="es-ES" sz="2400" dirty="0" smtClean="0"/>
              <a:t>identificación</a:t>
            </a:r>
            <a:r>
              <a:rPr lang="en-US" sz="2400" dirty="0" smtClean="0"/>
              <a:t> de </a:t>
            </a:r>
            <a:r>
              <a:rPr lang="en-US" sz="2400" dirty="0" err="1" smtClean="0"/>
              <a:t>los</a:t>
            </a:r>
            <a:r>
              <a:rPr lang="en-US" sz="2400" dirty="0" smtClean="0"/>
              <a:t> </a:t>
            </a:r>
            <a:r>
              <a:rPr lang="en-US" sz="2400" dirty="0" err="1" smtClean="0"/>
              <a:t>usuarios</a:t>
            </a:r>
            <a:r>
              <a:rPr lang="en-US" sz="2400" dirty="0" smtClean="0"/>
              <a:t> </a:t>
            </a:r>
            <a:r>
              <a:rPr lang="en-US" sz="2400" dirty="0" err="1" smtClean="0"/>
              <a:t>es</a:t>
            </a:r>
            <a:r>
              <a:rPr lang="en-US" sz="2400" dirty="0" smtClean="0"/>
              <a:t> </a:t>
            </a:r>
            <a:r>
              <a:rPr lang="en-US" sz="2400" dirty="0" err="1" smtClean="0"/>
              <a:t>su</a:t>
            </a:r>
            <a:r>
              <a:rPr lang="en-US" sz="2400" dirty="0" smtClean="0"/>
              <a:t> </a:t>
            </a:r>
            <a:r>
              <a:rPr lang="en-US" sz="2400" dirty="0" err="1" smtClean="0"/>
              <a:t>propio</a:t>
            </a:r>
            <a:r>
              <a:rPr lang="en-US" sz="2400" dirty="0" smtClean="0"/>
              <a:t> </a:t>
            </a:r>
            <a:r>
              <a:rPr lang="en-US" sz="2400" dirty="0" err="1" smtClean="0"/>
              <a:t>número</a:t>
            </a:r>
            <a:r>
              <a:rPr lang="en-US" sz="2400" dirty="0" smtClean="0"/>
              <a:t> de </a:t>
            </a:r>
            <a:r>
              <a:rPr lang="en-US" sz="2400" dirty="0" err="1" smtClean="0"/>
              <a:t>teléfono</a:t>
            </a:r>
            <a:r>
              <a:rPr lang="en-US" sz="2400" dirty="0" smtClean="0"/>
              <a:t>. </a:t>
            </a:r>
            <a:r>
              <a:rPr lang="en-US" sz="2400" dirty="0" err="1" smtClean="0"/>
              <a:t>Basta</a:t>
            </a:r>
            <a:r>
              <a:rPr lang="en-US" sz="2400" dirty="0" smtClean="0"/>
              <a:t> con saber el </a:t>
            </a:r>
            <a:r>
              <a:rPr lang="en-US" sz="2400" dirty="0" err="1" smtClean="0"/>
              <a:t>número</a:t>
            </a:r>
            <a:r>
              <a:rPr lang="en-US" sz="2400" dirty="0" smtClean="0"/>
              <a:t> de </a:t>
            </a:r>
            <a:r>
              <a:rPr lang="en-US" sz="2400" dirty="0" err="1" smtClean="0"/>
              <a:t>alguien</a:t>
            </a:r>
            <a:r>
              <a:rPr lang="en-US" sz="2400" dirty="0" smtClean="0"/>
              <a:t> para </a:t>
            </a:r>
            <a:r>
              <a:rPr lang="en-US" sz="2400" dirty="0" err="1" smtClean="0"/>
              <a:t>tenerlo</a:t>
            </a:r>
            <a:r>
              <a:rPr lang="en-US" sz="2400" dirty="0" smtClean="0"/>
              <a:t> </a:t>
            </a:r>
            <a:r>
              <a:rPr lang="en-US" sz="2400" dirty="0" err="1" smtClean="0"/>
              <a:t>en</a:t>
            </a:r>
            <a:r>
              <a:rPr lang="en-US" sz="2400" dirty="0" smtClean="0"/>
              <a:t> </a:t>
            </a:r>
            <a:r>
              <a:rPr lang="en-US" sz="2400" dirty="0" err="1" smtClean="0"/>
              <a:t>contactos</a:t>
            </a:r>
            <a:r>
              <a:rPr lang="en-US" sz="2400" dirty="0" smtClean="0"/>
              <a:t>.</a:t>
            </a:r>
          </a:p>
          <a:p>
            <a:pPr marL="0" indent="0">
              <a:buNone/>
            </a:pPr>
            <a:endParaRPr lang="en-US" sz="2400" dirty="0"/>
          </a:p>
          <a:p>
            <a:pPr marL="0" indent="0">
              <a:buNone/>
            </a:pPr>
            <a:r>
              <a:rPr lang="es-ES" sz="2400" dirty="0"/>
              <a:t>Según datos de 2016 supera los 1000 millones de </a:t>
            </a:r>
            <a:r>
              <a:rPr lang="es-ES" sz="2400" dirty="0" smtClean="0"/>
              <a:t>usuarios.</a:t>
            </a:r>
            <a:endParaRPr lang="es-ES" sz="2400" dirty="0"/>
          </a:p>
        </p:txBody>
      </p:sp>
      <p:sp>
        <p:nvSpPr>
          <p:cNvPr id="4" name="CuadroTexto 3"/>
          <p:cNvSpPr txBox="1"/>
          <p:nvPr/>
        </p:nvSpPr>
        <p:spPr>
          <a:xfrm>
            <a:off x="349306" y="191751"/>
            <a:ext cx="646688"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1506583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mn-lt"/>
              </a:rPr>
              <a:t>DESCRIPCIÓN – UN POCO DE HISTORIA</a:t>
            </a:r>
            <a:endParaRPr lang="es-ES" dirty="0">
              <a:latin typeface="+mn-lt"/>
            </a:endParaRPr>
          </a:p>
        </p:txBody>
      </p:sp>
      <p:sp>
        <p:nvSpPr>
          <p:cNvPr id="3" name="Marcador de contenido 2"/>
          <p:cNvSpPr>
            <a:spLocks noGrp="1"/>
          </p:cNvSpPr>
          <p:nvPr>
            <p:ph idx="1"/>
          </p:nvPr>
        </p:nvSpPr>
        <p:spPr/>
        <p:txBody>
          <a:bodyPr>
            <a:normAutofit/>
          </a:bodyPr>
          <a:lstStyle/>
          <a:p>
            <a:pPr marL="0" indent="0">
              <a:buNone/>
            </a:pPr>
            <a:r>
              <a:rPr lang="es-ES" sz="2400" dirty="0" smtClean="0"/>
              <a:t>Fue fundada en 2009 por </a:t>
            </a:r>
            <a:r>
              <a:rPr lang="es-ES" sz="2400" dirty="0" err="1" smtClean="0"/>
              <a:t>Jam</a:t>
            </a:r>
            <a:r>
              <a:rPr lang="es-ES" sz="2400" dirty="0" smtClean="0"/>
              <a:t> </a:t>
            </a:r>
            <a:r>
              <a:rPr lang="es-ES" sz="2400" dirty="0" err="1" smtClean="0"/>
              <a:t>Koum</a:t>
            </a:r>
            <a:r>
              <a:rPr lang="es-ES" sz="2400" dirty="0" smtClean="0"/>
              <a:t>.</a:t>
            </a:r>
          </a:p>
          <a:p>
            <a:pPr marL="0" indent="0">
              <a:buNone/>
            </a:pPr>
            <a:r>
              <a:rPr lang="es-ES" sz="2400" dirty="0" smtClean="0"/>
              <a:t>Originalmente era una “agenda” inteligente donde se podía ver que hacia cada persona para saber si estaba disponible para hablar o estaba ocupada. </a:t>
            </a:r>
          </a:p>
          <a:p>
            <a:pPr marL="0" indent="0">
              <a:buNone/>
            </a:pPr>
            <a:r>
              <a:rPr lang="es-ES" sz="2400" dirty="0" smtClean="0"/>
              <a:t>En un principio se trataba de una aplicación para dispositivos BlackBerry y más tarde, para iPhone.</a:t>
            </a:r>
          </a:p>
          <a:p>
            <a:pPr marL="0" indent="0">
              <a:buNone/>
            </a:pPr>
            <a:r>
              <a:rPr lang="es-ES" sz="2400" dirty="0" smtClean="0"/>
              <a:t>En marzo de 2013 se anunció la versión para Android.</a:t>
            </a:r>
          </a:p>
          <a:p>
            <a:pPr marL="0" indent="0">
              <a:buNone/>
            </a:pPr>
            <a:r>
              <a:rPr lang="en-US" sz="2400" dirty="0" err="1" smtClean="0"/>
              <a:t>En</a:t>
            </a:r>
            <a:r>
              <a:rPr lang="en-US" sz="2400" dirty="0" smtClean="0"/>
              <a:t> </a:t>
            </a:r>
            <a:r>
              <a:rPr lang="es-ES" sz="2400" dirty="0" smtClean="0"/>
              <a:t>febrero</a:t>
            </a:r>
            <a:r>
              <a:rPr lang="en-US" sz="2400" dirty="0" smtClean="0"/>
              <a:t> de 2014 fue comprada por Facebook por 19.000 </a:t>
            </a:r>
            <a:r>
              <a:rPr lang="en-US" sz="2400" dirty="0" err="1" smtClean="0"/>
              <a:t>millones</a:t>
            </a:r>
            <a:r>
              <a:rPr lang="en-US" sz="2400" dirty="0"/>
              <a:t> </a:t>
            </a:r>
            <a:r>
              <a:rPr lang="en-US" sz="2400" dirty="0" smtClean="0"/>
              <a:t>de </a:t>
            </a:r>
            <a:r>
              <a:rPr lang="en-US" sz="2400" dirty="0" err="1" smtClean="0"/>
              <a:t>dólares</a:t>
            </a:r>
            <a:r>
              <a:rPr lang="en-US" sz="2400" dirty="0" smtClean="0"/>
              <a:t>.</a:t>
            </a:r>
          </a:p>
          <a:p>
            <a:pPr marL="0" indent="0">
              <a:buNone/>
            </a:pPr>
            <a:r>
              <a:rPr lang="en-US" sz="2400" dirty="0" err="1" smtClean="0"/>
              <a:t>En</a:t>
            </a:r>
            <a:r>
              <a:rPr lang="en-US" sz="2400" dirty="0" smtClean="0"/>
              <a:t> 2015 se </a:t>
            </a:r>
            <a:r>
              <a:rPr lang="en-US" sz="2400" dirty="0" err="1" smtClean="0"/>
              <a:t>lanzó</a:t>
            </a:r>
            <a:r>
              <a:rPr lang="en-US" sz="2400" dirty="0" smtClean="0"/>
              <a:t> </a:t>
            </a:r>
            <a:r>
              <a:rPr lang="en-US" sz="2400" dirty="0" err="1" smtClean="0"/>
              <a:t>Whatsapp</a:t>
            </a:r>
            <a:r>
              <a:rPr lang="en-US" sz="2400" dirty="0" smtClean="0"/>
              <a:t> Web y </a:t>
            </a:r>
            <a:r>
              <a:rPr lang="en-US" sz="2400" dirty="0" err="1" smtClean="0"/>
              <a:t>aparecieron</a:t>
            </a:r>
            <a:r>
              <a:rPr lang="en-US" sz="2400" dirty="0" smtClean="0"/>
              <a:t> las </a:t>
            </a:r>
            <a:r>
              <a:rPr lang="en-US" sz="2400" dirty="0" err="1" smtClean="0"/>
              <a:t>llamadas</a:t>
            </a:r>
            <a:r>
              <a:rPr lang="en-US" sz="2400" dirty="0" smtClean="0"/>
              <a:t> de </a:t>
            </a:r>
            <a:r>
              <a:rPr lang="en-US" sz="2400" dirty="0" err="1" smtClean="0"/>
              <a:t>voz</a:t>
            </a:r>
            <a:r>
              <a:rPr lang="en-US" sz="2400" dirty="0" smtClean="0"/>
              <a:t> via </a:t>
            </a:r>
            <a:r>
              <a:rPr lang="en-US" sz="2400" dirty="0" err="1" smtClean="0"/>
              <a:t>Voip</a:t>
            </a:r>
            <a:r>
              <a:rPr lang="en-US" sz="2400" dirty="0" smtClean="0"/>
              <a:t>.</a:t>
            </a:r>
          </a:p>
          <a:p>
            <a:pPr marL="0" indent="0">
              <a:buNone/>
            </a:pPr>
            <a:r>
              <a:rPr lang="en-US" sz="2400" dirty="0" err="1" smtClean="0"/>
              <a:t>Finalmente</a:t>
            </a:r>
            <a:r>
              <a:rPr lang="en-US" sz="2400" dirty="0" smtClean="0"/>
              <a:t> </a:t>
            </a:r>
            <a:r>
              <a:rPr lang="en-US" sz="2400" dirty="0" err="1" smtClean="0"/>
              <a:t>en</a:t>
            </a:r>
            <a:r>
              <a:rPr lang="en-US" sz="2400" dirty="0" smtClean="0"/>
              <a:t> 2016 </a:t>
            </a:r>
            <a:r>
              <a:rPr lang="en-US" sz="2400" dirty="0" err="1" smtClean="0"/>
              <a:t>apareció</a:t>
            </a:r>
            <a:r>
              <a:rPr lang="en-US" sz="2400" dirty="0" smtClean="0"/>
              <a:t> el </a:t>
            </a:r>
            <a:r>
              <a:rPr lang="en-US" sz="2400" b="1" dirty="0" err="1" smtClean="0"/>
              <a:t>cifrado</a:t>
            </a:r>
            <a:r>
              <a:rPr lang="en-US" sz="2400" dirty="0" smtClean="0"/>
              <a:t> </a:t>
            </a:r>
            <a:r>
              <a:rPr lang="en-US" sz="2400" b="1" dirty="0" err="1" smtClean="0"/>
              <a:t>extremo</a:t>
            </a:r>
            <a:r>
              <a:rPr lang="en-US" sz="2400" b="1" dirty="0" smtClean="0"/>
              <a:t> a </a:t>
            </a:r>
            <a:r>
              <a:rPr lang="en-US" sz="2400" b="1" dirty="0" err="1" smtClean="0"/>
              <a:t>extremo</a:t>
            </a:r>
            <a:endParaRPr lang="es-ES" sz="2400" b="1" dirty="0"/>
          </a:p>
        </p:txBody>
      </p:sp>
      <p:sp>
        <p:nvSpPr>
          <p:cNvPr id="4" name="CuadroTexto 3"/>
          <p:cNvSpPr txBox="1"/>
          <p:nvPr/>
        </p:nvSpPr>
        <p:spPr>
          <a:xfrm>
            <a:off x="323682" y="180459"/>
            <a:ext cx="720192"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1738156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3768"/>
            <a:ext cx="10515600" cy="5503195"/>
          </a:xfrm>
        </p:spPr>
        <p:txBody>
          <a:bodyPr anchor="ctr">
            <a:normAutofit/>
          </a:bodyPr>
          <a:lstStyle/>
          <a:p>
            <a:pPr marL="0" indent="0" algn="ctr">
              <a:buNone/>
            </a:pPr>
            <a:r>
              <a:rPr lang="es-ES" sz="6600" dirty="0" smtClean="0"/>
              <a:t>ENCRIPTACIÓN</a:t>
            </a:r>
          </a:p>
          <a:p>
            <a:pPr marL="0" indent="0" algn="ctr">
              <a:buNone/>
            </a:pPr>
            <a:endParaRPr lang="es-ES" sz="6600" dirty="0"/>
          </a:p>
        </p:txBody>
      </p:sp>
      <p:pic>
        <p:nvPicPr>
          <p:cNvPr id="1030"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127" y="3587750"/>
            <a:ext cx="2315746" cy="23157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919411" y="212103"/>
            <a:ext cx="3272589" cy="923330"/>
          </a:xfrm>
          <a:prstGeom prst="rect">
            <a:avLst/>
          </a:prstGeom>
          <a:noFill/>
        </p:spPr>
        <p:txBody>
          <a:bodyPr wrap="square" rtlCol="0">
            <a:spAutoFit/>
          </a:bodyPr>
          <a:lstStyle/>
          <a:p>
            <a:r>
              <a:rPr lang="es-ES" dirty="0"/>
              <a:t>Jose Miguel Hernández García</a:t>
            </a:r>
          </a:p>
          <a:p>
            <a:r>
              <a:rPr lang="en-US" dirty="0"/>
              <a:t>Miguel Jimenez Cazorla</a:t>
            </a:r>
          </a:p>
          <a:p>
            <a:endParaRPr lang="es-ES" dirty="0"/>
          </a:p>
        </p:txBody>
      </p:sp>
      <p:sp>
        <p:nvSpPr>
          <p:cNvPr id="6" name="CuadroTexto 5"/>
          <p:cNvSpPr txBox="1"/>
          <p:nvPr/>
        </p:nvSpPr>
        <p:spPr>
          <a:xfrm>
            <a:off x="323682" y="212103"/>
            <a:ext cx="712774" cy="369332"/>
          </a:xfrm>
          <a:prstGeom prst="rect">
            <a:avLst/>
          </a:prstGeom>
          <a:noFill/>
        </p:spPr>
        <p:txBody>
          <a:bodyPr wrap="square" rtlCol="0">
            <a:spAutoFit/>
          </a:bodyPr>
          <a:lstStyle/>
          <a:p>
            <a:r>
              <a:rPr lang="es-ES" dirty="0" smtClean="0"/>
              <a:t>2017</a:t>
            </a:r>
            <a:endParaRPr lang="es-ES" dirty="0"/>
          </a:p>
        </p:txBody>
      </p:sp>
      <p:sp>
        <p:nvSpPr>
          <p:cNvPr id="10" name="CuadroTexto 9"/>
          <p:cNvSpPr txBox="1"/>
          <p:nvPr/>
        </p:nvSpPr>
        <p:spPr>
          <a:xfrm>
            <a:off x="4090737" y="5903496"/>
            <a:ext cx="4010526" cy="369332"/>
          </a:xfrm>
          <a:prstGeom prst="rect">
            <a:avLst/>
          </a:prstGeom>
          <a:noFill/>
        </p:spPr>
        <p:txBody>
          <a:bodyPr wrap="square" rtlCol="0">
            <a:spAutoFit/>
          </a:bodyPr>
          <a:lstStyle/>
          <a:p>
            <a:pPr algn="ctr"/>
            <a:r>
              <a:rPr lang="es-ES" dirty="0" smtClean="0"/>
              <a:t>FUNDAMENTOS DE REDES</a:t>
            </a:r>
            <a:endParaRPr lang="es-ES" dirty="0"/>
          </a:p>
        </p:txBody>
      </p:sp>
    </p:spTree>
    <p:extLst>
      <p:ext uri="{BB962C8B-B14F-4D97-AF65-F5344CB8AC3E}">
        <p14:creationId xmlns:p14="http://schemas.microsoft.com/office/powerpoint/2010/main" val="413079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ENCRIPTACIÓN - LEYENDA</a:t>
            </a:r>
            <a:endParaRPr lang="es-ES" dirty="0">
              <a:latin typeface="+mn-lt"/>
            </a:endParaRPr>
          </a:p>
        </p:txBody>
      </p:sp>
      <p:sp>
        <p:nvSpPr>
          <p:cNvPr id="3" name="Marcador de contenido 2"/>
          <p:cNvSpPr>
            <a:spLocks noGrp="1"/>
          </p:cNvSpPr>
          <p:nvPr>
            <p:ph idx="1"/>
          </p:nvPr>
        </p:nvSpPr>
        <p:spPr/>
        <p:txBody>
          <a:bodyPr>
            <a:normAutofit lnSpcReduction="10000"/>
          </a:bodyPr>
          <a:lstStyle/>
          <a:p>
            <a:r>
              <a:rPr lang="es-ES" b="1" dirty="0" err="1" smtClean="0"/>
              <a:t>Message</a:t>
            </a:r>
            <a:r>
              <a:rPr lang="es-ES" b="1" dirty="0" smtClean="0"/>
              <a:t> Key: </a:t>
            </a:r>
            <a:r>
              <a:rPr lang="es-ES" dirty="0" smtClean="0"/>
              <a:t>Valor de 80 bytes usada para encriptar mensajes. 32 bytes se usan para una clave AES-256, 32 para una clave HMAC-SHA256 y 16 para un IV.</a:t>
            </a:r>
          </a:p>
          <a:p>
            <a:r>
              <a:rPr lang="es-ES" b="1" dirty="0" err="1" smtClean="0"/>
              <a:t>Chain</a:t>
            </a:r>
            <a:r>
              <a:rPr lang="es-ES" b="1" dirty="0" smtClean="0"/>
              <a:t> Key: </a:t>
            </a:r>
            <a:r>
              <a:rPr lang="es-ES" dirty="0" smtClean="0"/>
              <a:t>Valor de 32 bytes usado para crear </a:t>
            </a:r>
            <a:r>
              <a:rPr lang="es-ES" dirty="0" err="1" smtClean="0"/>
              <a:t>Message</a:t>
            </a:r>
            <a:r>
              <a:rPr lang="es-ES" dirty="0" smtClean="0"/>
              <a:t> </a:t>
            </a:r>
            <a:r>
              <a:rPr lang="es-ES" dirty="0" err="1" smtClean="0"/>
              <a:t>keys</a:t>
            </a:r>
            <a:r>
              <a:rPr lang="es-ES" dirty="0" smtClean="0"/>
              <a:t>.</a:t>
            </a:r>
          </a:p>
          <a:p>
            <a:r>
              <a:rPr lang="es-ES" b="1" dirty="0" smtClean="0"/>
              <a:t>AES-256: </a:t>
            </a:r>
            <a:r>
              <a:rPr lang="es-ES" dirty="0" smtClean="0"/>
              <a:t>Esquema de cifrado por bloques.</a:t>
            </a:r>
          </a:p>
          <a:p>
            <a:r>
              <a:rPr lang="es-ES" b="1" dirty="0" smtClean="0"/>
              <a:t>HMAC-SHA256: </a:t>
            </a:r>
            <a:r>
              <a:rPr lang="es-ES" dirty="0" smtClean="0"/>
              <a:t>Algoritmo de encriptación.</a:t>
            </a:r>
          </a:p>
          <a:p>
            <a:r>
              <a:rPr lang="es-ES" b="1" dirty="0" smtClean="0"/>
              <a:t>IV: </a:t>
            </a:r>
            <a:r>
              <a:rPr lang="es-ES" dirty="0" smtClean="0"/>
              <a:t>Vector de inicialización. Requerido para permitir un cifrado en flujo o por bloques.</a:t>
            </a:r>
          </a:p>
          <a:p>
            <a:r>
              <a:rPr lang="es-ES" b="1" dirty="0" smtClean="0"/>
              <a:t>ECDH: </a:t>
            </a:r>
            <a:r>
              <a:rPr lang="es-ES" dirty="0" smtClean="0"/>
              <a:t>Variante del algoritmo </a:t>
            </a:r>
            <a:r>
              <a:rPr lang="es-ES" dirty="0" err="1" smtClean="0"/>
              <a:t>Diffie-Hellman</a:t>
            </a:r>
            <a:r>
              <a:rPr lang="es-ES" dirty="0" smtClean="0"/>
              <a:t> para curvas elípticas. Es un protocolo de establecimiento de claves.</a:t>
            </a:r>
            <a:endParaRPr lang="es-ES" b="1" dirty="0"/>
          </a:p>
        </p:txBody>
      </p:sp>
      <p:sp>
        <p:nvSpPr>
          <p:cNvPr id="4" name="CuadroTexto 3"/>
          <p:cNvSpPr txBox="1"/>
          <p:nvPr/>
        </p:nvSpPr>
        <p:spPr>
          <a:xfrm>
            <a:off x="324355" y="180459"/>
            <a:ext cx="677779"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336289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ENCRIPTACIÓN</a:t>
            </a:r>
            <a:endParaRPr lang="es-ES" dirty="0">
              <a:latin typeface="+mn-lt"/>
            </a:endParaRPr>
          </a:p>
        </p:txBody>
      </p:sp>
      <p:sp>
        <p:nvSpPr>
          <p:cNvPr id="3" name="Marcador de contenido 2"/>
          <p:cNvSpPr>
            <a:spLocks noGrp="1"/>
          </p:cNvSpPr>
          <p:nvPr>
            <p:ph idx="1"/>
          </p:nvPr>
        </p:nvSpPr>
        <p:spPr/>
        <p:txBody>
          <a:bodyPr>
            <a:normAutofit/>
          </a:bodyPr>
          <a:lstStyle/>
          <a:p>
            <a:pPr marL="0" indent="0">
              <a:buNone/>
            </a:pPr>
            <a:r>
              <a:rPr lang="es-ES" dirty="0" smtClean="0"/>
              <a:t>En 2016 apareció el cifrado extremo a extremo (</a:t>
            </a:r>
            <a:r>
              <a:rPr lang="es-ES" dirty="0" err="1" smtClean="0"/>
              <a:t>End</a:t>
            </a:r>
            <a:r>
              <a:rPr lang="es-ES" dirty="0" smtClean="0"/>
              <a:t>-to-</a:t>
            </a:r>
            <a:r>
              <a:rPr lang="es-ES" dirty="0" err="1" smtClean="0"/>
              <a:t>end</a:t>
            </a:r>
            <a:r>
              <a:rPr lang="es-ES" dirty="0" smtClean="0"/>
              <a:t>) .</a:t>
            </a:r>
          </a:p>
          <a:p>
            <a:pPr marL="0" indent="0">
              <a:buNone/>
            </a:pPr>
            <a:r>
              <a:rPr lang="es-ES" dirty="0" smtClean="0"/>
              <a:t>Para comunicarse con otro usuario, un cliente debe establecer en primer lugar una sesión encriptada. </a:t>
            </a:r>
          </a:p>
          <a:p>
            <a:pPr marL="0" indent="0">
              <a:buNone/>
            </a:pPr>
            <a:r>
              <a:rPr lang="es-ES" dirty="0"/>
              <a:t>Una vez la sesión se ha establecido, los clientes envían mensajes protegidos con una “</a:t>
            </a:r>
            <a:r>
              <a:rPr lang="es-ES" dirty="0" err="1"/>
              <a:t>Message</a:t>
            </a:r>
            <a:r>
              <a:rPr lang="es-ES" dirty="0"/>
              <a:t> Key “ utilizando AES256 en modo CBC para encriptar mensajes y </a:t>
            </a:r>
            <a:r>
              <a:rPr lang="es-ES" dirty="0" smtClean="0"/>
              <a:t>HMAC-SHA256 </a:t>
            </a:r>
            <a:r>
              <a:rPr lang="es-ES" dirty="0"/>
              <a:t>para la autenticación.</a:t>
            </a:r>
          </a:p>
          <a:p>
            <a:pPr marL="0" indent="0">
              <a:buNone/>
            </a:pPr>
            <a:r>
              <a:rPr lang="es-ES" dirty="0"/>
              <a:t>Dicha “</a:t>
            </a:r>
            <a:r>
              <a:rPr lang="es-ES" dirty="0" err="1"/>
              <a:t>Message</a:t>
            </a:r>
            <a:r>
              <a:rPr lang="es-ES" dirty="0"/>
              <a:t> Key” cambia para cada mensaje enviado y es efímera.</a:t>
            </a:r>
          </a:p>
          <a:p>
            <a:pPr marL="0" indent="0">
              <a:buNone/>
            </a:pPr>
            <a:endParaRPr lang="es-ES" dirty="0"/>
          </a:p>
          <a:p>
            <a:pPr marL="0" indent="0">
              <a:buNone/>
            </a:pPr>
            <a:endParaRPr lang="es-ES" dirty="0" smtClean="0"/>
          </a:p>
          <a:p>
            <a:pPr marL="0" indent="0">
              <a:buNone/>
            </a:pPr>
            <a:endParaRPr lang="es-ES" dirty="0"/>
          </a:p>
        </p:txBody>
      </p:sp>
      <p:sp>
        <p:nvSpPr>
          <p:cNvPr id="4" name="CuadroTexto 3"/>
          <p:cNvSpPr txBox="1"/>
          <p:nvPr/>
        </p:nvSpPr>
        <p:spPr>
          <a:xfrm>
            <a:off x="324354" y="180459"/>
            <a:ext cx="662873"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2897626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ENCRIPTACIÓN</a:t>
            </a:r>
            <a:endParaRPr lang="es-ES" dirty="0">
              <a:latin typeface="+mn-lt"/>
            </a:endParaRPr>
          </a:p>
        </p:txBody>
      </p:sp>
      <p:sp>
        <p:nvSpPr>
          <p:cNvPr id="3" name="Marcador de contenido 2"/>
          <p:cNvSpPr>
            <a:spLocks noGrp="1"/>
          </p:cNvSpPr>
          <p:nvPr>
            <p:ph idx="1"/>
          </p:nvPr>
        </p:nvSpPr>
        <p:spPr/>
        <p:txBody>
          <a:bodyPr/>
          <a:lstStyle/>
          <a:p>
            <a:pPr marL="0" indent="0">
              <a:buNone/>
            </a:pPr>
            <a:r>
              <a:rPr lang="es-ES" dirty="0" smtClean="0"/>
              <a:t>La “</a:t>
            </a:r>
            <a:r>
              <a:rPr lang="es-ES" dirty="0" err="1" smtClean="0"/>
              <a:t>Message</a:t>
            </a:r>
            <a:r>
              <a:rPr lang="es-ES" dirty="0" smtClean="0"/>
              <a:t> Key” se deriva de la “</a:t>
            </a:r>
            <a:r>
              <a:rPr lang="es-ES" dirty="0" err="1" smtClean="0"/>
              <a:t>Chain</a:t>
            </a:r>
            <a:r>
              <a:rPr lang="es-ES" dirty="0" smtClean="0"/>
              <a:t> Key” del remitente.</a:t>
            </a:r>
          </a:p>
          <a:p>
            <a:pPr marL="0" indent="0">
              <a:buNone/>
            </a:pPr>
            <a:r>
              <a:rPr lang="es-ES" dirty="0" smtClean="0"/>
              <a:t>Adicionalmente, un nuevo ECDH se crea con cada </a:t>
            </a:r>
            <a:r>
              <a:rPr lang="es-ES" dirty="0" err="1" smtClean="0"/>
              <a:t>envio</a:t>
            </a:r>
            <a:r>
              <a:rPr lang="es-ES" dirty="0" smtClean="0"/>
              <a:t> de mensajes para crear una nueva “</a:t>
            </a:r>
            <a:r>
              <a:rPr lang="es-ES" dirty="0" err="1" smtClean="0"/>
              <a:t>Chain</a:t>
            </a:r>
            <a:r>
              <a:rPr lang="es-ES" dirty="0" smtClean="0"/>
              <a:t> Key” lo que proporciona privacidad en dichos mensajes.</a:t>
            </a:r>
            <a:endParaRPr lang="es-ES" dirty="0"/>
          </a:p>
        </p:txBody>
      </p:sp>
      <p:sp>
        <p:nvSpPr>
          <p:cNvPr id="5" name="CuadroTexto 4"/>
          <p:cNvSpPr txBox="1"/>
          <p:nvPr/>
        </p:nvSpPr>
        <p:spPr>
          <a:xfrm>
            <a:off x="341214" y="180459"/>
            <a:ext cx="670965" cy="369332"/>
          </a:xfrm>
          <a:prstGeom prst="rect">
            <a:avLst/>
          </a:prstGeom>
          <a:noFill/>
        </p:spPr>
        <p:txBody>
          <a:bodyPr wrap="square" rtlCol="0">
            <a:spAutoFit/>
          </a:bodyPr>
          <a:lstStyle/>
          <a:p>
            <a:r>
              <a:rPr lang="es-ES" dirty="0" smtClean="0"/>
              <a:t>2017</a:t>
            </a:r>
            <a:endParaRPr lang="es-ES" dirty="0"/>
          </a:p>
        </p:txBody>
      </p:sp>
      <p:pic>
        <p:nvPicPr>
          <p:cNvPr id="3076" name="Picture 4" descr="Cifr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98991"/>
            <a:ext cx="5518484" cy="323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15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mn-lt"/>
              </a:rPr>
              <a:t>ENCRIPTACIÓN</a:t>
            </a:r>
            <a:endParaRPr lang="es-ES" dirty="0">
              <a:latin typeface="+mn-lt"/>
            </a:endParaRPr>
          </a:p>
        </p:txBody>
      </p:sp>
      <p:sp>
        <p:nvSpPr>
          <p:cNvPr id="3" name="Marcador de contenido 2"/>
          <p:cNvSpPr>
            <a:spLocks noGrp="1"/>
          </p:cNvSpPr>
          <p:nvPr>
            <p:ph idx="1"/>
          </p:nvPr>
        </p:nvSpPr>
        <p:spPr/>
        <p:txBody>
          <a:bodyPr/>
          <a:lstStyle/>
          <a:p>
            <a:pPr marL="0" indent="0">
              <a:buNone/>
            </a:pPr>
            <a:r>
              <a:rPr lang="es-ES" dirty="0" smtClean="0"/>
              <a:t>Por otro lado, </a:t>
            </a:r>
            <a:r>
              <a:rPr lang="es-ES" dirty="0" err="1" smtClean="0"/>
              <a:t>Whatsapp</a:t>
            </a:r>
            <a:r>
              <a:rPr lang="es-ES" dirty="0" smtClean="0"/>
              <a:t> da la opción de verificar las claves de otros usuarios para comprobar, por ejemplo, que una aplicación de terceros no está realizando un ataque </a:t>
            </a:r>
            <a:r>
              <a:rPr lang="es-ES" dirty="0" err="1" smtClean="0"/>
              <a:t>man</a:t>
            </a:r>
            <a:r>
              <a:rPr lang="es-ES" dirty="0" smtClean="0"/>
              <a:t>-in-</a:t>
            </a:r>
            <a:r>
              <a:rPr lang="es-ES" dirty="0" err="1" smtClean="0"/>
              <a:t>the</a:t>
            </a:r>
            <a:r>
              <a:rPr lang="es-ES" dirty="0" smtClean="0"/>
              <a:t>-</a:t>
            </a:r>
            <a:r>
              <a:rPr lang="es-ES" dirty="0" err="1" smtClean="0"/>
              <a:t>middle</a:t>
            </a:r>
            <a:r>
              <a:rPr lang="es-ES" dirty="0" smtClean="0"/>
              <a:t>.</a:t>
            </a:r>
          </a:p>
          <a:p>
            <a:pPr marL="0" indent="0">
              <a:buNone/>
            </a:pPr>
            <a:r>
              <a:rPr lang="es-ES" dirty="0" smtClean="0"/>
              <a:t>Esto puede hacerse a través de un código QR que contiene la versión, el identificador del usuario y la “</a:t>
            </a:r>
            <a:r>
              <a:rPr lang="es-ES" dirty="0" err="1" smtClean="0"/>
              <a:t>Identity</a:t>
            </a:r>
            <a:r>
              <a:rPr lang="es-ES" dirty="0" smtClean="0"/>
              <a:t> Key”.</a:t>
            </a:r>
            <a:endParaRPr lang="es-ES" dirty="0"/>
          </a:p>
        </p:txBody>
      </p:sp>
      <p:sp>
        <p:nvSpPr>
          <p:cNvPr id="4" name="CuadroTexto 3"/>
          <p:cNvSpPr txBox="1"/>
          <p:nvPr/>
        </p:nvSpPr>
        <p:spPr>
          <a:xfrm>
            <a:off x="323682" y="180459"/>
            <a:ext cx="712100" cy="369332"/>
          </a:xfrm>
          <a:prstGeom prst="rect">
            <a:avLst/>
          </a:prstGeom>
          <a:noFill/>
        </p:spPr>
        <p:txBody>
          <a:bodyPr wrap="square" rtlCol="0">
            <a:spAutoFit/>
          </a:bodyPr>
          <a:lstStyle/>
          <a:p>
            <a:r>
              <a:rPr lang="es-ES" dirty="0" smtClean="0"/>
              <a:t>2017</a:t>
            </a:r>
            <a:endParaRPr lang="es-ES" dirty="0"/>
          </a:p>
        </p:txBody>
      </p:sp>
    </p:spTree>
    <p:extLst>
      <p:ext uri="{BB962C8B-B14F-4D97-AF65-F5344CB8AC3E}">
        <p14:creationId xmlns:p14="http://schemas.microsoft.com/office/powerpoint/2010/main" val="1860631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735</Words>
  <Application>Microsoft Office PowerPoint</Application>
  <PresentationFormat>Panorámica</PresentationFormat>
  <Paragraphs>92</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WHATSAPP</vt:lpstr>
      <vt:lpstr>ÍNDICE</vt:lpstr>
      <vt:lpstr>DESCRIPCIÓN</vt:lpstr>
      <vt:lpstr>DESCRIPCIÓN – UN POCO DE HISTORIA</vt:lpstr>
      <vt:lpstr>Presentación de PowerPoint</vt:lpstr>
      <vt:lpstr>ENCRIPTACIÓN - LEYENDA</vt:lpstr>
      <vt:lpstr>ENCRIPTACIÓN</vt:lpstr>
      <vt:lpstr>ENCRIPTACIÓN</vt:lpstr>
      <vt:lpstr>ENCRIPTACIÓN</vt:lpstr>
      <vt:lpstr>Presentación de PowerPoint</vt:lpstr>
      <vt:lpstr>END-TO-END - LEYENDA</vt:lpstr>
      <vt:lpstr>END-TO-END</vt:lpstr>
      <vt:lpstr>Presentación de PowerPoint</vt:lpstr>
      <vt:lpstr>CONCLUSIÓN</vt:lpstr>
      <vt:lpstr>BIBLIOGRAFÍA</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dc:title>
  <dc:creator>ixJosemi Hdez.</dc:creator>
  <cp:lastModifiedBy>ixJosemi Hdez.</cp:lastModifiedBy>
  <cp:revision>43</cp:revision>
  <dcterms:created xsi:type="dcterms:W3CDTF">2017-11-17T09:32:23Z</dcterms:created>
  <dcterms:modified xsi:type="dcterms:W3CDTF">2017-11-17T11:10:17Z</dcterms:modified>
</cp:coreProperties>
</file>