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9" autoAdjust="0"/>
    <p:restoredTop sz="94660"/>
  </p:normalViewPr>
  <p:slideViewPr>
    <p:cSldViewPr snapToGrid="0" showGuides="1">
      <p:cViewPr varScale="1">
        <p:scale>
          <a:sx n="111" d="100"/>
          <a:sy n="111" d="100"/>
        </p:scale>
        <p:origin x="300" y="11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PlaceHolder 1"/>
          <p:cNvSpPr>
            <a:spLocks noGrp="1"/>
          </p:cNvSpPr>
          <p:nvPr>
            <p:ph type="body"/>
          </p:nvPr>
        </p:nvSpPr>
        <p:spPr>
          <a:xfrm>
            <a:off x="756000" y="5078520"/>
            <a:ext cx="6047640" cy="4811040"/>
          </a:xfrm>
          <a:prstGeom prst="rect">
            <a:avLst/>
          </a:prstGeom>
        </p:spPr>
        <p:txBody>
          <a:bodyPr lIns="0" tIns="0" rIns="0" bIns="0"/>
          <a:lstStyle/>
          <a:p>
            <a:r>
              <a:rPr lang="es-ES" sz="2000" strike="noStrike" spc="-1">
                <a:solidFill>
                  <a:srgbClr val="000000"/>
                </a:solidFill>
                <a:uFill>
                  <a:solidFill>
                    <a:srgbClr val="FFFFFF"/>
                  </a:solidFill>
                </a:uFill>
                <a:latin typeface="Arial"/>
              </a:rPr>
              <a:t>Pulse para editar el formato de las notas</a:t>
            </a:r>
          </a:p>
        </p:txBody>
      </p:sp>
      <p:sp>
        <p:nvSpPr>
          <p:cNvPr id="74" name="PlaceHolder 2"/>
          <p:cNvSpPr>
            <a:spLocks noGrp="1"/>
          </p:cNvSpPr>
          <p:nvPr>
            <p:ph type="hdr"/>
          </p:nvPr>
        </p:nvSpPr>
        <p:spPr>
          <a:xfrm>
            <a:off x="0" y="0"/>
            <a:ext cx="3280680" cy="534240"/>
          </a:xfrm>
          <a:prstGeom prst="rect">
            <a:avLst/>
          </a:prstGeom>
        </p:spPr>
        <p:txBody>
          <a:bodyPr lIns="0" tIns="0" rIns="0" bIns="0"/>
          <a:lstStyle/>
          <a:p>
            <a:r>
              <a:rPr lang="es-ES" sz="1400" strike="noStrike" spc="-1">
                <a:solidFill>
                  <a:srgbClr val="000000"/>
                </a:solidFill>
                <a:uFill>
                  <a:solidFill>
                    <a:srgbClr val="FFFFFF"/>
                  </a:solidFill>
                </a:uFill>
                <a:latin typeface="Times New Roman"/>
              </a:rPr>
              <a:t>&lt;encabezamiento&gt;</a:t>
            </a:r>
          </a:p>
        </p:txBody>
      </p:sp>
      <p:sp>
        <p:nvSpPr>
          <p:cNvPr id="75" name="PlaceHolder 3"/>
          <p:cNvSpPr>
            <a:spLocks noGrp="1"/>
          </p:cNvSpPr>
          <p:nvPr>
            <p:ph type="dt"/>
          </p:nvPr>
        </p:nvSpPr>
        <p:spPr>
          <a:xfrm>
            <a:off x="4278960" y="0"/>
            <a:ext cx="3280680" cy="534240"/>
          </a:xfrm>
          <a:prstGeom prst="rect">
            <a:avLst/>
          </a:prstGeom>
        </p:spPr>
        <p:txBody>
          <a:bodyPr lIns="0" tIns="0" rIns="0" bIns="0"/>
          <a:lstStyle/>
          <a:p>
            <a:pPr algn="r"/>
            <a:r>
              <a:rPr lang="es-ES" sz="1400" strike="noStrike" spc="-1">
                <a:solidFill>
                  <a:srgbClr val="000000"/>
                </a:solidFill>
                <a:uFill>
                  <a:solidFill>
                    <a:srgbClr val="FFFFFF"/>
                  </a:solidFill>
                </a:uFill>
                <a:latin typeface="Times New Roman"/>
              </a:rPr>
              <a:t>&lt;fecha/hora&gt;</a:t>
            </a:r>
          </a:p>
        </p:txBody>
      </p:sp>
      <p:sp>
        <p:nvSpPr>
          <p:cNvPr id="76" name="PlaceHolder 4"/>
          <p:cNvSpPr>
            <a:spLocks noGrp="1"/>
          </p:cNvSpPr>
          <p:nvPr>
            <p:ph type="ftr"/>
          </p:nvPr>
        </p:nvSpPr>
        <p:spPr>
          <a:xfrm>
            <a:off x="0" y="10157400"/>
            <a:ext cx="3280680" cy="534240"/>
          </a:xfrm>
          <a:prstGeom prst="rect">
            <a:avLst/>
          </a:prstGeom>
        </p:spPr>
        <p:txBody>
          <a:bodyPr lIns="0" tIns="0" rIns="0" bIns="0" anchor="b"/>
          <a:lstStyle/>
          <a:p>
            <a:r>
              <a:rPr lang="es-ES" sz="1400" strike="noStrike" spc="-1">
                <a:solidFill>
                  <a:srgbClr val="000000"/>
                </a:solidFill>
                <a:uFill>
                  <a:solidFill>
                    <a:srgbClr val="FFFFFF"/>
                  </a:solidFill>
                </a:uFill>
                <a:latin typeface="Times New Roman"/>
              </a:rPr>
              <a:t>&lt;pie de página&gt;</a:t>
            </a:r>
          </a:p>
        </p:txBody>
      </p:sp>
      <p:sp>
        <p:nvSpPr>
          <p:cNvPr id="77" name="PlaceHolder 5"/>
          <p:cNvSpPr>
            <a:spLocks noGrp="1"/>
          </p:cNvSpPr>
          <p:nvPr>
            <p:ph type="sldNum"/>
          </p:nvPr>
        </p:nvSpPr>
        <p:spPr>
          <a:xfrm>
            <a:off x="4278960" y="10157400"/>
            <a:ext cx="3280680" cy="534240"/>
          </a:xfrm>
          <a:prstGeom prst="rect">
            <a:avLst/>
          </a:prstGeom>
        </p:spPr>
        <p:txBody>
          <a:bodyPr lIns="0" tIns="0" rIns="0" bIns="0" anchor="b"/>
          <a:lstStyle/>
          <a:p>
            <a:pPr algn="r"/>
            <a:fld id="{5701439F-C55C-4DE7-AB33-248C0F94374E}" type="slidenum">
              <a:rPr lang="es-ES" sz="1400" strike="noStrike" spc="-1">
                <a:solidFill>
                  <a:srgbClr val="000000"/>
                </a:solidFill>
                <a:uFill>
                  <a:solidFill>
                    <a:srgbClr val="FFFFFF"/>
                  </a:solidFill>
                </a:uFill>
                <a:latin typeface="Times New Roman"/>
              </a:rPr>
              <a:t>‹Nº›</a:t>
            </a:fld>
            <a:endParaRPr lang="es-ES"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95443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755640" y="5145120"/>
            <a:ext cx="6048000" cy="4209840"/>
          </a:xfrm>
          <a:prstGeom prst="rect">
            <a:avLst/>
          </a:prstGeom>
        </p:spPr>
        <p:txBody>
          <a:bodyPr/>
          <a:lstStyle/>
          <a:p>
            <a:pPr marL="216000" indent="-216000">
              <a:lnSpc>
                <a:spcPct val="100000"/>
              </a:lnSpc>
            </a:pPr>
            <a:r>
              <a:rPr lang="es-ES" sz="1200" strike="noStrike" spc="-1">
                <a:solidFill>
                  <a:srgbClr val="000000"/>
                </a:solidFill>
                <a:uFill>
                  <a:solidFill>
                    <a:srgbClr val="FFFFFF"/>
                  </a:solidFill>
                </a:uFill>
                <a:latin typeface="+mn-lt"/>
              </a:rPr>
              <a:t>Whatsapp es una aplicación de chat la cual permite el envío de mensajes entre usuarios mediante Internet. Además de mensajes de texto es posible enviar imágenes, vídeos y grabaciones de audio.</a:t>
            </a:r>
            <a:endParaRPr lang="es-ES" sz="2000" strike="noStrike" spc="-1">
              <a:solidFill>
                <a:srgbClr val="000000"/>
              </a:solidFill>
              <a:uFill>
                <a:solidFill>
                  <a:srgbClr val="FFFFFF"/>
                </a:solidFill>
              </a:uFill>
              <a:latin typeface="Arial"/>
            </a:endParaRPr>
          </a:p>
          <a:p>
            <a:pPr marL="216000" indent="-216000">
              <a:lnSpc>
                <a:spcPct val="100000"/>
              </a:lnSpc>
            </a:pPr>
            <a:endParaRPr lang="es-ES" sz="2000" strike="noStrike" spc="-1">
              <a:solidFill>
                <a:srgbClr val="000000"/>
              </a:solidFill>
              <a:uFill>
                <a:solidFill>
                  <a:srgbClr val="FFFFFF"/>
                </a:solidFill>
              </a:uFill>
              <a:latin typeface="Arial"/>
            </a:endParaRPr>
          </a:p>
          <a:p>
            <a:pPr marL="216000" indent="-216000">
              <a:lnSpc>
                <a:spcPct val="100000"/>
              </a:lnSpc>
            </a:pPr>
            <a:r>
              <a:rPr lang="es-ES" sz="1200" strike="noStrike" spc="-1">
                <a:solidFill>
                  <a:srgbClr val="000000"/>
                </a:solidFill>
                <a:uFill>
                  <a:solidFill>
                    <a:srgbClr val="FFFFFF"/>
                  </a:solidFill>
                </a:uFill>
                <a:latin typeface="+mn-lt"/>
              </a:rPr>
              <a:t>La identificación de los usuarios es su propio número de teléfono. Basta con saber el número de alguien para tenerlo en contactos.</a:t>
            </a:r>
            <a:endParaRPr lang="es-ES" sz="2000" strike="noStrike" spc="-1">
              <a:solidFill>
                <a:srgbClr val="000000"/>
              </a:solidFill>
              <a:uFill>
                <a:solidFill>
                  <a:srgbClr val="FFFFFF"/>
                </a:solidFill>
              </a:uFill>
              <a:latin typeface="Arial"/>
            </a:endParaRPr>
          </a:p>
          <a:p>
            <a:pPr marL="216000" indent="-216000">
              <a:lnSpc>
                <a:spcPct val="100000"/>
              </a:lnSpc>
            </a:pPr>
            <a:endParaRPr lang="es-ES" sz="2000" strike="noStrike" spc="-1">
              <a:solidFill>
                <a:srgbClr val="000000"/>
              </a:solidFill>
              <a:uFill>
                <a:solidFill>
                  <a:srgbClr val="FFFFFF"/>
                </a:solidFill>
              </a:uFill>
              <a:latin typeface="Arial"/>
            </a:endParaRPr>
          </a:p>
          <a:p>
            <a:pPr marL="216000" indent="-216000">
              <a:lnSpc>
                <a:spcPct val="100000"/>
              </a:lnSpc>
            </a:pPr>
            <a:r>
              <a:rPr lang="es-ES" sz="1200" strike="noStrike" spc="-1">
                <a:solidFill>
                  <a:srgbClr val="000000"/>
                </a:solidFill>
                <a:uFill>
                  <a:solidFill>
                    <a:srgbClr val="FFFFFF"/>
                  </a:solidFill>
                </a:uFill>
                <a:latin typeface="+mn-lt"/>
              </a:rPr>
              <a:t>Según datos de 2016 supera los 1000 millones de usuarios.</a:t>
            </a:r>
            <a:endParaRPr lang="es-ES" sz="2000" strike="noStrike" spc="-1">
              <a:solidFill>
                <a:srgbClr val="000000"/>
              </a:solidFill>
              <a:uFill>
                <a:solidFill>
                  <a:srgbClr val="FFFFFF"/>
                </a:solidFill>
              </a:uFill>
              <a:latin typeface="Arial"/>
            </a:endParaRPr>
          </a:p>
        </p:txBody>
      </p:sp>
      <p:sp>
        <p:nvSpPr>
          <p:cNvPr id="188" name="TextShape 2"/>
          <p:cNvSpPr txBox="1"/>
          <p:nvPr/>
        </p:nvSpPr>
        <p:spPr>
          <a:xfrm>
            <a:off x="4281480" y="10155240"/>
            <a:ext cx="3276360" cy="536040"/>
          </a:xfrm>
          <a:prstGeom prst="rect">
            <a:avLst/>
          </a:prstGeom>
          <a:noFill/>
          <a:ln>
            <a:noFill/>
          </a:ln>
        </p:spPr>
        <p:txBody>
          <a:bodyPr anchor="b"/>
          <a:lstStyle/>
          <a:p>
            <a:pPr algn="r">
              <a:lnSpc>
                <a:spcPct val="100000"/>
              </a:lnSpc>
            </a:pPr>
            <a:fld id="{F4F68BD8-31CF-4B63-A435-FC9714731426}" type="slidenum">
              <a:rPr lang="es-ES" sz="1200" strike="noStrike" spc="-1">
                <a:solidFill>
                  <a:srgbClr val="000000"/>
                </a:solidFill>
                <a:uFill>
                  <a:solidFill>
                    <a:srgbClr val="FFFFFF"/>
                  </a:solidFill>
                </a:uFill>
                <a:latin typeface="+mn-lt"/>
                <a:ea typeface="+mn-ea"/>
              </a:rPr>
              <a:t>3</a:t>
            </a:fld>
            <a:endParaRPr lang="es-ES"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22565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755640" y="5145120"/>
            <a:ext cx="6048000" cy="4209840"/>
          </a:xfrm>
          <a:prstGeom prst="rect">
            <a:avLst/>
          </a:prstGeom>
        </p:spPr>
        <p:txBody>
          <a:bodyPr/>
          <a:lstStyle/>
          <a:p>
            <a:r>
              <a:rPr lang="es-ES" sz="2000" strike="noStrike" spc="-1">
                <a:solidFill>
                  <a:srgbClr val="000000"/>
                </a:solidFill>
                <a:uFill>
                  <a:solidFill>
                    <a:srgbClr val="FFFFFF"/>
                  </a:solidFill>
                </a:uFill>
                <a:latin typeface="Arial"/>
              </a:rPr>
              <a:t>Según lo estudiado, a primera vista podemos ver que Whatsapp parece más seguro de lo que creemos aunque habría que indagar más a fondo </a:t>
            </a:r>
          </a:p>
        </p:txBody>
      </p:sp>
      <p:sp>
        <p:nvSpPr>
          <p:cNvPr id="198" name="TextShape 2"/>
          <p:cNvSpPr txBox="1"/>
          <p:nvPr/>
        </p:nvSpPr>
        <p:spPr>
          <a:xfrm>
            <a:off x="4281480" y="10155240"/>
            <a:ext cx="3276360" cy="536040"/>
          </a:xfrm>
          <a:prstGeom prst="rect">
            <a:avLst/>
          </a:prstGeom>
          <a:noFill/>
          <a:ln>
            <a:noFill/>
          </a:ln>
        </p:spPr>
        <p:txBody>
          <a:bodyPr anchor="b"/>
          <a:lstStyle/>
          <a:p>
            <a:pPr algn="r">
              <a:lnSpc>
                <a:spcPct val="100000"/>
              </a:lnSpc>
            </a:pPr>
            <a:fld id="{A0278284-17BA-4BD4-9811-835F3C0ADF87}" type="slidenum">
              <a:rPr lang="es-ES" sz="1200" strike="noStrike" spc="-1">
                <a:solidFill>
                  <a:srgbClr val="000000"/>
                </a:solidFill>
                <a:uFill>
                  <a:solidFill>
                    <a:srgbClr val="FFFFFF"/>
                  </a:solidFill>
                </a:uFill>
                <a:latin typeface="+mn-lt"/>
                <a:ea typeface="+mn-ea"/>
              </a:rPr>
              <a:t>21</a:t>
            </a:fld>
            <a:endParaRPr lang="es-ES"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0093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755640" y="5145120"/>
            <a:ext cx="6048000" cy="4209840"/>
          </a:xfrm>
          <a:prstGeom prst="rect">
            <a:avLst/>
          </a:prstGeom>
        </p:spPr>
        <p:txBody>
          <a:bodyPr/>
          <a:lstStyle/>
          <a:p>
            <a:endParaRPr lang="es-ES" sz="2000" strike="noStrike" spc="-1" dirty="0">
              <a:solidFill>
                <a:srgbClr val="000000"/>
              </a:solidFill>
              <a:uFill>
                <a:solidFill>
                  <a:srgbClr val="FFFFFF"/>
                </a:solidFill>
              </a:uFill>
              <a:latin typeface="Arial"/>
            </a:endParaRPr>
          </a:p>
        </p:txBody>
      </p:sp>
      <p:sp>
        <p:nvSpPr>
          <p:cNvPr id="190" name="TextShape 2"/>
          <p:cNvSpPr txBox="1"/>
          <p:nvPr/>
        </p:nvSpPr>
        <p:spPr>
          <a:xfrm>
            <a:off x="4281480" y="10155240"/>
            <a:ext cx="3276360" cy="536040"/>
          </a:xfrm>
          <a:prstGeom prst="rect">
            <a:avLst/>
          </a:prstGeom>
          <a:noFill/>
          <a:ln>
            <a:noFill/>
          </a:ln>
        </p:spPr>
        <p:txBody>
          <a:bodyPr anchor="b"/>
          <a:lstStyle/>
          <a:p>
            <a:pPr algn="r">
              <a:lnSpc>
                <a:spcPct val="100000"/>
              </a:lnSpc>
            </a:pPr>
            <a:fld id="{25B9AEA1-348C-45F6-9C74-D33597E632F0}" type="slidenum">
              <a:rPr lang="es-ES" sz="1200" strike="noStrike" spc="-1">
                <a:solidFill>
                  <a:srgbClr val="000000"/>
                </a:solidFill>
                <a:uFill>
                  <a:solidFill>
                    <a:srgbClr val="FFFFFF"/>
                  </a:solidFill>
                </a:uFill>
                <a:latin typeface="+mn-lt"/>
                <a:ea typeface="+mn-ea"/>
              </a:rPr>
              <a:t>4</a:t>
            </a:fld>
            <a:endParaRPr lang="es-ES"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46464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body"/>
          </p:nvPr>
        </p:nvSpPr>
        <p:spPr>
          <a:xfrm>
            <a:off x="755640" y="5145120"/>
            <a:ext cx="6048000" cy="4209840"/>
          </a:xfrm>
          <a:prstGeom prst="rect">
            <a:avLst/>
          </a:prstGeom>
        </p:spPr>
        <p:txBody>
          <a:bodyPr/>
          <a:lstStyle/>
          <a:p>
            <a:pPr marL="228600" indent="-227880">
              <a:lnSpc>
                <a:spcPct val="90000"/>
              </a:lnSpc>
              <a:buClr>
                <a:srgbClr val="000000"/>
              </a:buClr>
              <a:buFont typeface="Arial"/>
              <a:buChar char="•"/>
            </a:pPr>
            <a:r>
              <a:rPr lang="es-ES" sz="1200" b="1" strike="noStrike" spc="-1" dirty="0" err="1">
                <a:solidFill>
                  <a:srgbClr val="000000"/>
                </a:solidFill>
                <a:uFill>
                  <a:solidFill>
                    <a:srgbClr val="FFFFFF"/>
                  </a:solidFill>
                </a:uFill>
                <a:latin typeface="+mn-lt"/>
              </a:rPr>
              <a:t>Message</a:t>
            </a:r>
            <a:r>
              <a:rPr lang="es-ES" sz="1200" b="1" strike="noStrike" spc="-1" dirty="0">
                <a:solidFill>
                  <a:srgbClr val="000000"/>
                </a:solidFill>
                <a:uFill>
                  <a:solidFill>
                    <a:srgbClr val="FFFFFF"/>
                  </a:solidFill>
                </a:uFill>
                <a:latin typeface="+mn-lt"/>
              </a:rPr>
              <a:t> Key: </a:t>
            </a:r>
            <a:r>
              <a:rPr lang="es-ES" sz="1200" strike="noStrike" spc="-1" dirty="0">
                <a:solidFill>
                  <a:srgbClr val="000000"/>
                </a:solidFill>
                <a:uFill>
                  <a:solidFill>
                    <a:srgbClr val="FFFFFF"/>
                  </a:solidFill>
                </a:uFill>
                <a:latin typeface="+mn-lt"/>
              </a:rPr>
              <a:t>Valor de 80 bytes usada para encriptar mensajes. 32 bytes se usan para una clave AES-256, 32 para una clave HMAC-SHA256 y 16 para un IV.</a:t>
            </a:r>
            <a:endParaRPr lang="es-ES" sz="2000" strike="noStrike" spc="-1" dirty="0">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1200" b="1" strike="noStrike" spc="-1" dirty="0" err="1">
                <a:solidFill>
                  <a:srgbClr val="000000"/>
                </a:solidFill>
                <a:uFill>
                  <a:solidFill>
                    <a:srgbClr val="FFFFFF"/>
                  </a:solidFill>
                </a:uFill>
                <a:latin typeface="+mn-lt"/>
              </a:rPr>
              <a:t>Chain</a:t>
            </a:r>
            <a:r>
              <a:rPr lang="es-ES" sz="1200" b="1" strike="noStrike" spc="-1" dirty="0">
                <a:solidFill>
                  <a:srgbClr val="000000"/>
                </a:solidFill>
                <a:uFill>
                  <a:solidFill>
                    <a:srgbClr val="FFFFFF"/>
                  </a:solidFill>
                </a:uFill>
                <a:latin typeface="+mn-lt"/>
              </a:rPr>
              <a:t> Key: </a:t>
            </a:r>
            <a:r>
              <a:rPr lang="es-ES" sz="1200" strike="noStrike" spc="-1" dirty="0">
                <a:solidFill>
                  <a:srgbClr val="000000"/>
                </a:solidFill>
                <a:uFill>
                  <a:solidFill>
                    <a:srgbClr val="FFFFFF"/>
                  </a:solidFill>
                </a:uFill>
                <a:latin typeface="+mn-lt"/>
              </a:rPr>
              <a:t>Valor de 32 bytes usado para crear </a:t>
            </a:r>
            <a:r>
              <a:rPr lang="es-ES" sz="1200" strike="noStrike" spc="-1" dirty="0" err="1">
                <a:solidFill>
                  <a:srgbClr val="000000"/>
                </a:solidFill>
                <a:uFill>
                  <a:solidFill>
                    <a:srgbClr val="FFFFFF"/>
                  </a:solidFill>
                </a:uFill>
                <a:latin typeface="+mn-lt"/>
              </a:rPr>
              <a:t>Message</a:t>
            </a:r>
            <a:r>
              <a:rPr lang="es-ES" sz="1200" strike="noStrike" spc="-1" dirty="0">
                <a:solidFill>
                  <a:srgbClr val="000000"/>
                </a:solidFill>
                <a:uFill>
                  <a:solidFill>
                    <a:srgbClr val="FFFFFF"/>
                  </a:solidFill>
                </a:uFill>
                <a:latin typeface="+mn-lt"/>
              </a:rPr>
              <a:t> </a:t>
            </a:r>
            <a:r>
              <a:rPr lang="es-ES" sz="1200" strike="noStrike" spc="-1" dirty="0" err="1">
                <a:solidFill>
                  <a:srgbClr val="000000"/>
                </a:solidFill>
                <a:uFill>
                  <a:solidFill>
                    <a:srgbClr val="FFFFFF"/>
                  </a:solidFill>
                </a:uFill>
                <a:latin typeface="+mn-lt"/>
              </a:rPr>
              <a:t>keys</a:t>
            </a:r>
            <a:r>
              <a:rPr lang="es-ES" sz="1200" strike="noStrike" spc="-1" dirty="0">
                <a:solidFill>
                  <a:srgbClr val="000000"/>
                </a:solidFill>
                <a:uFill>
                  <a:solidFill>
                    <a:srgbClr val="FFFFFF"/>
                  </a:solidFill>
                </a:uFill>
                <a:latin typeface="+mn-lt"/>
              </a:rPr>
              <a:t>.</a:t>
            </a:r>
            <a:endParaRPr lang="es-ES" sz="2000" strike="noStrike" spc="-1" dirty="0">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1200" b="1" strike="noStrike" spc="-1" dirty="0">
                <a:solidFill>
                  <a:srgbClr val="000000"/>
                </a:solidFill>
                <a:uFill>
                  <a:solidFill>
                    <a:srgbClr val="FFFFFF"/>
                  </a:solidFill>
                </a:uFill>
                <a:latin typeface="+mn-lt"/>
              </a:rPr>
              <a:t>AES-256: </a:t>
            </a:r>
            <a:r>
              <a:rPr lang="es-ES" sz="1200" strike="noStrike" spc="-1" dirty="0">
                <a:solidFill>
                  <a:srgbClr val="000000"/>
                </a:solidFill>
                <a:uFill>
                  <a:solidFill>
                    <a:srgbClr val="FFFFFF"/>
                  </a:solidFill>
                </a:uFill>
                <a:latin typeface="+mn-lt"/>
              </a:rPr>
              <a:t>Esquema de cifrado por bloques.</a:t>
            </a:r>
            <a:endParaRPr lang="es-ES" sz="2000" strike="noStrike" spc="-1" dirty="0">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1200" b="1" strike="noStrike" spc="-1" dirty="0">
                <a:solidFill>
                  <a:srgbClr val="000000"/>
                </a:solidFill>
                <a:uFill>
                  <a:solidFill>
                    <a:srgbClr val="FFFFFF"/>
                  </a:solidFill>
                </a:uFill>
                <a:latin typeface="+mn-lt"/>
              </a:rPr>
              <a:t>HMAC-SHA256: </a:t>
            </a:r>
            <a:r>
              <a:rPr lang="es-ES" sz="1200" strike="noStrike" spc="-1" dirty="0">
                <a:solidFill>
                  <a:srgbClr val="000000"/>
                </a:solidFill>
                <a:uFill>
                  <a:solidFill>
                    <a:srgbClr val="FFFFFF"/>
                  </a:solidFill>
                </a:uFill>
                <a:latin typeface="+mn-lt"/>
              </a:rPr>
              <a:t>Algoritmo de encriptación.</a:t>
            </a:r>
            <a:endParaRPr lang="es-ES" sz="2000" strike="noStrike" spc="-1" dirty="0">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1200" b="1" strike="noStrike" spc="-1" dirty="0">
                <a:solidFill>
                  <a:srgbClr val="000000"/>
                </a:solidFill>
                <a:uFill>
                  <a:solidFill>
                    <a:srgbClr val="FFFFFF"/>
                  </a:solidFill>
                </a:uFill>
                <a:latin typeface="+mn-lt"/>
              </a:rPr>
              <a:t>IV: </a:t>
            </a:r>
            <a:r>
              <a:rPr lang="es-ES" sz="1200" strike="noStrike" spc="-1" dirty="0">
                <a:solidFill>
                  <a:srgbClr val="000000"/>
                </a:solidFill>
                <a:uFill>
                  <a:solidFill>
                    <a:srgbClr val="FFFFFF"/>
                  </a:solidFill>
                </a:uFill>
                <a:latin typeface="+mn-lt"/>
              </a:rPr>
              <a:t>Vector de inicialización. Requerido para permitir un cifrado en flujo o por bloques.</a:t>
            </a:r>
            <a:endParaRPr lang="es-ES" sz="2000" strike="noStrike" spc="-1" dirty="0">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1200" b="1" strike="noStrike" spc="-1" dirty="0">
                <a:solidFill>
                  <a:srgbClr val="000000"/>
                </a:solidFill>
                <a:uFill>
                  <a:solidFill>
                    <a:srgbClr val="FFFFFF"/>
                  </a:solidFill>
                </a:uFill>
                <a:latin typeface="+mn-lt"/>
              </a:rPr>
              <a:t>ECDH: </a:t>
            </a:r>
            <a:r>
              <a:rPr lang="es-ES" sz="1200" strike="noStrike" spc="-1" dirty="0">
                <a:solidFill>
                  <a:srgbClr val="000000"/>
                </a:solidFill>
                <a:uFill>
                  <a:solidFill>
                    <a:srgbClr val="FFFFFF"/>
                  </a:solidFill>
                </a:uFill>
                <a:latin typeface="+mn-lt"/>
              </a:rPr>
              <a:t>Variante del algoritmo </a:t>
            </a:r>
            <a:r>
              <a:rPr lang="es-ES" sz="1200" strike="noStrike" spc="-1" dirty="0" err="1">
                <a:solidFill>
                  <a:srgbClr val="000000"/>
                </a:solidFill>
                <a:uFill>
                  <a:solidFill>
                    <a:srgbClr val="FFFFFF"/>
                  </a:solidFill>
                </a:uFill>
                <a:latin typeface="+mn-lt"/>
              </a:rPr>
              <a:t>Diffie-Hellman</a:t>
            </a:r>
            <a:r>
              <a:rPr lang="es-ES" sz="1200" strike="noStrike" spc="-1" dirty="0">
                <a:solidFill>
                  <a:srgbClr val="000000"/>
                </a:solidFill>
                <a:uFill>
                  <a:solidFill>
                    <a:srgbClr val="FFFFFF"/>
                  </a:solidFill>
                </a:uFill>
                <a:latin typeface="+mn-lt"/>
              </a:rPr>
              <a:t> para curvas elípticas. Es un protocolo de establecimiento de claves.</a:t>
            </a:r>
            <a:endParaRPr lang="es-ES" sz="2000" strike="noStrike" spc="-1" dirty="0">
              <a:solidFill>
                <a:srgbClr val="000000"/>
              </a:solidFill>
              <a:uFill>
                <a:solidFill>
                  <a:srgbClr val="FFFFFF"/>
                </a:solidFill>
              </a:uFill>
              <a:latin typeface="Arial"/>
            </a:endParaRPr>
          </a:p>
          <a:p>
            <a:pPr>
              <a:lnSpc>
                <a:spcPct val="90000"/>
              </a:lnSpc>
            </a:pPr>
            <a:endParaRPr lang="es-ES" sz="2000" strike="noStrike" spc="-1" dirty="0">
              <a:solidFill>
                <a:srgbClr val="000000"/>
              </a:solidFill>
              <a:uFill>
                <a:solidFill>
                  <a:srgbClr val="FFFFFF"/>
                </a:solidFill>
              </a:uFill>
              <a:latin typeface="Arial"/>
            </a:endParaRPr>
          </a:p>
        </p:txBody>
      </p:sp>
      <p:sp>
        <p:nvSpPr>
          <p:cNvPr id="192" name="TextShape 2"/>
          <p:cNvSpPr txBox="1"/>
          <p:nvPr/>
        </p:nvSpPr>
        <p:spPr>
          <a:xfrm>
            <a:off x="4281480" y="10155240"/>
            <a:ext cx="3276360" cy="536040"/>
          </a:xfrm>
          <a:prstGeom prst="rect">
            <a:avLst/>
          </a:prstGeom>
          <a:noFill/>
          <a:ln>
            <a:noFill/>
          </a:ln>
        </p:spPr>
        <p:txBody>
          <a:bodyPr anchor="b"/>
          <a:lstStyle/>
          <a:p>
            <a:pPr algn="r">
              <a:lnSpc>
                <a:spcPct val="100000"/>
              </a:lnSpc>
            </a:pPr>
            <a:fld id="{5C6746B9-33B0-4FE2-9D7E-165805064476}" type="slidenum">
              <a:rPr lang="es-ES" sz="1200" strike="noStrike" spc="-1">
                <a:solidFill>
                  <a:srgbClr val="000000"/>
                </a:solidFill>
                <a:uFill>
                  <a:solidFill>
                    <a:srgbClr val="FFFFFF"/>
                  </a:solidFill>
                </a:uFill>
                <a:latin typeface="+mn-lt"/>
                <a:ea typeface="+mn-ea"/>
              </a:rPr>
              <a:t>12</a:t>
            </a:fld>
            <a:endParaRPr lang="es-ES"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72332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Marcador de notas 2"/>
          <p:cNvSpPr>
            <a:spLocks noGrp="1"/>
          </p:cNvSpPr>
          <p:nvPr>
            <p:ph type="body" idx="1"/>
          </p:nvPr>
        </p:nvSpPr>
        <p:spPr/>
        <p:txBody>
          <a:bodyPr/>
          <a:lstStyle/>
          <a:p>
            <a:pPr marL="228600" indent="-227880">
              <a:lnSpc>
                <a:spcPct val="90000"/>
              </a:lnSpc>
              <a:buClr>
                <a:srgbClr val="000000"/>
              </a:buClr>
              <a:buFont typeface="Arial"/>
              <a:buChar char="•"/>
            </a:pPr>
            <a:r>
              <a:rPr lang="es-ES" sz="1200" b="1" strike="noStrike" spc="-1" dirty="0" err="1" smtClean="0">
                <a:solidFill>
                  <a:srgbClr val="000000"/>
                </a:solidFill>
                <a:uFill>
                  <a:solidFill>
                    <a:srgbClr val="FFFFFF"/>
                  </a:solidFill>
                </a:uFill>
                <a:latin typeface="Calibri"/>
                <a:ea typeface="+mn-ea"/>
              </a:rPr>
              <a:t>Message</a:t>
            </a:r>
            <a:r>
              <a:rPr lang="es-ES" sz="1200" b="1" strike="noStrike" spc="-1" dirty="0" smtClean="0">
                <a:solidFill>
                  <a:srgbClr val="000000"/>
                </a:solidFill>
                <a:uFill>
                  <a:solidFill>
                    <a:srgbClr val="FFFFFF"/>
                  </a:solidFill>
                </a:uFill>
                <a:latin typeface="Calibri"/>
                <a:ea typeface="+mn-ea"/>
              </a:rPr>
              <a:t> Key: </a:t>
            </a:r>
            <a:r>
              <a:rPr lang="es-ES" sz="1200" strike="noStrike" spc="-1" dirty="0" smtClean="0">
                <a:solidFill>
                  <a:srgbClr val="000000"/>
                </a:solidFill>
                <a:uFill>
                  <a:solidFill>
                    <a:srgbClr val="FFFFFF"/>
                  </a:solidFill>
                </a:uFill>
                <a:latin typeface="Calibri"/>
                <a:ea typeface="+mn-ea"/>
              </a:rPr>
              <a:t>Valor de 80 bytes usada para encriptar mensajes. 32 bytes se usan para una clave AES-256, 32 para una clave HMAC-SHA256 y 16 para un IV.</a:t>
            </a:r>
            <a:endParaRPr lang="es-ES" sz="1000" strike="noStrike" spc="-1" dirty="0" smtClean="0">
              <a:solidFill>
                <a:srgbClr val="000000"/>
              </a:solidFill>
              <a:uFill>
                <a:solidFill>
                  <a:srgbClr val="FFFFFF"/>
                </a:solidFill>
              </a:uFill>
              <a:latin typeface="+mn-lt"/>
            </a:endParaRPr>
          </a:p>
          <a:p>
            <a:pPr marL="228600" indent="-227880">
              <a:lnSpc>
                <a:spcPct val="90000"/>
              </a:lnSpc>
              <a:buClr>
                <a:srgbClr val="000000"/>
              </a:buClr>
              <a:buFont typeface="Arial"/>
              <a:buChar char="•"/>
            </a:pPr>
            <a:r>
              <a:rPr lang="es-ES" sz="1200" b="1" strike="noStrike" spc="-1" dirty="0" err="1" smtClean="0">
                <a:solidFill>
                  <a:srgbClr val="000000"/>
                </a:solidFill>
                <a:uFill>
                  <a:solidFill>
                    <a:srgbClr val="FFFFFF"/>
                  </a:solidFill>
                </a:uFill>
                <a:latin typeface="Calibri"/>
                <a:ea typeface="+mn-ea"/>
              </a:rPr>
              <a:t>Chain</a:t>
            </a:r>
            <a:r>
              <a:rPr lang="es-ES" sz="1200" b="1" strike="noStrike" spc="-1" dirty="0" smtClean="0">
                <a:solidFill>
                  <a:srgbClr val="000000"/>
                </a:solidFill>
                <a:uFill>
                  <a:solidFill>
                    <a:srgbClr val="FFFFFF"/>
                  </a:solidFill>
                </a:uFill>
                <a:latin typeface="Calibri"/>
                <a:ea typeface="+mn-ea"/>
              </a:rPr>
              <a:t> Key: </a:t>
            </a:r>
            <a:r>
              <a:rPr lang="es-ES" sz="1200" strike="noStrike" spc="-1" dirty="0" smtClean="0">
                <a:solidFill>
                  <a:srgbClr val="000000"/>
                </a:solidFill>
                <a:uFill>
                  <a:solidFill>
                    <a:srgbClr val="FFFFFF"/>
                  </a:solidFill>
                </a:uFill>
                <a:latin typeface="Calibri"/>
                <a:ea typeface="+mn-ea"/>
              </a:rPr>
              <a:t>Valor de 32 bytes usado para crear </a:t>
            </a:r>
            <a:r>
              <a:rPr lang="es-ES" sz="1200" strike="noStrike" spc="-1" dirty="0" err="1" smtClean="0">
                <a:solidFill>
                  <a:srgbClr val="000000"/>
                </a:solidFill>
                <a:uFill>
                  <a:solidFill>
                    <a:srgbClr val="FFFFFF"/>
                  </a:solidFill>
                </a:uFill>
                <a:latin typeface="Calibri"/>
                <a:ea typeface="+mn-ea"/>
              </a:rPr>
              <a:t>Message</a:t>
            </a:r>
            <a:r>
              <a:rPr lang="es-ES" sz="1200" strike="noStrike" spc="-1" dirty="0" smtClean="0">
                <a:solidFill>
                  <a:srgbClr val="000000"/>
                </a:solidFill>
                <a:uFill>
                  <a:solidFill>
                    <a:srgbClr val="FFFFFF"/>
                  </a:solidFill>
                </a:uFill>
                <a:latin typeface="Calibri"/>
                <a:ea typeface="+mn-ea"/>
              </a:rPr>
              <a:t> </a:t>
            </a:r>
            <a:r>
              <a:rPr lang="es-ES" sz="1200" strike="noStrike" spc="-1" dirty="0" err="1" smtClean="0">
                <a:solidFill>
                  <a:srgbClr val="000000"/>
                </a:solidFill>
                <a:uFill>
                  <a:solidFill>
                    <a:srgbClr val="FFFFFF"/>
                  </a:solidFill>
                </a:uFill>
                <a:latin typeface="Calibri"/>
                <a:ea typeface="+mn-ea"/>
              </a:rPr>
              <a:t>keys</a:t>
            </a:r>
            <a:r>
              <a:rPr lang="es-ES" sz="1200" strike="noStrike" spc="-1" dirty="0" smtClean="0">
                <a:solidFill>
                  <a:srgbClr val="000000"/>
                </a:solidFill>
                <a:uFill>
                  <a:solidFill>
                    <a:srgbClr val="FFFFFF"/>
                  </a:solidFill>
                </a:uFill>
                <a:latin typeface="Calibri"/>
                <a:ea typeface="+mn-ea"/>
              </a:rPr>
              <a:t>.</a:t>
            </a:r>
            <a:endParaRPr lang="es-ES" sz="1000" strike="noStrike" spc="-1" dirty="0" smtClean="0">
              <a:solidFill>
                <a:srgbClr val="000000"/>
              </a:solidFill>
              <a:uFill>
                <a:solidFill>
                  <a:srgbClr val="FFFFFF"/>
                </a:solidFill>
              </a:uFill>
              <a:latin typeface="+mn-lt"/>
            </a:endParaRPr>
          </a:p>
          <a:p>
            <a:pPr marL="228600" indent="-22788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Calibri"/>
                <a:ea typeface="+mn-ea"/>
              </a:rPr>
              <a:t>AES-256: </a:t>
            </a:r>
            <a:r>
              <a:rPr lang="es-ES" sz="1200" strike="noStrike" spc="-1" dirty="0" smtClean="0">
                <a:solidFill>
                  <a:srgbClr val="000000"/>
                </a:solidFill>
                <a:uFill>
                  <a:solidFill>
                    <a:srgbClr val="FFFFFF"/>
                  </a:solidFill>
                </a:uFill>
                <a:latin typeface="Calibri"/>
                <a:ea typeface="+mn-ea"/>
              </a:rPr>
              <a:t>Esquema de cifrado por bloques.</a:t>
            </a:r>
            <a:endParaRPr lang="es-ES" sz="1000" strike="noStrike" spc="-1" dirty="0" smtClean="0">
              <a:solidFill>
                <a:srgbClr val="000000"/>
              </a:solidFill>
              <a:uFill>
                <a:solidFill>
                  <a:srgbClr val="FFFFFF"/>
                </a:solidFill>
              </a:uFill>
              <a:latin typeface="+mn-lt"/>
            </a:endParaRPr>
          </a:p>
          <a:p>
            <a:pPr marL="228600" indent="-22788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Calibri"/>
                <a:ea typeface="+mn-ea"/>
              </a:rPr>
              <a:t>HMAC-SHA256: </a:t>
            </a:r>
            <a:r>
              <a:rPr lang="es-ES" sz="1200" strike="noStrike" spc="-1" dirty="0" smtClean="0">
                <a:solidFill>
                  <a:srgbClr val="000000"/>
                </a:solidFill>
                <a:uFill>
                  <a:solidFill>
                    <a:srgbClr val="FFFFFF"/>
                  </a:solidFill>
                </a:uFill>
                <a:latin typeface="Calibri"/>
                <a:ea typeface="+mn-ea"/>
              </a:rPr>
              <a:t>Algoritmo de encriptación.</a:t>
            </a:r>
            <a:endParaRPr lang="es-ES" sz="1000" strike="noStrike" spc="-1" dirty="0" smtClean="0">
              <a:solidFill>
                <a:srgbClr val="000000"/>
              </a:solidFill>
              <a:uFill>
                <a:solidFill>
                  <a:srgbClr val="FFFFFF"/>
                </a:solidFill>
              </a:uFill>
              <a:latin typeface="+mn-lt"/>
            </a:endParaRPr>
          </a:p>
          <a:p>
            <a:pPr marL="228600" indent="-22788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Calibri"/>
                <a:ea typeface="+mn-ea"/>
              </a:rPr>
              <a:t>IV: </a:t>
            </a:r>
            <a:r>
              <a:rPr lang="es-ES" sz="1200" strike="noStrike" spc="-1" dirty="0" smtClean="0">
                <a:solidFill>
                  <a:srgbClr val="000000"/>
                </a:solidFill>
                <a:uFill>
                  <a:solidFill>
                    <a:srgbClr val="FFFFFF"/>
                  </a:solidFill>
                </a:uFill>
                <a:latin typeface="Calibri"/>
                <a:ea typeface="+mn-ea"/>
              </a:rPr>
              <a:t>Vector de inicialización. Requerido para permitir un cifrado en flujo o por bloques.</a:t>
            </a:r>
            <a:endParaRPr lang="es-ES" sz="1000" strike="noStrike" spc="-1" dirty="0" smtClean="0">
              <a:solidFill>
                <a:srgbClr val="000000"/>
              </a:solidFill>
              <a:uFill>
                <a:solidFill>
                  <a:srgbClr val="FFFFFF"/>
                </a:solidFill>
              </a:uFill>
              <a:latin typeface="+mn-lt"/>
            </a:endParaRPr>
          </a:p>
          <a:p>
            <a:pPr marL="228600" indent="-22788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Calibri"/>
                <a:ea typeface="+mn-ea"/>
              </a:rPr>
              <a:t>ECDH: </a:t>
            </a:r>
            <a:r>
              <a:rPr lang="es-ES" sz="1200" strike="noStrike" spc="-1" dirty="0" smtClean="0">
                <a:solidFill>
                  <a:srgbClr val="000000"/>
                </a:solidFill>
                <a:uFill>
                  <a:solidFill>
                    <a:srgbClr val="FFFFFF"/>
                  </a:solidFill>
                </a:uFill>
                <a:latin typeface="Calibri"/>
                <a:ea typeface="+mn-ea"/>
              </a:rPr>
              <a:t>Variante del algoritmo </a:t>
            </a:r>
            <a:r>
              <a:rPr lang="es-ES" sz="1200" strike="noStrike" spc="-1" dirty="0" err="1" smtClean="0">
                <a:solidFill>
                  <a:srgbClr val="000000"/>
                </a:solidFill>
                <a:uFill>
                  <a:solidFill>
                    <a:srgbClr val="FFFFFF"/>
                  </a:solidFill>
                </a:uFill>
                <a:latin typeface="Calibri"/>
                <a:ea typeface="+mn-ea"/>
              </a:rPr>
              <a:t>Diffie-Hellman</a:t>
            </a:r>
            <a:r>
              <a:rPr lang="es-ES" sz="1200" strike="noStrike" spc="-1" dirty="0" smtClean="0">
                <a:solidFill>
                  <a:srgbClr val="000000"/>
                </a:solidFill>
                <a:uFill>
                  <a:solidFill>
                    <a:srgbClr val="FFFFFF"/>
                  </a:solidFill>
                </a:uFill>
                <a:latin typeface="Calibri"/>
                <a:ea typeface="+mn-ea"/>
              </a:rPr>
              <a:t> para curvas elípticas. Es un protocolo de establecimiento de claves.</a:t>
            </a:r>
            <a:endParaRPr lang="es-ES" sz="1000" strike="noStrike" spc="-1" dirty="0" smtClean="0">
              <a:solidFill>
                <a:srgbClr val="000000"/>
              </a:solidFill>
              <a:uFill>
                <a:solidFill>
                  <a:srgbClr val="FFFFFF"/>
                </a:solidFill>
              </a:uFill>
              <a:latin typeface="+mn-lt"/>
            </a:endParaRPr>
          </a:p>
          <a:p>
            <a:endParaRPr lang="es-ES" dirty="0"/>
          </a:p>
        </p:txBody>
      </p:sp>
      <p:sp>
        <p:nvSpPr>
          <p:cNvPr id="4" name="Marcador de número de diapositiva 3"/>
          <p:cNvSpPr>
            <a:spLocks noGrp="1"/>
          </p:cNvSpPr>
          <p:nvPr>
            <p:ph type="sldNum" idx="10"/>
          </p:nvPr>
        </p:nvSpPr>
        <p:spPr/>
        <p:txBody>
          <a:bodyPr/>
          <a:lstStyle/>
          <a:p>
            <a:pPr algn="r"/>
            <a:fld id="{5701439F-C55C-4DE7-AB33-248C0F94374E}" type="slidenum">
              <a:rPr lang="es-ES" sz="1400" strike="noStrike" spc="-1" smtClean="0">
                <a:solidFill>
                  <a:srgbClr val="000000"/>
                </a:solidFill>
                <a:uFill>
                  <a:solidFill>
                    <a:srgbClr val="FFFFFF"/>
                  </a:solidFill>
                </a:uFill>
                <a:latin typeface="Times New Roman"/>
              </a:rPr>
              <a:t>13</a:t>
            </a:fld>
            <a:endParaRPr lang="es-ES"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96264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Marcador de notas 2"/>
          <p:cNvSpPr>
            <a:spLocks noGrp="1"/>
          </p:cNvSpPr>
          <p:nvPr>
            <p:ph type="body" idx="1"/>
          </p:nvPr>
        </p:nvSpPr>
        <p:spPr/>
        <p:txBody>
          <a:bodyPr/>
          <a:lstStyle/>
          <a:p>
            <a:pPr marL="228600" indent="-227880">
              <a:lnSpc>
                <a:spcPct val="90000"/>
              </a:lnSpc>
              <a:buClr>
                <a:srgbClr val="000000"/>
              </a:buClr>
              <a:buFont typeface="Arial"/>
              <a:buChar char="•"/>
            </a:pPr>
            <a:r>
              <a:rPr lang="es-ES" sz="1200" b="1" strike="noStrike" spc="-1" dirty="0" err="1" smtClean="0">
                <a:solidFill>
                  <a:srgbClr val="000000"/>
                </a:solidFill>
                <a:uFill>
                  <a:solidFill>
                    <a:srgbClr val="FFFFFF"/>
                  </a:solidFill>
                </a:uFill>
                <a:latin typeface="Calibri"/>
                <a:ea typeface="+mn-ea"/>
              </a:rPr>
              <a:t>Message</a:t>
            </a:r>
            <a:r>
              <a:rPr lang="es-ES" sz="1200" b="1" strike="noStrike" spc="-1" dirty="0" smtClean="0">
                <a:solidFill>
                  <a:srgbClr val="000000"/>
                </a:solidFill>
                <a:uFill>
                  <a:solidFill>
                    <a:srgbClr val="FFFFFF"/>
                  </a:solidFill>
                </a:uFill>
                <a:latin typeface="Calibri"/>
                <a:ea typeface="+mn-ea"/>
              </a:rPr>
              <a:t> Key: </a:t>
            </a:r>
            <a:r>
              <a:rPr lang="es-ES" sz="1200" strike="noStrike" spc="-1" dirty="0" smtClean="0">
                <a:solidFill>
                  <a:srgbClr val="000000"/>
                </a:solidFill>
                <a:uFill>
                  <a:solidFill>
                    <a:srgbClr val="FFFFFF"/>
                  </a:solidFill>
                </a:uFill>
                <a:latin typeface="Calibri"/>
                <a:ea typeface="+mn-ea"/>
              </a:rPr>
              <a:t>Valor de 80 bytes usada para encriptar mensajes. 32 bytes se usan para una clave AES-256, 32 para una clave HMAC-SHA256 y 16 para un IV.</a:t>
            </a:r>
            <a:endParaRPr lang="es-ES" sz="1000" strike="noStrike" spc="-1" dirty="0" smtClean="0">
              <a:solidFill>
                <a:srgbClr val="000000"/>
              </a:solidFill>
              <a:uFill>
                <a:solidFill>
                  <a:srgbClr val="FFFFFF"/>
                </a:solidFill>
              </a:uFill>
              <a:latin typeface="+mn-lt"/>
            </a:endParaRPr>
          </a:p>
          <a:p>
            <a:pPr marL="228600" indent="-227880">
              <a:lnSpc>
                <a:spcPct val="90000"/>
              </a:lnSpc>
              <a:buClr>
                <a:srgbClr val="000000"/>
              </a:buClr>
              <a:buFont typeface="Arial"/>
              <a:buChar char="•"/>
            </a:pPr>
            <a:r>
              <a:rPr lang="es-ES" sz="1200" b="1" strike="noStrike" spc="-1" dirty="0" err="1" smtClean="0">
                <a:solidFill>
                  <a:srgbClr val="000000"/>
                </a:solidFill>
                <a:uFill>
                  <a:solidFill>
                    <a:srgbClr val="FFFFFF"/>
                  </a:solidFill>
                </a:uFill>
                <a:latin typeface="Calibri"/>
                <a:ea typeface="+mn-ea"/>
              </a:rPr>
              <a:t>Chain</a:t>
            </a:r>
            <a:r>
              <a:rPr lang="es-ES" sz="1200" b="1" strike="noStrike" spc="-1" dirty="0" smtClean="0">
                <a:solidFill>
                  <a:srgbClr val="000000"/>
                </a:solidFill>
                <a:uFill>
                  <a:solidFill>
                    <a:srgbClr val="FFFFFF"/>
                  </a:solidFill>
                </a:uFill>
                <a:latin typeface="Calibri"/>
                <a:ea typeface="+mn-ea"/>
              </a:rPr>
              <a:t> Key: </a:t>
            </a:r>
            <a:r>
              <a:rPr lang="es-ES" sz="1200" strike="noStrike" spc="-1" dirty="0" smtClean="0">
                <a:solidFill>
                  <a:srgbClr val="000000"/>
                </a:solidFill>
                <a:uFill>
                  <a:solidFill>
                    <a:srgbClr val="FFFFFF"/>
                  </a:solidFill>
                </a:uFill>
                <a:latin typeface="Calibri"/>
                <a:ea typeface="+mn-ea"/>
              </a:rPr>
              <a:t>Valor de 32 bytes usado para crear </a:t>
            </a:r>
            <a:r>
              <a:rPr lang="es-ES" sz="1200" strike="noStrike" spc="-1" dirty="0" err="1" smtClean="0">
                <a:solidFill>
                  <a:srgbClr val="000000"/>
                </a:solidFill>
                <a:uFill>
                  <a:solidFill>
                    <a:srgbClr val="FFFFFF"/>
                  </a:solidFill>
                </a:uFill>
                <a:latin typeface="Calibri"/>
                <a:ea typeface="+mn-ea"/>
              </a:rPr>
              <a:t>Message</a:t>
            </a:r>
            <a:r>
              <a:rPr lang="es-ES" sz="1200" strike="noStrike" spc="-1" dirty="0" smtClean="0">
                <a:solidFill>
                  <a:srgbClr val="000000"/>
                </a:solidFill>
                <a:uFill>
                  <a:solidFill>
                    <a:srgbClr val="FFFFFF"/>
                  </a:solidFill>
                </a:uFill>
                <a:latin typeface="Calibri"/>
                <a:ea typeface="+mn-ea"/>
              </a:rPr>
              <a:t> </a:t>
            </a:r>
            <a:r>
              <a:rPr lang="es-ES" sz="1200" strike="noStrike" spc="-1" dirty="0" err="1" smtClean="0">
                <a:solidFill>
                  <a:srgbClr val="000000"/>
                </a:solidFill>
                <a:uFill>
                  <a:solidFill>
                    <a:srgbClr val="FFFFFF"/>
                  </a:solidFill>
                </a:uFill>
                <a:latin typeface="Calibri"/>
                <a:ea typeface="+mn-ea"/>
              </a:rPr>
              <a:t>keys</a:t>
            </a:r>
            <a:r>
              <a:rPr lang="es-ES" sz="1200" strike="noStrike" spc="-1" dirty="0" smtClean="0">
                <a:solidFill>
                  <a:srgbClr val="000000"/>
                </a:solidFill>
                <a:uFill>
                  <a:solidFill>
                    <a:srgbClr val="FFFFFF"/>
                  </a:solidFill>
                </a:uFill>
                <a:latin typeface="Calibri"/>
                <a:ea typeface="+mn-ea"/>
              </a:rPr>
              <a:t>.</a:t>
            </a:r>
            <a:endParaRPr lang="es-ES" sz="1000" strike="noStrike" spc="-1" dirty="0" smtClean="0">
              <a:solidFill>
                <a:srgbClr val="000000"/>
              </a:solidFill>
              <a:uFill>
                <a:solidFill>
                  <a:srgbClr val="FFFFFF"/>
                </a:solidFill>
              </a:uFill>
              <a:latin typeface="+mn-lt"/>
            </a:endParaRPr>
          </a:p>
          <a:p>
            <a:pPr marL="228600" indent="-22788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Calibri"/>
                <a:ea typeface="+mn-ea"/>
              </a:rPr>
              <a:t>AES-256: </a:t>
            </a:r>
            <a:r>
              <a:rPr lang="es-ES" sz="1200" strike="noStrike" spc="-1" dirty="0" smtClean="0">
                <a:solidFill>
                  <a:srgbClr val="000000"/>
                </a:solidFill>
                <a:uFill>
                  <a:solidFill>
                    <a:srgbClr val="FFFFFF"/>
                  </a:solidFill>
                </a:uFill>
                <a:latin typeface="Calibri"/>
                <a:ea typeface="+mn-ea"/>
              </a:rPr>
              <a:t>Esquema de cifrado por bloques.</a:t>
            </a:r>
            <a:endParaRPr lang="es-ES" sz="1000" strike="noStrike" spc="-1" dirty="0" smtClean="0">
              <a:solidFill>
                <a:srgbClr val="000000"/>
              </a:solidFill>
              <a:uFill>
                <a:solidFill>
                  <a:srgbClr val="FFFFFF"/>
                </a:solidFill>
              </a:uFill>
              <a:latin typeface="+mn-lt"/>
            </a:endParaRPr>
          </a:p>
          <a:p>
            <a:pPr marL="228600" indent="-22788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Calibri"/>
                <a:ea typeface="+mn-ea"/>
              </a:rPr>
              <a:t>HMAC-SHA256: </a:t>
            </a:r>
            <a:r>
              <a:rPr lang="es-ES" sz="1200" strike="noStrike" spc="-1" dirty="0" smtClean="0">
                <a:solidFill>
                  <a:srgbClr val="000000"/>
                </a:solidFill>
                <a:uFill>
                  <a:solidFill>
                    <a:srgbClr val="FFFFFF"/>
                  </a:solidFill>
                </a:uFill>
                <a:latin typeface="Calibri"/>
                <a:ea typeface="+mn-ea"/>
              </a:rPr>
              <a:t>Algoritmo de encriptación.</a:t>
            </a:r>
            <a:endParaRPr lang="es-ES" sz="1000" strike="noStrike" spc="-1" dirty="0" smtClean="0">
              <a:solidFill>
                <a:srgbClr val="000000"/>
              </a:solidFill>
              <a:uFill>
                <a:solidFill>
                  <a:srgbClr val="FFFFFF"/>
                </a:solidFill>
              </a:uFill>
              <a:latin typeface="+mn-lt"/>
            </a:endParaRPr>
          </a:p>
          <a:p>
            <a:pPr marL="228600" indent="-22788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Calibri"/>
                <a:ea typeface="+mn-ea"/>
              </a:rPr>
              <a:t>IV: </a:t>
            </a:r>
            <a:r>
              <a:rPr lang="es-ES" sz="1200" strike="noStrike" spc="-1" dirty="0" smtClean="0">
                <a:solidFill>
                  <a:srgbClr val="000000"/>
                </a:solidFill>
                <a:uFill>
                  <a:solidFill>
                    <a:srgbClr val="FFFFFF"/>
                  </a:solidFill>
                </a:uFill>
                <a:latin typeface="Calibri"/>
                <a:ea typeface="+mn-ea"/>
              </a:rPr>
              <a:t>Vector de inicialización. Requerido para permitir un cifrado en flujo o por bloques.</a:t>
            </a:r>
            <a:endParaRPr lang="es-ES" sz="1000" strike="noStrike" spc="-1" dirty="0" smtClean="0">
              <a:solidFill>
                <a:srgbClr val="000000"/>
              </a:solidFill>
              <a:uFill>
                <a:solidFill>
                  <a:srgbClr val="FFFFFF"/>
                </a:solidFill>
              </a:uFill>
              <a:latin typeface="+mn-lt"/>
            </a:endParaRPr>
          </a:p>
          <a:p>
            <a:pPr marL="228600" indent="-22788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Calibri"/>
                <a:ea typeface="+mn-ea"/>
              </a:rPr>
              <a:t>ECDH: </a:t>
            </a:r>
            <a:r>
              <a:rPr lang="es-ES" sz="1200" strike="noStrike" spc="-1" dirty="0" smtClean="0">
                <a:solidFill>
                  <a:srgbClr val="000000"/>
                </a:solidFill>
                <a:uFill>
                  <a:solidFill>
                    <a:srgbClr val="FFFFFF"/>
                  </a:solidFill>
                </a:uFill>
                <a:latin typeface="Calibri"/>
                <a:ea typeface="+mn-ea"/>
              </a:rPr>
              <a:t>Variante del algoritmo </a:t>
            </a:r>
            <a:r>
              <a:rPr lang="es-ES" sz="1200" strike="noStrike" spc="-1" dirty="0" err="1" smtClean="0">
                <a:solidFill>
                  <a:srgbClr val="000000"/>
                </a:solidFill>
                <a:uFill>
                  <a:solidFill>
                    <a:srgbClr val="FFFFFF"/>
                  </a:solidFill>
                </a:uFill>
                <a:latin typeface="Calibri"/>
                <a:ea typeface="+mn-ea"/>
              </a:rPr>
              <a:t>Diffie-Hellman</a:t>
            </a:r>
            <a:r>
              <a:rPr lang="es-ES" sz="1200" strike="noStrike" spc="-1" dirty="0" smtClean="0">
                <a:solidFill>
                  <a:srgbClr val="000000"/>
                </a:solidFill>
                <a:uFill>
                  <a:solidFill>
                    <a:srgbClr val="FFFFFF"/>
                  </a:solidFill>
                </a:uFill>
                <a:latin typeface="Calibri"/>
                <a:ea typeface="+mn-ea"/>
              </a:rPr>
              <a:t> para curvas elípticas. Es un protocolo de establecimiento de claves.</a:t>
            </a:r>
            <a:endParaRPr lang="es-ES" sz="1000" strike="noStrike" spc="-1" dirty="0" smtClean="0">
              <a:solidFill>
                <a:srgbClr val="000000"/>
              </a:solidFill>
              <a:uFill>
                <a:solidFill>
                  <a:srgbClr val="FFFFFF"/>
                </a:solidFill>
              </a:uFill>
              <a:latin typeface="+mn-lt"/>
            </a:endParaRPr>
          </a:p>
          <a:p>
            <a:endParaRPr lang="es-ES" dirty="0"/>
          </a:p>
        </p:txBody>
      </p:sp>
      <p:sp>
        <p:nvSpPr>
          <p:cNvPr id="4" name="Marcador de número de diapositiva 3"/>
          <p:cNvSpPr>
            <a:spLocks noGrp="1"/>
          </p:cNvSpPr>
          <p:nvPr>
            <p:ph type="sldNum" idx="10"/>
          </p:nvPr>
        </p:nvSpPr>
        <p:spPr/>
        <p:txBody>
          <a:bodyPr/>
          <a:lstStyle/>
          <a:p>
            <a:pPr algn="r"/>
            <a:fld id="{5701439F-C55C-4DE7-AB33-248C0F94374E}" type="slidenum">
              <a:rPr lang="es-ES" sz="1400" strike="noStrike" spc="-1" smtClean="0">
                <a:solidFill>
                  <a:srgbClr val="000000"/>
                </a:solidFill>
                <a:uFill>
                  <a:solidFill>
                    <a:srgbClr val="FFFFFF"/>
                  </a:solidFill>
                </a:uFill>
                <a:latin typeface="Times New Roman"/>
              </a:rPr>
              <a:t>14</a:t>
            </a:fld>
            <a:endParaRPr lang="es-ES"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07686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Marcador de notas 2"/>
          <p:cNvSpPr>
            <a:spLocks noGrp="1"/>
          </p:cNvSpPr>
          <p:nvPr>
            <p:ph type="body" idx="1"/>
          </p:nvPr>
        </p:nvSpPr>
        <p:spPr/>
        <p:txBody>
          <a:bodyPr/>
          <a:lstStyle/>
          <a:p>
            <a:pPr marL="228600" indent="-227880">
              <a:lnSpc>
                <a:spcPct val="90000"/>
              </a:lnSpc>
              <a:buClr>
                <a:srgbClr val="000000"/>
              </a:buClr>
              <a:buFont typeface="Arial"/>
              <a:buChar char="•"/>
            </a:pPr>
            <a:r>
              <a:rPr lang="es-ES" sz="1200" b="1" strike="noStrike" spc="-1" dirty="0" err="1" smtClean="0">
                <a:solidFill>
                  <a:srgbClr val="000000"/>
                </a:solidFill>
                <a:uFill>
                  <a:solidFill>
                    <a:srgbClr val="FFFFFF"/>
                  </a:solidFill>
                </a:uFill>
                <a:latin typeface="Calibri"/>
                <a:ea typeface="+mn-ea"/>
              </a:rPr>
              <a:t>Message</a:t>
            </a:r>
            <a:r>
              <a:rPr lang="es-ES" sz="1200" b="1" strike="noStrike" spc="-1" dirty="0" smtClean="0">
                <a:solidFill>
                  <a:srgbClr val="000000"/>
                </a:solidFill>
                <a:uFill>
                  <a:solidFill>
                    <a:srgbClr val="FFFFFF"/>
                  </a:solidFill>
                </a:uFill>
                <a:latin typeface="Calibri"/>
                <a:ea typeface="+mn-ea"/>
              </a:rPr>
              <a:t> Key: </a:t>
            </a:r>
            <a:r>
              <a:rPr lang="es-ES" sz="1200" strike="noStrike" spc="-1" dirty="0" smtClean="0">
                <a:solidFill>
                  <a:srgbClr val="000000"/>
                </a:solidFill>
                <a:uFill>
                  <a:solidFill>
                    <a:srgbClr val="FFFFFF"/>
                  </a:solidFill>
                </a:uFill>
                <a:latin typeface="Calibri"/>
                <a:ea typeface="+mn-ea"/>
              </a:rPr>
              <a:t>Valor de 80 bytes usada para encriptar mensajes. 32 bytes se usan para una clave AES-256, 32 para una clave HMAC-SHA256 y 16 para un IV.</a:t>
            </a:r>
            <a:endParaRPr lang="es-ES" sz="1000" strike="noStrike" spc="-1" dirty="0" smtClean="0">
              <a:solidFill>
                <a:srgbClr val="000000"/>
              </a:solidFill>
              <a:uFill>
                <a:solidFill>
                  <a:srgbClr val="FFFFFF"/>
                </a:solidFill>
              </a:uFill>
              <a:latin typeface="+mn-lt"/>
            </a:endParaRPr>
          </a:p>
          <a:p>
            <a:pPr marL="228600" indent="-227880">
              <a:lnSpc>
                <a:spcPct val="90000"/>
              </a:lnSpc>
              <a:buClr>
                <a:srgbClr val="000000"/>
              </a:buClr>
              <a:buFont typeface="Arial"/>
              <a:buChar char="•"/>
            </a:pPr>
            <a:r>
              <a:rPr lang="es-ES" sz="1200" b="1" strike="noStrike" spc="-1" dirty="0" err="1" smtClean="0">
                <a:solidFill>
                  <a:srgbClr val="000000"/>
                </a:solidFill>
                <a:uFill>
                  <a:solidFill>
                    <a:srgbClr val="FFFFFF"/>
                  </a:solidFill>
                </a:uFill>
                <a:latin typeface="Calibri"/>
                <a:ea typeface="+mn-ea"/>
              </a:rPr>
              <a:t>Chain</a:t>
            </a:r>
            <a:r>
              <a:rPr lang="es-ES" sz="1200" b="1" strike="noStrike" spc="-1" dirty="0" smtClean="0">
                <a:solidFill>
                  <a:srgbClr val="000000"/>
                </a:solidFill>
                <a:uFill>
                  <a:solidFill>
                    <a:srgbClr val="FFFFFF"/>
                  </a:solidFill>
                </a:uFill>
                <a:latin typeface="Calibri"/>
                <a:ea typeface="+mn-ea"/>
              </a:rPr>
              <a:t> Key: </a:t>
            </a:r>
            <a:r>
              <a:rPr lang="es-ES" sz="1200" strike="noStrike" spc="-1" dirty="0" smtClean="0">
                <a:solidFill>
                  <a:srgbClr val="000000"/>
                </a:solidFill>
                <a:uFill>
                  <a:solidFill>
                    <a:srgbClr val="FFFFFF"/>
                  </a:solidFill>
                </a:uFill>
                <a:latin typeface="Calibri"/>
                <a:ea typeface="+mn-ea"/>
              </a:rPr>
              <a:t>Valor de 32 bytes usado para crear </a:t>
            </a:r>
            <a:r>
              <a:rPr lang="es-ES" sz="1200" strike="noStrike" spc="-1" dirty="0" err="1" smtClean="0">
                <a:solidFill>
                  <a:srgbClr val="000000"/>
                </a:solidFill>
                <a:uFill>
                  <a:solidFill>
                    <a:srgbClr val="FFFFFF"/>
                  </a:solidFill>
                </a:uFill>
                <a:latin typeface="Calibri"/>
                <a:ea typeface="+mn-ea"/>
              </a:rPr>
              <a:t>Message</a:t>
            </a:r>
            <a:r>
              <a:rPr lang="es-ES" sz="1200" strike="noStrike" spc="-1" dirty="0" smtClean="0">
                <a:solidFill>
                  <a:srgbClr val="000000"/>
                </a:solidFill>
                <a:uFill>
                  <a:solidFill>
                    <a:srgbClr val="FFFFFF"/>
                  </a:solidFill>
                </a:uFill>
                <a:latin typeface="Calibri"/>
                <a:ea typeface="+mn-ea"/>
              </a:rPr>
              <a:t> </a:t>
            </a:r>
            <a:r>
              <a:rPr lang="es-ES" sz="1200" strike="noStrike" spc="-1" dirty="0" err="1" smtClean="0">
                <a:solidFill>
                  <a:srgbClr val="000000"/>
                </a:solidFill>
                <a:uFill>
                  <a:solidFill>
                    <a:srgbClr val="FFFFFF"/>
                  </a:solidFill>
                </a:uFill>
                <a:latin typeface="Calibri"/>
                <a:ea typeface="+mn-ea"/>
              </a:rPr>
              <a:t>keys</a:t>
            </a:r>
            <a:r>
              <a:rPr lang="es-ES" sz="1200" strike="noStrike" spc="-1" dirty="0" smtClean="0">
                <a:solidFill>
                  <a:srgbClr val="000000"/>
                </a:solidFill>
                <a:uFill>
                  <a:solidFill>
                    <a:srgbClr val="FFFFFF"/>
                  </a:solidFill>
                </a:uFill>
                <a:latin typeface="Calibri"/>
                <a:ea typeface="+mn-ea"/>
              </a:rPr>
              <a:t>.</a:t>
            </a:r>
            <a:endParaRPr lang="es-ES" sz="1000" strike="noStrike" spc="-1" dirty="0" smtClean="0">
              <a:solidFill>
                <a:srgbClr val="000000"/>
              </a:solidFill>
              <a:uFill>
                <a:solidFill>
                  <a:srgbClr val="FFFFFF"/>
                </a:solidFill>
              </a:uFill>
              <a:latin typeface="+mn-lt"/>
            </a:endParaRPr>
          </a:p>
          <a:p>
            <a:pPr marL="228600" indent="-22788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Calibri"/>
                <a:ea typeface="+mn-ea"/>
              </a:rPr>
              <a:t>AES-256: </a:t>
            </a:r>
            <a:r>
              <a:rPr lang="es-ES" sz="1200" strike="noStrike" spc="-1" dirty="0" smtClean="0">
                <a:solidFill>
                  <a:srgbClr val="000000"/>
                </a:solidFill>
                <a:uFill>
                  <a:solidFill>
                    <a:srgbClr val="FFFFFF"/>
                  </a:solidFill>
                </a:uFill>
                <a:latin typeface="Calibri"/>
                <a:ea typeface="+mn-ea"/>
              </a:rPr>
              <a:t>Esquema de cifrado por bloques.</a:t>
            </a:r>
            <a:endParaRPr lang="es-ES" sz="1000" strike="noStrike" spc="-1" dirty="0" smtClean="0">
              <a:solidFill>
                <a:srgbClr val="000000"/>
              </a:solidFill>
              <a:uFill>
                <a:solidFill>
                  <a:srgbClr val="FFFFFF"/>
                </a:solidFill>
              </a:uFill>
              <a:latin typeface="+mn-lt"/>
            </a:endParaRPr>
          </a:p>
          <a:p>
            <a:pPr marL="228600" indent="-22788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Calibri"/>
                <a:ea typeface="+mn-ea"/>
              </a:rPr>
              <a:t>HMAC-SHA256: </a:t>
            </a:r>
            <a:r>
              <a:rPr lang="es-ES" sz="1200" strike="noStrike" spc="-1" dirty="0" smtClean="0">
                <a:solidFill>
                  <a:srgbClr val="000000"/>
                </a:solidFill>
                <a:uFill>
                  <a:solidFill>
                    <a:srgbClr val="FFFFFF"/>
                  </a:solidFill>
                </a:uFill>
                <a:latin typeface="Calibri"/>
                <a:ea typeface="+mn-ea"/>
              </a:rPr>
              <a:t>Algoritmo de encriptación.</a:t>
            </a:r>
            <a:endParaRPr lang="es-ES" sz="1000" strike="noStrike" spc="-1" dirty="0" smtClean="0">
              <a:solidFill>
                <a:srgbClr val="000000"/>
              </a:solidFill>
              <a:uFill>
                <a:solidFill>
                  <a:srgbClr val="FFFFFF"/>
                </a:solidFill>
              </a:uFill>
              <a:latin typeface="+mn-lt"/>
            </a:endParaRPr>
          </a:p>
          <a:p>
            <a:pPr marL="228600" indent="-22788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Calibri"/>
                <a:ea typeface="+mn-ea"/>
              </a:rPr>
              <a:t>IV: </a:t>
            </a:r>
            <a:r>
              <a:rPr lang="es-ES" sz="1200" strike="noStrike" spc="-1" dirty="0" smtClean="0">
                <a:solidFill>
                  <a:srgbClr val="000000"/>
                </a:solidFill>
                <a:uFill>
                  <a:solidFill>
                    <a:srgbClr val="FFFFFF"/>
                  </a:solidFill>
                </a:uFill>
                <a:latin typeface="Calibri"/>
                <a:ea typeface="+mn-ea"/>
              </a:rPr>
              <a:t>Vector de inicialización. Requerido para permitir un cifrado en flujo o por bloques.</a:t>
            </a:r>
            <a:endParaRPr lang="es-ES" sz="1000" strike="noStrike" spc="-1" dirty="0" smtClean="0">
              <a:solidFill>
                <a:srgbClr val="000000"/>
              </a:solidFill>
              <a:uFill>
                <a:solidFill>
                  <a:srgbClr val="FFFFFF"/>
                </a:solidFill>
              </a:uFill>
              <a:latin typeface="+mn-lt"/>
            </a:endParaRPr>
          </a:p>
          <a:p>
            <a:pPr marL="228600" indent="-22788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Calibri"/>
                <a:ea typeface="+mn-ea"/>
              </a:rPr>
              <a:t>ECDH: </a:t>
            </a:r>
            <a:r>
              <a:rPr lang="es-ES" sz="1200" strike="noStrike" spc="-1" dirty="0" smtClean="0">
                <a:solidFill>
                  <a:srgbClr val="000000"/>
                </a:solidFill>
                <a:uFill>
                  <a:solidFill>
                    <a:srgbClr val="FFFFFF"/>
                  </a:solidFill>
                </a:uFill>
                <a:latin typeface="Calibri"/>
                <a:ea typeface="+mn-ea"/>
              </a:rPr>
              <a:t>Variante del algoritmo </a:t>
            </a:r>
            <a:r>
              <a:rPr lang="es-ES" sz="1200" strike="noStrike" spc="-1" dirty="0" err="1" smtClean="0">
                <a:solidFill>
                  <a:srgbClr val="000000"/>
                </a:solidFill>
                <a:uFill>
                  <a:solidFill>
                    <a:srgbClr val="FFFFFF"/>
                  </a:solidFill>
                </a:uFill>
                <a:latin typeface="Calibri"/>
                <a:ea typeface="+mn-ea"/>
              </a:rPr>
              <a:t>Diffie-Hellman</a:t>
            </a:r>
            <a:r>
              <a:rPr lang="es-ES" sz="1200" strike="noStrike" spc="-1" dirty="0" smtClean="0">
                <a:solidFill>
                  <a:srgbClr val="000000"/>
                </a:solidFill>
                <a:uFill>
                  <a:solidFill>
                    <a:srgbClr val="FFFFFF"/>
                  </a:solidFill>
                </a:uFill>
                <a:latin typeface="Calibri"/>
                <a:ea typeface="+mn-ea"/>
              </a:rPr>
              <a:t> para curvas elípticas. Es un protocolo de establecimiento de claves.</a:t>
            </a:r>
            <a:endParaRPr lang="es-ES" sz="1000" strike="noStrike" spc="-1" dirty="0" smtClean="0">
              <a:solidFill>
                <a:srgbClr val="000000"/>
              </a:solidFill>
              <a:uFill>
                <a:solidFill>
                  <a:srgbClr val="FFFFFF"/>
                </a:solidFill>
              </a:uFill>
              <a:latin typeface="+mn-lt"/>
            </a:endParaRPr>
          </a:p>
          <a:p>
            <a:endParaRPr lang="es-ES" dirty="0"/>
          </a:p>
        </p:txBody>
      </p:sp>
      <p:sp>
        <p:nvSpPr>
          <p:cNvPr id="4" name="Marcador de número de diapositiva 3"/>
          <p:cNvSpPr>
            <a:spLocks noGrp="1"/>
          </p:cNvSpPr>
          <p:nvPr>
            <p:ph type="sldNum" idx="10"/>
          </p:nvPr>
        </p:nvSpPr>
        <p:spPr/>
        <p:txBody>
          <a:bodyPr/>
          <a:lstStyle/>
          <a:p>
            <a:pPr algn="r"/>
            <a:fld id="{5701439F-C55C-4DE7-AB33-248C0F94374E}" type="slidenum">
              <a:rPr lang="es-ES" sz="1400" strike="noStrike" spc="-1" smtClean="0">
                <a:solidFill>
                  <a:srgbClr val="000000"/>
                </a:solidFill>
                <a:uFill>
                  <a:solidFill>
                    <a:srgbClr val="FFFFFF"/>
                  </a:solidFill>
                </a:uFill>
                <a:latin typeface="Times New Roman"/>
              </a:rPr>
              <a:t>15</a:t>
            </a:fld>
            <a:endParaRPr lang="es-ES"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95883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p:cNvSpPr>
          <p:nvPr>
            <p:ph type="body"/>
          </p:nvPr>
        </p:nvSpPr>
        <p:spPr>
          <a:xfrm>
            <a:off x="755640" y="5145120"/>
            <a:ext cx="6048000" cy="4209840"/>
          </a:xfrm>
          <a:prstGeom prst="rect">
            <a:avLst/>
          </a:prstGeom>
        </p:spPr>
        <p:txBody>
          <a:bodyPr/>
          <a:lstStyle/>
          <a:p>
            <a:pPr marL="228600" indent="-227880">
              <a:lnSpc>
                <a:spcPct val="90000"/>
              </a:lnSpc>
              <a:buClr>
                <a:srgbClr val="000000"/>
              </a:buClr>
              <a:buFont typeface="Arial"/>
              <a:buChar char="•"/>
            </a:pPr>
            <a:r>
              <a:rPr lang="es-ES" sz="1200" b="1" strike="noStrike" spc="-1">
                <a:solidFill>
                  <a:srgbClr val="000000"/>
                </a:solidFill>
                <a:uFill>
                  <a:solidFill>
                    <a:srgbClr val="FFFFFF"/>
                  </a:solidFill>
                </a:uFill>
                <a:latin typeface="+mn-lt"/>
              </a:rPr>
              <a:t>PGP: </a:t>
            </a:r>
            <a:r>
              <a:rPr lang="es-ES" sz="1200" strike="noStrike" spc="-1">
                <a:solidFill>
                  <a:srgbClr val="000000"/>
                </a:solidFill>
                <a:uFill>
                  <a:solidFill>
                    <a:srgbClr val="FFFFFF"/>
                  </a:solidFill>
                </a:uFill>
                <a:latin typeface="+mn-lt"/>
              </a:rPr>
              <a:t>Pretty Good Privacy. Es un programa de cifrado de contenido mediante claves.</a:t>
            </a:r>
            <a:endParaRPr lang="es-ES" sz="200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1200" b="1" strike="noStrike" spc="-1">
                <a:solidFill>
                  <a:srgbClr val="000000"/>
                </a:solidFill>
                <a:uFill>
                  <a:solidFill>
                    <a:srgbClr val="FFFFFF"/>
                  </a:solidFill>
                </a:uFill>
                <a:latin typeface="+mn-lt"/>
              </a:rPr>
              <a:t>DUKPT: </a:t>
            </a:r>
            <a:r>
              <a:rPr lang="es-ES" sz="1200" strike="noStrike" spc="-1">
                <a:solidFill>
                  <a:srgbClr val="000000"/>
                </a:solidFill>
                <a:uFill>
                  <a:solidFill>
                    <a:srgbClr val="FFFFFF"/>
                  </a:solidFill>
                </a:uFill>
                <a:latin typeface="+mn-lt"/>
              </a:rPr>
              <a:t>Derived Unique Key Per Transaction. Es un sistema de gestión de claves en la que para cada transacción, se utiliza una clave única que se deriva de una establecida.</a:t>
            </a:r>
            <a:endParaRPr lang="es-ES" sz="2000" strike="noStrike" spc="-1">
              <a:solidFill>
                <a:srgbClr val="000000"/>
              </a:solidFill>
              <a:uFill>
                <a:solidFill>
                  <a:srgbClr val="FFFFFF"/>
                </a:solidFill>
              </a:uFill>
              <a:latin typeface="Arial"/>
            </a:endParaRPr>
          </a:p>
          <a:p>
            <a:pPr>
              <a:lnSpc>
                <a:spcPct val="90000"/>
              </a:lnSpc>
            </a:pPr>
            <a:endParaRPr lang="es-ES" sz="2000" strike="noStrike" spc="-1">
              <a:solidFill>
                <a:srgbClr val="000000"/>
              </a:solidFill>
              <a:uFill>
                <a:solidFill>
                  <a:srgbClr val="FFFFFF"/>
                </a:solidFill>
              </a:uFill>
              <a:latin typeface="Arial"/>
            </a:endParaRPr>
          </a:p>
        </p:txBody>
      </p:sp>
      <p:sp>
        <p:nvSpPr>
          <p:cNvPr id="194" name="TextShape 2"/>
          <p:cNvSpPr txBox="1"/>
          <p:nvPr/>
        </p:nvSpPr>
        <p:spPr>
          <a:xfrm>
            <a:off x="4281480" y="10155240"/>
            <a:ext cx="3276360" cy="536040"/>
          </a:xfrm>
          <a:prstGeom prst="rect">
            <a:avLst/>
          </a:prstGeom>
          <a:noFill/>
          <a:ln>
            <a:noFill/>
          </a:ln>
        </p:spPr>
        <p:txBody>
          <a:bodyPr anchor="b"/>
          <a:lstStyle/>
          <a:p>
            <a:pPr algn="r">
              <a:lnSpc>
                <a:spcPct val="100000"/>
              </a:lnSpc>
            </a:pPr>
            <a:fld id="{06C9E2E6-5B29-400E-8CC7-6D7568F4F44C}" type="slidenum">
              <a:rPr lang="es-ES" sz="1200" strike="noStrike" spc="-1">
                <a:solidFill>
                  <a:srgbClr val="000000"/>
                </a:solidFill>
                <a:uFill>
                  <a:solidFill>
                    <a:srgbClr val="FFFFFF"/>
                  </a:solidFill>
                </a:uFill>
                <a:latin typeface="+mn-lt"/>
                <a:ea typeface="+mn-ea"/>
              </a:rPr>
              <a:t>17</a:t>
            </a:fld>
            <a:endParaRPr lang="es-ES"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39535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Marcador de notas 2"/>
          <p:cNvSpPr>
            <a:spLocks noGrp="1"/>
          </p:cNvSpPr>
          <p:nvPr>
            <p:ph type="body" idx="1"/>
          </p:nvPr>
        </p:nvSpPr>
        <p:spPr/>
        <p:txBody>
          <a:bodyPr/>
          <a:lstStyle/>
          <a:p>
            <a:pPr marL="228600" indent="-22788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Calibri"/>
                <a:ea typeface="+mn-ea"/>
              </a:rPr>
              <a:t>PGP: </a:t>
            </a:r>
            <a:r>
              <a:rPr lang="es-ES" sz="1200" strike="noStrike" spc="-1" dirty="0" err="1" smtClean="0">
                <a:solidFill>
                  <a:srgbClr val="000000"/>
                </a:solidFill>
                <a:uFill>
                  <a:solidFill>
                    <a:srgbClr val="FFFFFF"/>
                  </a:solidFill>
                </a:uFill>
                <a:latin typeface="Calibri"/>
                <a:ea typeface="+mn-ea"/>
              </a:rPr>
              <a:t>Pretty</a:t>
            </a:r>
            <a:r>
              <a:rPr lang="es-ES" sz="1200" strike="noStrike" spc="-1" dirty="0" smtClean="0">
                <a:solidFill>
                  <a:srgbClr val="000000"/>
                </a:solidFill>
                <a:uFill>
                  <a:solidFill>
                    <a:srgbClr val="FFFFFF"/>
                  </a:solidFill>
                </a:uFill>
                <a:latin typeface="Calibri"/>
                <a:ea typeface="+mn-ea"/>
              </a:rPr>
              <a:t> </a:t>
            </a:r>
            <a:r>
              <a:rPr lang="es-ES" sz="1200" strike="noStrike" spc="-1" dirty="0" err="1" smtClean="0">
                <a:solidFill>
                  <a:srgbClr val="000000"/>
                </a:solidFill>
                <a:uFill>
                  <a:solidFill>
                    <a:srgbClr val="FFFFFF"/>
                  </a:solidFill>
                </a:uFill>
                <a:latin typeface="Calibri"/>
                <a:ea typeface="+mn-ea"/>
              </a:rPr>
              <a:t>Good</a:t>
            </a:r>
            <a:r>
              <a:rPr lang="es-ES" sz="1200" strike="noStrike" spc="-1" dirty="0" smtClean="0">
                <a:solidFill>
                  <a:srgbClr val="000000"/>
                </a:solidFill>
                <a:uFill>
                  <a:solidFill>
                    <a:srgbClr val="FFFFFF"/>
                  </a:solidFill>
                </a:uFill>
                <a:latin typeface="Calibri"/>
                <a:ea typeface="+mn-ea"/>
              </a:rPr>
              <a:t> </a:t>
            </a:r>
            <a:r>
              <a:rPr lang="es-ES" sz="1200" strike="noStrike" spc="-1" dirty="0" err="1" smtClean="0">
                <a:solidFill>
                  <a:srgbClr val="000000"/>
                </a:solidFill>
                <a:uFill>
                  <a:solidFill>
                    <a:srgbClr val="FFFFFF"/>
                  </a:solidFill>
                </a:uFill>
                <a:latin typeface="Calibri"/>
                <a:ea typeface="+mn-ea"/>
              </a:rPr>
              <a:t>Privacy</a:t>
            </a:r>
            <a:r>
              <a:rPr lang="es-ES" sz="1200" strike="noStrike" spc="-1" dirty="0" smtClean="0">
                <a:solidFill>
                  <a:srgbClr val="000000"/>
                </a:solidFill>
                <a:uFill>
                  <a:solidFill>
                    <a:srgbClr val="FFFFFF"/>
                  </a:solidFill>
                </a:uFill>
                <a:latin typeface="Calibri"/>
                <a:ea typeface="+mn-ea"/>
              </a:rPr>
              <a:t>. Es un programa de cifrado de contenido mediante claves.</a:t>
            </a:r>
            <a:endParaRPr lang="es-ES" sz="1000" strike="noStrike" spc="-1" dirty="0" smtClean="0">
              <a:solidFill>
                <a:srgbClr val="000000"/>
              </a:solidFill>
              <a:uFill>
                <a:solidFill>
                  <a:srgbClr val="FFFFFF"/>
                </a:solidFill>
              </a:uFill>
              <a:latin typeface="+mn-lt"/>
            </a:endParaRPr>
          </a:p>
          <a:p>
            <a:pPr marL="228600" indent="-22788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Calibri"/>
                <a:ea typeface="+mn-ea"/>
              </a:rPr>
              <a:t>DUKPT: </a:t>
            </a:r>
            <a:r>
              <a:rPr lang="es-ES" sz="1200" strike="noStrike" spc="-1" dirty="0" err="1" smtClean="0">
                <a:solidFill>
                  <a:srgbClr val="000000"/>
                </a:solidFill>
                <a:uFill>
                  <a:solidFill>
                    <a:srgbClr val="FFFFFF"/>
                  </a:solidFill>
                </a:uFill>
                <a:latin typeface="Calibri"/>
                <a:ea typeface="+mn-ea"/>
              </a:rPr>
              <a:t>Derived</a:t>
            </a:r>
            <a:r>
              <a:rPr lang="es-ES" sz="1200" strike="noStrike" spc="-1" dirty="0" smtClean="0">
                <a:solidFill>
                  <a:srgbClr val="000000"/>
                </a:solidFill>
                <a:uFill>
                  <a:solidFill>
                    <a:srgbClr val="FFFFFF"/>
                  </a:solidFill>
                </a:uFill>
                <a:latin typeface="Calibri"/>
                <a:ea typeface="+mn-ea"/>
              </a:rPr>
              <a:t> </a:t>
            </a:r>
            <a:r>
              <a:rPr lang="es-ES" sz="1200" strike="noStrike" spc="-1" dirty="0" err="1" smtClean="0">
                <a:solidFill>
                  <a:srgbClr val="000000"/>
                </a:solidFill>
                <a:uFill>
                  <a:solidFill>
                    <a:srgbClr val="FFFFFF"/>
                  </a:solidFill>
                </a:uFill>
                <a:latin typeface="Calibri"/>
                <a:ea typeface="+mn-ea"/>
              </a:rPr>
              <a:t>Unique</a:t>
            </a:r>
            <a:r>
              <a:rPr lang="es-ES" sz="1200" strike="noStrike" spc="-1" dirty="0" smtClean="0">
                <a:solidFill>
                  <a:srgbClr val="000000"/>
                </a:solidFill>
                <a:uFill>
                  <a:solidFill>
                    <a:srgbClr val="FFFFFF"/>
                  </a:solidFill>
                </a:uFill>
                <a:latin typeface="Calibri"/>
                <a:ea typeface="+mn-ea"/>
              </a:rPr>
              <a:t> Key Per </a:t>
            </a:r>
            <a:r>
              <a:rPr lang="es-ES" sz="1200" strike="noStrike" spc="-1" dirty="0" err="1" smtClean="0">
                <a:solidFill>
                  <a:srgbClr val="000000"/>
                </a:solidFill>
                <a:uFill>
                  <a:solidFill>
                    <a:srgbClr val="FFFFFF"/>
                  </a:solidFill>
                </a:uFill>
                <a:latin typeface="Calibri"/>
                <a:ea typeface="+mn-ea"/>
              </a:rPr>
              <a:t>Transaction</a:t>
            </a:r>
            <a:r>
              <a:rPr lang="es-ES" sz="1200" strike="noStrike" spc="-1" dirty="0" smtClean="0">
                <a:solidFill>
                  <a:srgbClr val="000000"/>
                </a:solidFill>
                <a:uFill>
                  <a:solidFill>
                    <a:srgbClr val="FFFFFF"/>
                  </a:solidFill>
                </a:uFill>
                <a:latin typeface="Calibri"/>
                <a:ea typeface="+mn-ea"/>
              </a:rPr>
              <a:t>. Es un sistema de gestión de claves en la que para cada transacción, se utiliza una clave única que se deriva de una establecida.</a:t>
            </a:r>
            <a:endParaRPr lang="es-ES" sz="1000" strike="noStrike" spc="-1" dirty="0" smtClean="0">
              <a:solidFill>
                <a:srgbClr val="000000"/>
              </a:solidFill>
              <a:uFill>
                <a:solidFill>
                  <a:srgbClr val="FFFFFF"/>
                </a:solidFill>
              </a:uFill>
              <a:latin typeface="+mn-lt"/>
            </a:endParaRPr>
          </a:p>
          <a:p>
            <a:endParaRPr lang="es-ES" dirty="0"/>
          </a:p>
        </p:txBody>
      </p:sp>
      <p:sp>
        <p:nvSpPr>
          <p:cNvPr id="4" name="Marcador de número de diapositiva 3"/>
          <p:cNvSpPr>
            <a:spLocks noGrp="1"/>
          </p:cNvSpPr>
          <p:nvPr>
            <p:ph type="sldNum" idx="10"/>
          </p:nvPr>
        </p:nvSpPr>
        <p:spPr/>
        <p:txBody>
          <a:bodyPr/>
          <a:lstStyle/>
          <a:p>
            <a:pPr algn="r"/>
            <a:fld id="{5701439F-C55C-4DE7-AB33-248C0F94374E}" type="slidenum">
              <a:rPr lang="es-ES" sz="1400" strike="noStrike" spc="-1" smtClean="0">
                <a:solidFill>
                  <a:srgbClr val="000000"/>
                </a:solidFill>
                <a:uFill>
                  <a:solidFill>
                    <a:srgbClr val="FFFFFF"/>
                  </a:solidFill>
                </a:uFill>
                <a:latin typeface="Times New Roman"/>
              </a:rPr>
              <a:t>18</a:t>
            </a:fld>
            <a:endParaRPr lang="es-ES"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279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55640" y="5145120"/>
            <a:ext cx="6048000" cy="4209840"/>
          </a:xfrm>
          <a:prstGeom prst="rect">
            <a:avLst/>
          </a:prstGeom>
        </p:spPr>
        <p:txBody>
          <a:bodyPr/>
          <a:lstStyle/>
          <a:p>
            <a:endParaRPr lang="es-ES" sz="2000" strike="noStrike" spc="-1">
              <a:solidFill>
                <a:srgbClr val="000000"/>
              </a:solidFill>
              <a:uFill>
                <a:solidFill>
                  <a:srgbClr val="FFFFFF"/>
                </a:solidFill>
              </a:uFill>
              <a:latin typeface="Arial"/>
            </a:endParaRPr>
          </a:p>
        </p:txBody>
      </p:sp>
      <p:sp>
        <p:nvSpPr>
          <p:cNvPr id="196" name="TextShape 2"/>
          <p:cNvSpPr txBox="1"/>
          <p:nvPr/>
        </p:nvSpPr>
        <p:spPr>
          <a:xfrm>
            <a:off x="4281480" y="10155240"/>
            <a:ext cx="3276360" cy="536040"/>
          </a:xfrm>
          <a:prstGeom prst="rect">
            <a:avLst/>
          </a:prstGeom>
          <a:noFill/>
          <a:ln>
            <a:noFill/>
          </a:ln>
        </p:spPr>
        <p:txBody>
          <a:bodyPr anchor="b"/>
          <a:lstStyle/>
          <a:p>
            <a:pPr algn="r">
              <a:lnSpc>
                <a:spcPct val="100000"/>
              </a:lnSpc>
            </a:pPr>
            <a:fld id="{7A799DA5-7B27-4C7C-8ABA-2B6EB2A0D19C}" type="slidenum">
              <a:rPr lang="es-ES" sz="1200" strike="noStrike" spc="-1">
                <a:solidFill>
                  <a:srgbClr val="000000"/>
                </a:solidFill>
                <a:uFill>
                  <a:solidFill>
                    <a:srgbClr val="FFFFFF"/>
                  </a:solidFill>
                </a:uFill>
                <a:latin typeface="+mn-lt"/>
                <a:ea typeface="+mn-ea"/>
              </a:rPr>
              <a:t>20</a:t>
            </a:fld>
            <a:endParaRPr lang="es-ES"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22159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523880" y="1122480"/>
            <a:ext cx="9143280" cy="238680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61" name="PlaceHolder 2"/>
          <p:cNvSpPr>
            <a:spLocks noGrp="1"/>
          </p:cNvSpPr>
          <p:nvPr>
            <p:ph type="body"/>
          </p:nvPr>
        </p:nvSpPr>
        <p:spPr>
          <a:xfrm>
            <a:off x="1523880" y="3602160"/>
            <a:ext cx="9143280" cy="7891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62" name="PlaceHolder 3"/>
          <p:cNvSpPr>
            <a:spLocks noGrp="1"/>
          </p:cNvSpPr>
          <p:nvPr>
            <p:ph type="body"/>
          </p:nvPr>
        </p:nvSpPr>
        <p:spPr>
          <a:xfrm>
            <a:off x="1523880" y="4466520"/>
            <a:ext cx="9143280" cy="7891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280" cy="238680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64" name="PlaceHolder 2"/>
          <p:cNvSpPr>
            <a:spLocks noGrp="1"/>
          </p:cNvSpPr>
          <p:nvPr>
            <p:ph type="body"/>
          </p:nvPr>
        </p:nvSpPr>
        <p:spPr>
          <a:xfrm>
            <a:off x="1523880" y="3602160"/>
            <a:ext cx="4461840" cy="7891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65" name="PlaceHolder 3"/>
          <p:cNvSpPr>
            <a:spLocks noGrp="1"/>
          </p:cNvSpPr>
          <p:nvPr>
            <p:ph type="body"/>
          </p:nvPr>
        </p:nvSpPr>
        <p:spPr>
          <a:xfrm>
            <a:off x="6209280" y="3602160"/>
            <a:ext cx="4461840" cy="7891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66" name="PlaceHolder 4"/>
          <p:cNvSpPr>
            <a:spLocks noGrp="1"/>
          </p:cNvSpPr>
          <p:nvPr>
            <p:ph type="body"/>
          </p:nvPr>
        </p:nvSpPr>
        <p:spPr>
          <a:xfrm>
            <a:off x="6209280" y="4466520"/>
            <a:ext cx="4461840" cy="7891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67" name="PlaceHolder 5"/>
          <p:cNvSpPr>
            <a:spLocks noGrp="1"/>
          </p:cNvSpPr>
          <p:nvPr>
            <p:ph type="body"/>
          </p:nvPr>
        </p:nvSpPr>
        <p:spPr>
          <a:xfrm>
            <a:off x="1523880" y="4466520"/>
            <a:ext cx="4461840" cy="7891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523880" y="1122480"/>
            <a:ext cx="9143280" cy="238680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1523880" y="3602160"/>
            <a:ext cx="9143280" cy="16549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1523880" y="3602160"/>
            <a:ext cx="9143280" cy="16549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pic>
        <p:nvPicPr>
          <p:cNvPr id="71" name="Imagen 70"/>
          <p:cNvPicPr/>
          <p:nvPr/>
        </p:nvPicPr>
        <p:blipFill>
          <a:blip r:embed="rId2"/>
          <a:stretch/>
        </p:blipFill>
        <p:spPr>
          <a:xfrm>
            <a:off x="5058360" y="3601800"/>
            <a:ext cx="2074320" cy="1654920"/>
          </a:xfrm>
          <a:prstGeom prst="rect">
            <a:avLst/>
          </a:prstGeom>
          <a:ln>
            <a:noFill/>
          </a:ln>
        </p:spPr>
      </p:pic>
      <p:pic>
        <p:nvPicPr>
          <p:cNvPr id="72" name="Imagen 71"/>
          <p:cNvPicPr/>
          <p:nvPr/>
        </p:nvPicPr>
        <p:blipFill>
          <a:blip r:embed="rId2"/>
          <a:stretch/>
        </p:blipFill>
        <p:spPr>
          <a:xfrm>
            <a:off x="5058360" y="3601800"/>
            <a:ext cx="2074320" cy="165492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1523880" y="1122480"/>
            <a:ext cx="9143280" cy="238680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40" name="PlaceHolder 2"/>
          <p:cNvSpPr>
            <a:spLocks noGrp="1"/>
          </p:cNvSpPr>
          <p:nvPr>
            <p:ph type="subTitle"/>
          </p:nvPr>
        </p:nvSpPr>
        <p:spPr>
          <a:xfrm>
            <a:off x="1523880" y="3602160"/>
            <a:ext cx="9143280" cy="1654920"/>
          </a:xfrm>
          <a:prstGeom prst="rect">
            <a:avLst/>
          </a:prstGeom>
        </p:spPr>
        <p:txBody>
          <a:bodyPr lIns="0" tIns="0" rIns="0" bIns="0" anchor="ctr"/>
          <a:lstStyle/>
          <a:p>
            <a:pPr algn="ctr"/>
            <a:endParaRPr lang="es-ES" sz="320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280" cy="238680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42" name="PlaceHolder 2"/>
          <p:cNvSpPr>
            <a:spLocks noGrp="1"/>
          </p:cNvSpPr>
          <p:nvPr>
            <p:ph type="body"/>
          </p:nvPr>
        </p:nvSpPr>
        <p:spPr>
          <a:xfrm>
            <a:off x="1523880" y="3602160"/>
            <a:ext cx="9143280" cy="16549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523880" y="1122480"/>
            <a:ext cx="9143280" cy="238680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44" name="PlaceHolder 2"/>
          <p:cNvSpPr>
            <a:spLocks noGrp="1"/>
          </p:cNvSpPr>
          <p:nvPr>
            <p:ph type="body"/>
          </p:nvPr>
        </p:nvSpPr>
        <p:spPr>
          <a:xfrm>
            <a:off x="1523880" y="3602160"/>
            <a:ext cx="4461840" cy="16549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45" name="PlaceHolder 3"/>
          <p:cNvSpPr>
            <a:spLocks noGrp="1"/>
          </p:cNvSpPr>
          <p:nvPr>
            <p:ph type="body"/>
          </p:nvPr>
        </p:nvSpPr>
        <p:spPr>
          <a:xfrm>
            <a:off x="6209280" y="3602160"/>
            <a:ext cx="4461840" cy="16549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280" cy="238680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1523880" y="1122480"/>
            <a:ext cx="9143280" cy="11064960"/>
          </a:xfrm>
          <a:prstGeom prst="rect">
            <a:avLst/>
          </a:prstGeom>
        </p:spPr>
        <p:txBody>
          <a:bodyPr lIns="0" tIns="0" rIns="0" bIns="0" anchor="ctr"/>
          <a:lstStyle/>
          <a:p>
            <a:pPr algn="ctr"/>
            <a:endParaRPr lang="es-ES" sz="320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280" cy="238680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1523880" y="3602160"/>
            <a:ext cx="4461840" cy="7891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1523880" y="4466520"/>
            <a:ext cx="4461840" cy="7891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51" name="PlaceHolder 4"/>
          <p:cNvSpPr>
            <a:spLocks noGrp="1"/>
          </p:cNvSpPr>
          <p:nvPr>
            <p:ph type="body"/>
          </p:nvPr>
        </p:nvSpPr>
        <p:spPr>
          <a:xfrm>
            <a:off x="6209280" y="3602160"/>
            <a:ext cx="4461840" cy="16549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523880" y="1122480"/>
            <a:ext cx="9143280" cy="238680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53" name="PlaceHolder 2"/>
          <p:cNvSpPr>
            <a:spLocks noGrp="1"/>
          </p:cNvSpPr>
          <p:nvPr>
            <p:ph type="body"/>
          </p:nvPr>
        </p:nvSpPr>
        <p:spPr>
          <a:xfrm>
            <a:off x="1523880" y="3602160"/>
            <a:ext cx="4461840" cy="16549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54" name="PlaceHolder 3"/>
          <p:cNvSpPr>
            <a:spLocks noGrp="1"/>
          </p:cNvSpPr>
          <p:nvPr>
            <p:ph type="body"/>
          </p:nvPr>
        </p:nvSpPr>
        <p:spPr>
          <a:xfrm>
            <a:off x="6209280" y="3602160"/>
            <a:ext cx="4461840" cy="7891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55" name="PlaceHolder 4"/>
          <p:cNvSpPr>
            <a:spLocks noGrp="1"/>
          </p:cNvSpPr>
          <p:nvPr>
            <p:ph type="body"/>
          </p:nvPr>
        </p:nvSpPr>
        <p:spPr>
          <a:xfrm>
            <a:off x="6209280" y="4466520"/>
            <a:ext cx="4461840" cy="7891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523880" y="1122480"/>
            <a:ext cx="9143280" cy="238680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57" name="PlaceHolder 2"/>
          <p:cNvSpPr>
            <a:spLocks noGrp="1"/>
          </p:cNvSpPr>
          <p:nvPr>
            <p:ph type="body"/>
          </p:nvPr>
        </p:nvSpPr>
        <p:spPr>
          <a:xfrm>
            <a:off x="1523880" y="3602160"/>
            <a:ext cx="4461840" cy="7891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58" name="PlaceHolder 3"/>
          <p:cNvSpPr>
            <a:spLocks noGrp="1"/>
          </p:cNvSpPr>
          <p:nvPr>
            <p:ph type="body"/>
          </p:nvPr>
        </p:nvSpPr>
        <p:spPr>
          <a:xfrm>
            <a:off x="6209280" y="3602160"/>
            <a:ext cx="4461840" cy="7891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59" name="PlaceHolder 4"/>
          <p:cNvSpPr>
            <a:spLocks noGrp="1"/>
          </p:cNvSpPr>
          <p:nvPr>
            <p:ph type="body"/>
          </p:nvPr>
        </p:nvSpPr>
        <p:spPr>
          <a:xfrm>
            <a:off x="1523880" y="4466520"/>
            <a:ext cx="9143280" cy="78912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3EFED"/>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r>
              <a:rPr lang="es-ES" sz="1800" strike="noStrike" spc="-1">
                <a:solidFill>
                  <a:srgbClr val="000000"/>
                </a:solidFill>
                <a:uFill>
                  <a:solidFill>
                    <a:srgbClr val="FFFFFF"/>
                  </a:solidFill>
                </a:uFill>
                <a:latin typeface="Arial"/>
              </a:rPr>
              <a:t>Pulse para editar el formato del texto de título</a:t>
            </a:r>
          </a:p>
        </p:txBody>
      </p:sp>
      <p:sp>
        <p:nvSpPr>
          <p:cNvPr id="38"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s-ES" sz="2800" strike="noStrike" spc="-1">
                <a:solidFill>
                  <a:srgbClr val="000000"/>
                </a:solidFill>
                <a:uFill>
                  <a:solidFill>
                    <a:srgbClr val="FFFFFF"/>
                  </a:solidFill>
                </a:uFill>
                <a:latin typeface="Arial"/>
              </a:rPr>
              <a:t>Pulse para editar el formato de esquema del texto</a:t>
            </a:r>
          </a:p>
          <a:p>
            <a:pPr marL="864000" lvl="1" indent="-324000">
              <a:buClr>
                <a:srgbClr val="000000"/>
              </a:buClr>
              <a:buSzPct val="75000"/>
              <a:buFont typeface="Symbol" charset="2"/>
              <a:buChar char=""/>
            </a:pPr>
            <a:r>
              <a:rPr lang="es-ES" sz="2000" strike="noStrike" spc="-1">
                <a:solidFill>
                  <a:srgbClr val="000000"/>
                </a:solidFill>
                <a:uFill>
                  <a:solidFill>
                    <a:srgbClr val="FFFFFF"/>
                  </a:solidFill>
                </a:uFill>
                <a:latin typeface="Arial"/>
              </a:rPr>
              <a:t>Segundo nivel del esquema</a:t>
            </a:r>
          </a:p>
          <a:p>
            <a:pPr marL="1296000" lvl="2" indent="-288000">
              <a:buClr>
                <a:srgbClr val="000000"/>
              </a:buClr>
              <a:buSzPct val="45000"/>
              <a:buFont typeface="Wingdings" charset="2"/>
              <a:buChar char=""/>
            </a:pPr>
            <a:r>
              <a:rPr lang="es-ES" sz="1800" strike="noStrike" spc="-1">
                <a:solidFill>
                  <a:srgbClr val="000000"/>
                </a:solidFill>
                <a:uFill>
                  <a:solidFill>
                    <a:srgbClr val="FFFFFF"/>
                  </a:solidFill>
                </a:uFill>
                <a:latin typeface="Arial"/>
              </a:rPr>
              <a:t>Tercer nivel del esquema</a:t>
            </a:r>
          </a:p>
          <a:p>
            <a:pPr marL="1728000" lvl="3" indent="-216000">
              <a:buClr>
                <a:srgbClr val="000000"/>
              </a:buClr>
              <a:buSzPct val="75000"/>
              <a:buFont typeface="Symbol" charset="2"/>
              <a:buChar char=""/>
            </a:pPr>
            <a:r>
              <a:rPr lang="es-ES" sz="1800" strike="noStrike" spc="-1">
                <a:solidFill>
                  <a:srgbClr val="000000"/>
                </a:solidFill>
                <a:uFill>
                  <a:solidFill>
                    <a:srgbClr val="FFFFFF"/>
                  </a:solidFill>
                </a:uFill>
                <a:latin typeface="Arial"/>
              </a:rPr>
              <a:t>Cuarto nivel del esquema</a:t>
            </a:r>
          </a:p>
          <a:p>
            <a:pPr marL="2160000" lvl="4" indent="-216000">
              <a:buClr>
                <a:srgbClr val="000000"/>
              </a:buClr>
              <a:buSzPct val="45000"/>
              <a:buFont typeface="Wingdings" charset="2"/>
              <a:buChar char=""/>
            </a:pPr>
            <a:r>
              <a:rPr lang="es-ES" sz="2000" strike="noStrike" spc="-1">
                <a:solidFill>
                  <a:srgbClr val="000000"/>
                </a:solidFill>
                <a:uFill>
                  <a:solidFill>
                    <a:srgbClr val="FFFFFF"/>
                  </a:solidFill>
                </a:uFill>
                <a:latin typeface="Arial"/>
              </a:rPr>
              <a:t>Quinto nivel del esquema</a:t>
            </a:r>
          </a:p>
          <a:p>
            <a:pPr marL="2592000" lvl="5" indent="-216000">
              <a:buClr>
                <a:srgbClr val="000000"/>
              </a:buClr>
              <a:buSzPct val="45000"/>
              <a:buFont typeface="Wingdings" charset="2"/>
              <a:buChar char=""/>
            </a:pPr>
            <a:r>
              <a:rPr lang="es-ES" sz="2000" strike="noStrike" spc="-1">
                <a:solidFill>
                  <a:srgbClr val="000000"/>
                </a:solidFill>
                <a:uFill>
                  <a:solidFill>
                    <a:srgbClr val="FFFFFF"/>
                  </a:solidFill>
                </a:uFill>
                <a:latin typeface="Arial"/>
              </a:rPr>
              <a:t>Sexto nivel del esquema</a:t>
            </a:r>
          </a:p>
          <a:p>
            <a:pPr marL="3024000" lvl="6" indent="-216000">
              <a:buClr>
                <a:srgbClr val="000000"/>
              </a:buClr>
              <a:buSzPct val="45000"/>
              <a:buFont typeface="Wingdings" charset="2"/>
              <a:buChar char=""/>
            </a:pPr>
            <a:r>
              <a:rPr lang="es-ES" sz="2000" strike="noStrike" spc="-1">
                <a:solidFill>
                  <a:srgbClr val="000000"/>
                </a:solidFill>
                <a:uFill>
                  <a:solidFill>
                    <a:srgbClr val="FFFFFF"/>
                  </a:solidFill>
                </a:u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1523880" y="1122480"/>
            <a:ext cx="9143280" cy="437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6000" strike="noStrike" spc="-1">
                <a:solidFill>
                  <a:srgbClr val="000000"/>
                </a:solidFill>
                <a:uFill>
                  <a:solidFill>
                    <a:srgbClr val="FFFFFF"/>
                  </a:solidFill>
                </a:uFill>
                <a:latin typeface="Calibri"/>
              </a:rPr>
              <a:t>WHATSAPP</a:t>
            </a:r>
            <a:endParaRPr lang="es-ES" sz="1800" strike="noStrike" spc="-1">
              <a:solidFill>
                <a:srgbClr val="000000"/>
              </a:solidFill>
              <a:uFill>
                <a:solidFill>
                  <a:srgbClr val="FFFFFF"/>
                </a:solidFill>
              </a:uFill>
              <a:latin typeface="Arial"/>
            </a:endParaRPr>
          </a:p>
        </p:txBody>
      </p:sp>
      <p:sp>
        <p:nvSpPr>
          <p:cNvPr id="79" name="CustomShape 2"/>
          <p:cNvSpPr/>
          <p:nvPr/>
        </p:nvSpPr>
        <p:spPr>
          <a:xfrm>
            <a:off x="8954280" y="190440"/>
            <a:ext cx="31003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Jose Miguel Hernández García</a:t>
            </a:r>
            <a:endParaRPr lang="es-ES" sz="1800" strike="noStrike" spc="-1">
              <a:solidFill>
                <a:srgbClr val="000000"/>
              </a:solidFill>
              <a:uFill>
                <a:solidFill>
                  <a:srgbClr val="FFFFFF"/>
                </a:solidFill>
              </a:uFill>
              <a:latin typeface="Arial"/>
            </a:endParaRPr>
          </a:p>
          <a:p>
            <a:pPr>
              <a:lnSpc>
                <a:spcPct val="100000"/>
              </a:lnSpc>
            </a:pPr>
            <a:r>
              <a:rPr lang="es-ES" sz="1800" strike="noStrike" spc="-1">
                <a:solidFill>
                  <a:srgbClr val="000000"/>
                </a:solidFill>
                <a:uFill>
                  <a:solidFill>
                    <a:srgbClr val="FFFFFF"/>
                  </a:solidFill>
                </a:uFill>
                <a:latin typeface="Calibri"/>
              </a:rPr>
              <a:t>Miguel Jiménez Cazorla</a:t>
            </a:r>
            <a:endParaRPr lang="es-ES" sz="1800" strike="noStrike" spc="-1">
              <a:solidFill>
                <a:srgbClr val="000000"/>
              </a:solidFill>
              <a:uFill>
                <a:solidFill>
                  <a:srgbClr val="FFFFFF"/>
                </a:solidFill>
              </a:uFill>
              <a:latin typeface="Arial"/>
            </a:endParaRPr>
          </a:p>
        </p:txBody>
      </p:sp>
      <p:sp>
        <p:nvSpPr>
          <p:cNvPr id="80" name="CustomShape 3"/>
          <p:cNvSpPr/>
          <p:nvPr/>
        </p:nvSpPr>
        <p:spPr>
          <a:xfrm>
            <a:off x="345240" y="190440"/>
            <a:ext cx="8856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pic>
        <p:nvPicPr>
          <p:cNvPr id="81" name="Picture 2"/>
          <p:cNvPicPr/>
          <p:nvPr/>
        </p:nvPicPr>
        <p:blipFill>
          <a:blip r:embed="rId2"/>
          <a:stretch/>
        </p:blipFill>
        <p:spPr>
          <a:xfrm>
            <a:off x="5203440" y="3710880"/>
            <a:ext cx="1784160" cy="1784160"/>
          </a:xfrm>
          <a:prstGeom prst="rect">
            <a:avLst/>
          </a:prstGeom>
          <a:ln>
            <a:noFill/>
          </a:ln>
        </p:spPr>
      </p:pic>
      <p:sp>
        <p:nvSpPr>
          <p:cNvPr id="82" name="CustomShape 4"/>
          <p:cNvSpPr/>
          <p:nvPr/>
        </p:nvSpPr>
        <p:spPr>
          <a:xfrm>
            <a:off x="4090680" y="5903640"/>
            <a:ext cx="40096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ES" sz="1800" strike="noStrike" spc="-1">
                <a:solidFill>
                  <a:srgbClr val="000000"/>
                </a:solidFill>
                <a:uFill>
                  <a:solidFill>
                    <a:srgbClr val="FFFFFF"/>
                  </a:solidFill>
                </a:uFill>
                <a:latin typeface="Calibri"/>
              </a:rPr>
              <a:t>FUNDAMENTOS DE REDES</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32000" y="1159560"/>
            <a:ext cx="11303640" cy="539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400" strike="noStrike" spc="-1">
                <a:solidFill>
                  <a:srgbClr val="000000"/>
                </a:solidFill>
                <a:uFill>
                  <a:solidFill>
                    <a:srgbClr val="FFFFFF"/>
                  </a:solidFill>
                </a:uFill>
                <a:latin typeface="Calibri"/>
                <a:ea typeface="DejaVu Sans"/>
              </a:rPr>
              <a:t>Las comunicaciones XMPP entre clientes y servidores están implementadas con seguridad principalmente a través de dos mecanismos: El protocolo TLS (Transport Layer Security) aplicado a la capa de transporte y el protocolo SASL (Simple Authentication and Security Layer) aplicado a la capa de seguridad y autenticación simple. </a:t>
            </a:r>
            <a:endParaRPr lang="es-ES" sz="1800" strike="noStrike" spc="-1">
              <a:solidFill>
                <a:srgbClr val="000000"/>
              </a:solidFill>
              <a:uFill>
                <a:solidFill>
                  <a:srgbClr val="FFFFFF"/>
                </a:solidFill>
              </a:uFill>
              <a:latin typeface="Arial"/>
            </a:endParaRPr>
          </a:p>
          <a:p>
            <a:pPr>
              <a:lnSpc>
                <a:spcPct val="100000"/>
              </a:lnSpc>
            </a:pPr>
            <a:r>
              <a:rPr lang="es-ES" sz="2400" strike="noStrike" spc="-1">
                <a:solidFill>
                  <a:srgbClr val="000000"/>
                </a:solidFill>
                <a:uFill>
                  <a:solidFill>
                    <a:srgbClr val="FFFFFF"/>
                  </a:solidFill>
                </a:uFill>
                <a:latin typeface="Calibri"/>
                <a:ea typeface="DejaVu Sans"/>
              </a:rPr>
              <a:t> </a:t>
            </a:r>
            <a:endParaRPr lang="es-ES" sz="1800" strike="noStrike" spc="-1">
              <a:solidFill>
                <a:srgbClr val="000000"/>
              </a:solidFill>
              <a:uFill>
                <a:solidFill>
                  <a:srgbClr val="FFFFFF"/>
                </a:solidFill>
              </a:uFill>
              <a:latin typeface="Arial"/>
            </a:endParaRPr>
          </a:p>
          <a:p>
            <a:pPr>
              <a:lnSpc>
                <a:spcPct val="100000"/>
              </a:lnSpc>
            </a:pPr>
            <a:r>
              <a:rPr lang="es-ES" sz="2400" strike="noStrike" spc="-1">
                <a:solidFill>
                  <a:srgbClr val="000000"/>
                </a:solidFill>
                <a:uFill>
                  <a:solidFill>
                    <a:srgbClr val="FFFFFF"/>
                  </a:solidFill>
                </a:uFill>
                <a:latin typeface="Calibri"/>
                <a:ea typeface="DejaVu Sans"/>
              </a:rPr>
              <a:t>El protocolo TLS es un protocolo para establecer una conexión segura entre un cliente y un servidor, o entre dos servidores. TLS es capaz de autenticar en ambos lados de la comunicación, y crea una conexión cifrada entre los dos.  La principal propiedad del protocolo TLS, es ofrecer privacidad e integridad de los datos, entre dos aplicaciones que se comunican; el protocolo está compuesto por dos capas, el TLS Record Protocol y el TLS Handshake Protocol. El TLS Record Protocol ofrece seguridad en las conexiones y el El TLS Handshake, es utilizado para la encapsulación de varios protocolos de nivel superior. </a:t>
            </a:r>
            <a:endParaRPr lang="es-ES" sz="1800" strike="noStrike" spc="-1">
              <a:solidFill>
                <a:srgbClr val="000000"/>
              </a:solidFill>
              <a:uFill>
                <a:solidFill>
                  <a:srgbClr val="FFFFFF"/>
                </a:solidFill>
              </a:uFill>
              <a:latin typeface="Arial"/>
            </a:endParaRPr>
          </a:p>
          <a:p>
            <a:pPr>
              <a:lnSpc>
                <a:spcPct val="100000"/>
              </a:lnSpc>
            </a:pPr>
            <a:endParaRPr lang="es-ES" sz="1800" strike="noStrike" spc="-1">
              <a:solidFill>
                <a:srgbClr val="000000"/>
              </a:solidFill>
              <a:uFill>
                <a:solidFill>
                  <a:srgbClr val="FFFFFF"/>
                </a:solidFill>
              </a:uFill>
              <a:latin typeface="Arial"/>
            </a:endParaRPr>
          </a:p>
          <a:p>
            <a:pPr>
              <a:lnSpc>
                <a:spcPct val="100000"/>
              </a:lnSpc>
            </a:pPr>
            <a:r>
              <a:rPr lang="es-ES" sz="2400" strike="noStrike" spc="-1">
                <a:solidFill>
                  <a:srgbClr val="000000"/>
                </a:solidFill>
                <a:uFill>
                  <a:solidFill>
                    <a:srgbClr val="FFFFFF"/>
                  </a:solidFill>
                </a:uFill>
                <a:latin typeface="Calibri"/>
                <a:ea typeface="DejaVu Sans"/>
              </a:rPr>
              <a:t>SASL provee a XMPP de un método generalizado para la autenticación.</a:t>
            </a:r>
            <a:endParaRPr lang="es-ES" sz="1800" strike="noStrike" spc="-1">
              <a:solidFill>
                <a:srgbClr val="000000"/>
              </a:solidFill>
              <a:uFill>
                <a:solidFill>
                  <a:srgbClr val="FFFFFF"/>
                </a:solidFill>
              </a:uFill>
              <a:latin typeface="Arial"/>
            </a:endParaRPr>
          </a:p>
        </p:txBody>
      </p:sp>
      <p:sp>
        <p:nvSpPr>
          <p:cNvPr id="122" name="CustomShape 2"/>
          <p:cNvSpPr/>
          <p:nvPr/>
        </p:nvSpPr>
        <p:spPr>
          <a:xfrm>
            <a:off x="504000" y="360000"/>
            <a:ext cx="8999640" cy="8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4400" strike="noStrike" spc="-1">
                <a:solidFill>
                  <a:srgbClr val="000000"/>
                </a:solidFill>
                <a:uFill>
                  <a:solidFill>
                    <a:srgbClr val="FFFFFF"/>
                  </a:solidFill>
                </a:uFill>
                <a:latin typeface="Calibri"/>
                <a:ea typeface="DejaVu Sans"/>
              </a:rPr>
              <a:t>PROTOCOLO QUE USA – SEGURIDAD</a:t>
            </a:r>
            <a:endParaRPr lang="es-ES" sz="1800" strike="noStrike" spc="-1">
              <a:solidFill>
                <a:srgbClr val="000000"/>
              </a:solidFill>
              <a:uFill>
                <a:solidFill>
                  <a:srgbClr val="FFFFFF"/>
                </a:solidFill>
              </a:uFill>
              <a:latin typeface="Arial"/>
            </a:endParaRPr>
          </a:p>
        </p:txBody>
      </p:sp>
      <p:sp>
        <p:nvSpPr>
          <p:cNvPr id="123" name="CustomShape 3"/>
          <p:cNvSpPr/>
          <p:nvPr/>
        </p:nvSpPr>
        <p:spPr>
          <a:xfrm>
            <a:off x="345240" y="190440"/>
            <a:ext cx="8856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sp>
        <p:nvSpPr>
          <p:cNvPr id="124" name="TextShape 4"/>
          <p:cNvSpPr txBox="1"/>
          <p:nvPr/>
        </p:nvSpPr>
        <p:spPr>
          <a:xfrm>
            <a:off x="5328000" y="619740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8CE8776A-89AE-45F7-A94D-0BCF22EAE32A}" type="slidenum">
              <a:rPr lang="es-ES" sz="1800" strike="noStrike" spc="-1">
                <a:solidFill>
                  <a:srgbClr val="000000"/>
                </a:solidFill>
                <a:uFill>
                  <a:solidFill>
                    <a:srgbClr val="FFFFFF"/>
                  </a:solidFill>
                </a:uFill>
                <a:latin typeface="Arial"/>
              </a:rPr>
              <a:t>10</a:t>
            </a:fld>
            <a:r>
              <a:rPr lang="es-ES" sz="1800" strike="noStrike" spc="-1">
                <a:solidFill>
                  <a:srgbClr val="000000"/>
                </a:solidFill>
                <a:uFill>
                  <a:solidFill>
                    <a:srgbClr val="FFFFFF"/>
                  </a:solidFill>
                </a:uFill>
                <a:latin typeface="Arial"/>
              </a:rPr>
              <a:t>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838080" y="673920"/>
            <a:ext cx="10514880" cy="550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6600" strike="noStrike" spc="-1">
                <a:solidFill>
                  <a:srgbClr val="000000"/>
                </a:solidFill>
                <a:uFill>
                  <a:solidFill>
                    <a:srgbClr val="FFFFFF"/>
                  </a:solidFill>
                </a:uFill>
                <a:latin typeface="Calibri"/>
                <a:ea typeface="DejaVu Sans"/>
              </a:rPr>
              <a:t>ENCRIPTACIÓN</a:t>
            </a:r>
            <a:endParaRPr lang="es-ES" sz="1800" strike="noStrike" spc="-1">
              <a:solidFill>
                <a:srgbClr val="000000"/>
              </a:solidFill>
              <a:uFill>
                <a:solidFill>
                  <a:srgbClr val="FFFFFF"/>
                </a:solidFill>
              </a:uFill>
              <a:latin typeface="Arial"/>
            </a:endParaRPr>
          </a:p>
          <a:p>
            <a:pPr algn="ctr">
              <a:lnSpc>
                <a:spcPct val="100000"/>
              </a:lnSpc>
            </a:pPr>
            <a:endParaRPr lang="es-ES" sz="1800" strike="noStrike" spc="-1">
              <a:solidFill>
                <a:srgbClr val="000000"/>
              </a:solidFill>
              <a:uFill>
                <a:solidFill>
                  <a:srgbClr val="FFFFFF"/>
                </a:solidFill>
              </a:uFill>
              <a:latin typeface="Arial"/>
            </a:endParaRPr>
          </a:p>
        </p:txBody>
      </p:sp>
      <p:pic>
        <p:nvPicPr>
          <p:cNvPr id="126" name="Picture 6"/>
          <p:cNvPicPr/>
          <p:nvPr/>
        </p:nvPicPr>
        <p:blipFill>
          <a:blip r:embed="rId2"/>
          <a:stretch/>
        </p:blipFill>
        <p:spPr>
          <a:xfrm>
            <a:off x="4938120" y="3587760"/>
            <a:ext cx="2315160" cy="2315160"/>
          </a:xfrm>
          <a:prstGeom prst="rect">
            <a:avLst/>
          </a:prstGeom>
          <a:ln>
            <a:noFill/>
          </a:ln>
        </p:spPr>
      </p:pic>
      <p:sp>
        <p:nvSpPr>
          <p:cNvPr id="127" name="CustomShape 2"/>
          <p:cNvSpPr/>
          <p:nvPr/>
        </p:nvSpPr>
        <p:spPr>
          <a:xfrm>
            <a:off x="8919360" y="212040"/>
            <a:ext cx="327204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Jose Miguel Hernández García</a:t>
            </a:r>
            <a:endParaRPr lang="es-ES" sz="1800" strike="noStrike" spc="-1">
              <a:solidFill>
                <a:srgbClr val="000000"/>
              </a:solidFill>
              <a:uFill>
                <a:solidFill>
                  <a:srgbClr val="FFFFFF"/>
                </a:solidFill>
              </a:uFill>
              <a:latin typeface="Arial"/>
            </a:endParaRPr>
          </a:p>
          <a:p>
            <a:pPr>
              <a:lnSpc>
                <a:spcPct val="100000"/>
              </a:lnSpc>
            </a:pPr>
            <a:r>
              <a:rPr lang="es-ES" sz="1800" strike="noStrike" spc="-1">
                <a:solidFill>
                  <a:srgbClr val="000000"/>
                </a:solidFill>
                <a:uFill>
                  <a:solidFill>
                    <a:srgbClr val="FFFFFF"/>
                  </a:solidFill>
                </a:uFill>
                <a:latin typeface="Calibri"/>
                <a:ea typeface="DejaVu Sans"/>
              </a:rPr>
              <a:t>Miguel Jimenez Cazorla</a:t>
            </a:r>
            <a:endParaRPr lang="es-ES" sz="1800" strike="noStrike" spc="-1">
              <a:solidFill>
                <a:srgbClr val="000000"/>
              </a:solidFill>
              <a:uFill>
                <a:solidFill>
                  <a:srgbClr val="FFFFFF"/>
                </a:solidFill>
              </a:uFill>
              <a:latin typeface="Arial"/>
            </a:endParaRPr>
          </a:p>
          <a:p>
            <a:pPr>
              <a:lnSpc>
                <a:spcPct val="100000"/>
              </a:lnSpc>
            </a:pPr>
            <a:endParaRPr lang="es-ES" sz="1800" strike="noStrike" spc="-1">
              <a:solidFill>
                <a:srgbClr val="000000"/>
              </a:solidFill>
              <a:uFill>
                <a:solidFill>
                  <a:srgbClr val="FFFFFF"/>
                </a:solidFill>
              </a:uFill>
              <a:latin typeface="Arial"/>
            </a:endParaRPr>
          </a:p>
        </p:txBody>
      </p:sp>
      <p:sp>
        <p:nvSpPr>
          <p:cNvPr id="128" name="CustomShape 3"/>
          <p:cNvSpPr/>
          <p:nvPr/>
        </p:nvSpPr>
        <p:spPr>
          <a:xfrm>
            <a:off x="323640" y="212040"/>
            <a:ext cx="712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sp>
        <p:nvSpPr>
          <p:cNvPr id="129" name="CustomShape 4"/>
          <p:cNvSpPr/>
          <p:nvPr/>
        </p:nvSpPr>
        <p:spPr>
          <a:xfrm>
            <a:off x="4090680" y="5903640"/>
            <a:ext cx="40096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ES" sz="1800" strike="noStrike" spc="-1">
                <a:solidFill>
                  <a:srgbClr val="000000"/>
                </a:solidFill>
                <a:uFill>
                  <a:solidFill>
                    <a:srgbClr val="FFFFFF"/>
                  </a:solidFill>
                </a:uFill>
                <a:latin typeface="Calibri"/>
                <a:ea typeface="DejaVu Sans"/>
              </a:rPr>
              <a:t>FUNDAMENTOS DE REDES</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s-ES" sz="4400" strike="noStrike" spc="-1">
                <a:solidFill>
                  <a:srgbClr val="000000"/>
                </a:solidFill>
                <a:uFill>
                  <a:solidFill>
                    <a:srgbClr val="FFFFFF"/>
                  </a:solidFill>
                </a:uFill>
                <a:latin typeface="Calibri"/>
                <a:ea typeface="DejaVu Sans"/>
              </a:rPr>
              <a:t>ENCRIPTACIÓN - LEYENDA</a:t>
            </a:r>
            <a:endParaRPr lang="es-ES" sz="1800" strike="noStrike" spc="-1">
              <a:solidFill>
                <a:srgbClr val="000000"/>
              </a:solidFill>
              <a:uFill>
                <a:solidFill>
                  <a:srgbClr val="FFFFFF"/>
                </a:solidFill>
              </a:uFill>
              <a:latin typeface="Arial"/>
            </a:endParaRPr>
          </a:p>
        </p:txBody>
      </p:sp>
      <p:sp>
        <p:nvSpPr>
          <p:cNvPr id="131"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0000"/>
              </a:buClr>
              <a:buFont typeface="Arial"/>
              <a:buChar char="•"/>
            </a:pPr>
            <a:r>
              <a:rPr lang="es-ES" sz="2800" b="1" strike="noStrike" spc="-1" dirty="0" err="1">
                <a:solidFill>
                  <a:srgbClr val="000000"/>
                </a:solidFill>
                <a:uFill>
                  <a:solidFill>
                    <a:srgbClr val="FFFFFF"/>
                  </a:solidFill>
                </a:uFill>
                <a:latin typeface="Calibri"/>
                <a:ea typeface="DejaVu Sans"/>
              </a:rPr>
              <a:t>Message</a:t>
            </a:r>
            <a:r>
              <a:rPr lang="es-ES" sz="2800" b="1" strike="noStrike" spc="-1" dirty="0">
                <a:solidFill>
                  <a:srgbClr val="000000"/>
                </a:solidFill>
                <a:uFill>
                  <a:solidFill>
                    <a:srgbClr val="FFFFFF"/>
                  </a:solidFill>
                </a:uFill>
                <a:latin typeface="Calibri"/>
                <a:ea typeface="DejaVu Sans"/>
              </a:rPr>
              <a:t> Key: </a:t>
            </a:r>
            <a:r>
              <a:rPr lang="es-ES" sz="2800" strike="noStrike" spc="-1" dirty="0">
                <a:solidFill>
                  <a:srgbClr val="000000"/>
                </a:solidFill>
                <a:uFill>
                  <a:solidFill>
                    <a:srgbClr val="FFFFFF"/>
                  </a:solidFill>
                </a:uFill>
                <a:latin typeface="Calibri"/>
                <a:ea typeface="DejaVu Sans"/>
              </a:rPr>
              <a:t>Valor de 80 bytes usada para encriptar mensajes. 32 bytes se usan para una clave AES-256, 32 para una clave HMAC-SHA256 y 16 para un IV.</a:t>
            </a:r>
            <a:endParaRPr lang="es-ES" sz="1800" strike="noStrike" spc="-1" dirty="0">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b="1" strike="noStrike" spc="-1" dirty="0" err="1">
                <a:solidFill>
                  <a:srgbClr val="000000"/>
                </a:solidFill>
                <a:uFill>
                  <a:solidFill>
                    <a:srgbClr val="FFFFFF"/>
                  </a:solidFill>
                </a:uFill>
                <a:latin typeface="Calibri"/>
                <a:ea typeface="DejaVu Sans"/>
              </a:rPr>
              <a:t>Chain</a:t>
            </a:r>
            <a:r>
              <a:rPr lang="es-ES" sz="2800" b="1" strike="noStrike" spc="-1" dirty="0">
                <a:solidFill>
                  <a:srgbClr val="000000"/>
                </a:solidFill>
                <a:uFill>
                  <a:solidFill>
                    <a:srgbClr val="FFFFFF"/>
                  </a:solidFill>
                </a:uFill>
                <a:latin typeface="Calibri"/>
                <a:ea typeface="DejaVu Sans"/>
              </a:rPr>
              <a:t> Key: </a:t>
            </a:r>
            <a:r>
              <a:rPr lang="es-ES" sz="2800" strike="noStrike" spc="-1" dirty="0">
                <a:solidFill>
                  <a:srgbClr val="000000"/>
                </a:solidFill>
                <a:uFill>
                  <a:solidFill>
                    <a:srgbClr val="FFFFFF"/>
                  </a:solidFill>
                </a:uFill>
                <a:latin typeface="Calibri"/>
                <a:ea typeface="DejaVu Sans"/>
              </a:rPr>
              <a:t>Valor de 32 bytes usado para crear </a:t>
            </a:r>
            <a:r>
              <a:rPr lang="es-ES" sz="2800" strike="noStrike" spc="-1" dirty="0" err="1">
                <a:solidFill>
                  <a:srgbClr val="000000"/>
                </a:solidFill>
                <a:uFill>
                  <a:solidFill>
                    <a:srgbClr val="FFFFFF"/>
                  </a:solidFill>
                </a:uFill>
                <a:latin typeface="Calibri"/>
                <a:ea typeface="DejaVu Sans"/>
              </a:rPr>
              <a:t>Message</a:t>
            </a:r>
            <a:r>
              <a:rPr lang="es-ES" sz="2800" strike="noStrike" spc="-1" dirty="0">
                <a:solidFill>
                  <a:srgbClr val="000000"/>
                </a:solidFill>
                <a:uFill>
                  <a:solidFill>
                    <a:srgbClr val="FFFFFF"/>
                  </a:solidFill>
                </a:uFill>
                <a:latin typeface="Calibri"/>
                <a:ea typeface="DejaVu Sans"/>
              </a:rPr>
              <a:t> </a:t>
            </a:r>
            <a:r>
              <a:rPr lang="es-ES" sz="2800" strike="noStrike" spc="-1" dirty="0" err="1">
                <a:solidFill>
                  <a:srgbClr val="000000"/>
                </a:solidFill>
                <a:uFill>
                  <a:solidFill>
                    <a:srgbClr val="FFFFFF"/>
                  </a:solidFill>
                </a:uFill>
                <a:latin typeface="Calibri"/>
                <a:ea typeface="DejaVu Sans"/>
              </a:rPr>
              <a:t>keys</a:t>
            </a:r>
            <a:r>
              <a:rPr lang="es-ES" sz="2800" strike="noStrike" spc="-1" dirty="0">
                <a:solidFill>
                  <a:srgbClr val="000000"/>
                </a:solidFill>
                <a:uFill>
                  <a:solidFill>
                    <a:srgbClr val="FFFFFF"/>
                  </a:solidFill>
                </a:uFill>
                <a:latin typeface="Calibri"/>
                <a:ea typeface="DejaVu Sans"/>
              </a:rPr>
              <a:t>.</a:t>
            </a:r>
            <a:endParaRPr lang="es-ES" sz="1800" strike="noStrike" spc="-1" dirty="0">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b="1" strike="noStrike" spc="-1" dirty="0">
                <a:solidFill>
                  <a:srgbClr val="000000"/>
                </a:solidFill>
                <a:uFill>
                  <a:solidFill>
                    <a:srgbClr val="FFFFFF"/>
                  </a:solidFill>
                </a:uFill>
                <a:latin typeface="Calibri"/>
                <a:ea typeface="DejaVu Sans"/>
              </a:rPr>
              <a:t>AES-256: </a:t>
            </a:r>
            <a:r>
              <a:rPr lang="es-ES" sz="2800" strike="noStrike" spc="-1" dirty="0">
                <a:solidFill>
                  <a:srgbClr val="000000"/>
                </a:solidFill>
                <a:uFill>
                  <a:solidFill>
                    <a:srgbClr val="FFFFFF"/>
                  </a:solidFill>
                </a:uFill>
                <a:latin typeface="Calibri"/>
                <a:ea typeface="DejaVu Sans"/>
              </a:rPr>
              <a:t>Esquema de cifrado por bloques.</a:t>
            </a:r>
            <a:endParaRPr lang="es-ES" sz="1800" strike="noStrike" spc="-1" dirty="0">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b="1" strike="noStrike" spc="-1" dirty="0">
                <a:solidFill>
                  <a:srgbClr val="000000"/>
                </a:solidFill>
                <a:uFill>
                  <a:solidFill>
                    <a:srgbClr val="FFFFFF"/>
                  </a:solidFill>
                </a:uFill>
                <a:latin typeface="Calibri"/>
                <a:ea typeface="DejaVu Sans"/>
              </a:rPr>
              <a:t>HMAC-SHA256: </a:t>
            </a:r>
            <a:r>
              <a:rPr lang="es-ES" sz="2800" strike="noStrike" spc="-1" dirty="0">
                <a:solidFill>
                  <a:srgbClr val="000000"/>
                </a:solidFill>
                <a:uFill>
                  <a:solidFill>
                    <a:srgbClr val="FFFFFF"/>
                  </a:solidFill>
                </a:uFill>
                <a:latin typeface="Calibri"/>
                <a:ea typeface="DejaVu Sans"/>
              </a:rPr>
              <a:t>Algoritmo de encriptación.</a:t>
            </a:r>
            <a:endParaRPr lang="es-ES" sz="1800" strike="noStrike" spc="-1" dirty="0">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b="1" strike="noStrike" spc="-1" dirty="0">
                <a:solidFill>
                  <a:srgbClr val="000000"/>
                </a:solidFill>
                <a:uFill>
                  <a:solidFill>
                    <a:srgbClr val="FFFFFF"/>
                  </a:solidFill>
                </a:uFill>
                <a:latin typeface="Calibri"/>
                <a:ea typeface="DejaVu Sans"/>
              </a:rPr>
              <a:t>IV: </a:t>
            </a:r>
            <a:r>
              <a:rPr lang="es-ES" sz="2800" strike="noStrike" spc="-1" dirty="0">
                <a:solidFill>
                  <a:srgbClr val="000000"/>
                </a:solidFill>
                <a:uFill>
                  <a:solidFill>
                    <a:srgbClr val="FFFFFF"/>
                  </a:solidFill>
                </a:uFill>
                <a:latin typeface="Calibri"/>
                <a:ea typeface="DejaVu Sans"/>
              </a:rPr>
              <a:t>Vector de inicialización. Requerido para permitir un cifrado en flujo o por bloques.</a:t>
            </a:r>
            <a:endParaRPr lang="es-ES" sz="1800" strike="noStrike" spc="-1" dirty="0">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b="1" strike="noStrike" spc="-1" dirty="0">
                <a:solidFill>
                  <a:srgbClr val="000000"/>
                </a:solidFill>
                <a:uFill>
                  <a:solidFill>
                    <a:srgbClr val="FFFFFF"/>
                  </a:solidFill>
                </a:uFill>
                <a:latin typeface="Calibri"/>
                <a:ea typeface="DejaVu Sans"/>
              </a:rPr>
              <a:t>ECDH: </a:t>
            </a:r>
            <a:r>
              <a:rPr lang="es-ES" sz="2800" strike="noStrike" spc="-1" dirty="0">
                <a:solidFill>
                  <a:srgbClr val="000000"/>
                </a:solidFill>
                <a:uFill>
                  <a:solidFill>
                    <a:srgbClr val="FFFFFF"/>
                  </a:solidFill>
                </a:uFill>
                <a:latin typeface="Calibri"/>
                <a:ea typeface="DejaVu Sans"/>
              </a:rPr>
              <a:t>Variante del algoritmo </a:t>
            </a:r>
            <a:r>
              <a:rPr lang="es-ES" sz="2800" strike="noStrike" spc="-1" dirty="0" err="1">
                <a:solidFill>
                  <a:srgbClr val="000000"/>
                </a:solidFill>
                <a:uFill>
                  <a:solidFill>
                    <a:srgbClr val="FFFFFF"/>
                  </a:solidFill>
                </a:uFill>
                <a:latin typeface="Calibri"/>
                <a:ea typeface="DejaVu Sans"/>
              </a:rPr>
              <a:t>Diffie-Hellman</a:t>
            </a:r>
            <a:r>
              <a:rPr lang="es-ES" sz="2800" strike="noStrike" spc="-1" dirty="0">
                <a:solidFill>
                  <a:srgbClr val="000000"/>
                </a:solidFill>
                <a:uFill>
                  <a:solidFill>
                    <a:srgbClr val="FFFFFF"/>
                  </a:solidFill>
                </a:uFill>
                <a:latin typeface="Calibri"/>
                <a:ea typeface="DejaVu Sans"/>
              </a:rPr>
              <a:t> para curvas elípticas. Es un protocolo de establecimiento de claves.</a:t>
            </a:r>
            <a:endParaRPr lang="es-ES" sz="1800" strike="noStrike" spc="-1" dirty="0">
              <a:solidFill>
                <a:srgbClr val="000000"/>
              </a:solidFill>
              <a:uFill>
                <a:solidFill>
                  <a:srgbClr val="FFFFFF"/>
                </a:solidFill>
              </a:uFill>
              <a:latin typeface="Arial"/>
            </a:endParaRPr>
          </a:p>
        </p:txBody>
      </p:sp>
      <p:sp>
        <p:nvSpPr>
          <p:cNvPr id="132" name="CustomShape 3"/>
          <p:cNvSpPr/>
          <p:nvPr/>
        </p:nvSpPr>
        <p:spPr>
          <a:xfrm>
            <a:off x="324360" y="180360"/>
            <a:ext cx="6771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sp>
        <p:nvSpPr>
          <p:cNvPr id="133" name="TextShape 4"/>
          <p:cNvSpPr txBox="1"/>
          <p:nvPr/>
        </p:nvSpPr>
        <p:spPr>
          <a:xfrm>
            <a:off x="5317920" y="612036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E4E7838F-D123-431C-9053-EFB52D4DEF99}" type="slidenum">
              <a:rPr lang="es-ES" sz="1800" strike="noStrike" spc="-1">
                <a:solidFill>
                  <a:srgbClr val="000000"/>
                </a:solidFill>
                <a:uFill>
                  <a:solidFill>
                    <a:srgbClr val="FFFFFF"/>
                  </a:solidFill>
                </a:uFill>
                <a:latin typeface="Arial"/>
              </a:rPr>
              <a:t>12</a:t>
            </a:fld>
            <a:r>
              <a:rPr lang="es-ES" sz="1800" strike="noStrike" spc="-1">
                <a:solidFill>
                  <a:srgbClr val="000000"/>
                </a:solidFill>
                <a:uFill>
                  <a:solidFill>
                    <a:srgbClr val="FFFFFF"/>
                  </a:solidFill>
                </a:uFill>
                <a:latin typeface="Arial"/>
              </a:rPr>
              <a:t>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s-ES" sz="4400" strike="noStrike" spc="-1">
                <a:solidFill>
                  <a:srgbClr val="000000"/>
                </a:solidFill>
                <a:uFill>
                  <a:solidFill>
                    <a:srgbClr val="FFFFFF"/>
                  </a:solidFill>
                </a:uFill>
                <a:latin typeface="Calibri"/>
                <a:ea typeface="DejaVu Sans"/>
              </a:rPr>
              <a:t>ENCRIPTACIÓN</a:t>
            </a:r>
            <a:endParaRPr lang="es-ES" sz="1800" strike="noStrike" spc="-1">
              <a:solidFill>
                <a:srgbClr val="000000"/>
              </a:solidFill>
              <a:uFill>
                <a:solidFill>
                  <a:srgbClr val="FFFFFF"/>
                </a:solidFill>
              </a:uFill>
              <a:latin typeface="Arial"/>
            </a:endParaRPr>
          </a:p>
        </p:txBody>
      </p:sp>
      <p:sp>
        <p:nvSpPr>
          <p:cNvPr id="135"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800" strike="noStrike" spc="-1" dirty="0">
                <a:solidFill>
                  <a:srgbClr val="000000"/>
                </a:solidFill>
                <a:uFill>
                  <a:solidFill>
                    <a:srgbClr val="FFFFFF"/>
                  </a:solidFill>
                </a:uFill>
                <a:latin typeface="Calibri"/>
                <a:ea typeface="DejaVu Sans"/>
              </a:rPr>
              <a:t>En 2016 apareció el cifrado extremo a extremo (</a:t>
            </a:r>
            <a:r>
              <a:rPr lang="es-ES" sz="2800" strike="noStrike" spc="-1" dirty="0" err="1">
                <a:solidFill>
                  <a:srgbClr val="000000"/>
                </a:solidFill>
                <a:uFill>
                  <a:solidFill>
                    <a:srgbClr val="FFFFFF"/>
                  </a:solidFill>
                </a:uFill>
                <a:latin typeface="Calibri"/>
                <a:ea typeface="DejaVu Sans"/>
              </a:rPr>
              <a:t>End</a:t>
            </a:r>
            <a:r>
              <a:rPr lang="es-ES" sz="2800" strike="noStrike" spc="-1" dirty="0">
                <a:solidFill>
                  <a:srgbClr val="000000"/>
                </a:solidFill>
                <a:uFill>
                  <a:solidFill>
                    <a:srgbClr val="FFFFFF"/>
                  </a:solidFill>
                </a:uFill>
                <a:latin typeface="Calibri"/>
                <a:ea typeface="DejaVu Sans"/>
              </a:rPr>
              <a:t>-to-</a:t>
            </a:r>
            <a:r>
              <a:rPr lang="es-ES" sz="2800" strike="noStrike" spc="-1" dirty="0" err="1">
                <a:solidFill>
                  <a:srgbClr val="000000"/>
                </a:solidFill>
                <a:uFill>
                  <a:solidFill>
                    <a:srgbClr val="FFFFFF"/>
                  </a:solidFill>
                </a:uFill>
                <a:latin typeface="Calibri"/>
                <a:ea typeface="DejaVu Sans"/>
              </a:rPr>
              <a:t>end</a:t>
            </a:r>
            <a:r>
              <a:rPr lang="es-ES" sz="2800" strike="noStrike" spc="-1" dirty="0">
                <a:solidFill>
                  <a:srgbClr val="000000"/>
                </a:solidFill>
                <a:uFill>
                  <a:solidFill>
                    <a:srgbClr val="FFFFFF"/>
                  </a:solidFill>
                </a:uFill>
                <a:latin typeface="Calibri"/>
                <a:ea typeface="DejaVu Sans"/>
              </a:rPr>
              <a:t>) .</a:t>
            </a:r>
            <a:endParaRPr lang="es-ES" sz="1800" strike="noStrike" spc="-1" dirty="0">
              <a:solidFill>
                <a:srgbClr val="000000"/>
              </a:solidFill>
              <a:uFill>
                <a:solidFill>
                  <a:srgbClr val="FFFFFF"/>
                </a:solidFill>
              </a:uFill>
              <a:latin typeface="Arial"/>
            </a:endParaRPr>
          </a:p>
          <a:p>
            <a:pPr>
              <a:lnSpc>
                <a:spcPct val="100000"/>
              </a:lnSpc>
            </a:pPr>
            <a:r>
              <a:rPr lang="es-ES" sz="2800" strike="noStrike" spc="-1" dirty="0">
                <a:solidFill>
                  <a:srgbClr val="000000"/>
                </a:solidFill>
                <a:uFill>
                  <a:solidFill>
                    <a:srgbClr val="FFFFFF"/>
                  </a:solidFill>
                </a:uFill>
                <a:latin typeface="Calibri"/>
                <a:ea typeface="DejaVu Sans"/>
              </a:rPr>
              <a:t>Para comunicarse con otro usuario, un cliente debe establecer en primer lugar una sesión encriptada. </a:t>
            </a:r>
            <a:r>
              <a:rPr lang="es-ES" sz="2800" strike="noStrike" spc="-1" dirty="0" smtClean="0">
                <a:solidFill>
                  <a:srgbClr val="000000"/>
                </a:solidFill>
                <a:uFill>
                  <a:solidFill>
                    <a:srgbClr val="FFFFFF"/>
                  </a:solidFill>
                </a:uFill>
                <a:latin typeface="Calibri"/>
                <a:ea typeface="DejaVu Sans"/>
              </a:rPr>
              <a:t>	</a:t>
            </a:r>
            <a:endParaRPr lang="es-ES" sz="1800" strike="noStrike" spc="-1" dirty="0">
              <a:solidFill>
                <a:srgbClr val="000000"/>
              </a:solidFill>
              <a:uFill>
                <a:solidFill>
                  <a:srgbClr val="FFFFFF"/>
                </a:solidFill>
              </a:uFill>
              <a:latin typeface="Arial"/>
            </a:endParaRPr>
          </a:p>
          <a:p>
            <a:pPr>
              <a:lnSpc>
                <a:spcPct val="100000"/>
              </a:lnSpc>
            </a:pPr>
            <a:r>
              <a:rPr lang="es-ES" sz="2800" strike="noStrike" spc="-1" dirty="0">
                <a:solidFill>
                  <a:srgbClr val="000000"/>
                </a:solidFill>
                <a:uFill>
                  <a:solidFill>
                    <a:srgbClr val="FFFFFF"/>
                  </a:solidFill>
                </a:uFill>
                <a:latin typeface="Calibri"/>
                <a:ea typeface="DejaVu Sans"/>
              </a:rPr>
              <a:t>Una vez la sesión se ha establecido, los clientes envían mensajes protegidos con una “</a:t>
            </a:r>
            <a:r>
              <a:rPr lang="es-ES" sz="2800" strike="noStrike" spc="-1" dirty="0" err="1">
                <a:solidFill>
                  <a:srgbClr val="000000"/>
                </a:solidFill>
                <a:uFill>
                  <a:solidFill>
                    <a:srgbClr val="FFFFFF"/>
                  </a:solidFill>
                </a:uFill>
                <a:latin typeface="Calibri"/>
                <a:ea typeface="DejaVu Sans"/>
              </a:rPr>
              <a:t>Message</a:t>
            </a:r>
            <a:r>
              <a:rPr lang="es-ES" sz="2800" strike="noStrike" spc="-1" dirty="0">
                <a:solidFill>
                  <a:srgbClr val="000000"/>
                </a:solidFill>
                <a:uFill>
                  <a:solidFill>
                    <a:srgbClr val="FFFFFF"/>
                  </a:solidFill>
                </a:uFill>
                <a:latin typeface="Calibri"/>
                <a:ea typeface="DejaVu Sans"/>
              </a:rPr>
              <a:t> Key “ utilizando AES256 en modo CBC para encriptar mensajes y HMAC-SHA256 para la autenticación.</a:t>
            </a:r>
            <a:endParaRPr lang="es-ES" sz="1800" strike="noStrike" spc="-1" dirty="0">
              <a:solidFill>
                <a:srgbClr val="000000"/>
              </a:solidFill>
              <a:uFill>
                <a:solidFill>
                  <a:srgbClr val="FFFFFF"/>
                </a:solidFill>
              </a:uFill>
              <a:latin typeface="Arial"/>
            </a:endParaRPr>
          </a:p>
          <a:p>
            <a:pPr>
              <a:lnSpc>
                <a:spcPct val="100000"/>
              </a:lnSpc>
            </a:pPr>
            <a:r>
              <a:rPr lang="es-ES" sz="2800" strike="noStrike" spc="-1" dirty="0">
                <a:solidFill>
                  <a:srgbClr val="000000"/>
                </a:solidFill>
                <a:uFill>
                  <a:solidFill>
                    <a:srgbClr val="FFFFFF"/>
                  </a:solidFill>
                </a:uFill>
                <a:latin typeface="Calibri"/>
                <a:ea typeface="DejaVu Sans"/>
              </a:rPr>
              <a:t>Dicha “</a:t>
            </a:r>
            <a:r>
              <a:rPr lang="es-ES" sz="2800" strike="noStrike" spc="-1" dirty="0" err="1">
                <a:solidFill>
                  <a:srgbClr val="000000"/>
                </a:solidFill>
                <a:uFill>
                  <a:solidFill>
                    <a:srgbClr val="FFFFFF"/>
                  </a:solidFill>
                </a:uFill>
                <a:latin typeface="Calibri"/>
                <a:ea typeface="DejaVu Sans"/>
              </a:rPr>
              <a:t>Message</a:t>
            </a:r>
            <a:r>
              <a:rPr lang="es-ES" sz="2800" strike="noStrike" spc="-1" dirty="0">
                <a:solidFill>
                  <a:srgbClr val="000000"/>
                </a:solidFill>
                <a:uFill>
                  <a:solidFill>
                    <a:srgbClr val="FFFFFF"/>
                  </a:solidFill>
                </a:uFill>
                <a:latin typeface="Calibri"/>
                <a:ea typeface="DejaVu Sans"/>
              </a:rPr>
              <a:t> Key” cambia para cada mensaje enviado y es efímera.</a:t>
            </a:r>
            <a:endParaRPr lang="es-ES" sz="1800" strike="noStrike" spc="-1" dirty="0">
              <a:solidFill>
                <a:srgbClr val="000000"/>
              </a:solidFill>
              <a:uFill>
                <a:solidFill>
                  <a:srgbClr val="FFFFFF"/>
                </a:solidFill>
              </a:uFill>
              <a:latin typeface="Arial"/>
            </a:endParaRPr>
          </a:p>
          <a:p>
            <a:pPr>
              <a:lnSpc>
                <a:spcPct val="100000"/>
              </a:lnSpc>
            </a:pPr>
            <a:endParaRPr lang="es-ES" sz="1800" strike="noStrike" spc="-1" dirty="0">
              <a:solidFill>
                <a:srgbClr val="000000"/>
              </a:solidFill>
              <a:uFill>
                <a:solidFill>
                  <a:srgbClr val="FFFFFF"/>
                </a:solidFill>
              </a:uFill>
              <a:latin typeface="Arial"/>
            </a:endParaRPr>
          </a:p>
          <a:p>
            <a:pPr>
              <a:lnSpc>
                <a:spcPct val="100000"/>
              </a:lnSpc>
            </a:pPr>
            <a:endParaRPr lang="es-ES" sz="1800" strike="noStrike" spc="-1" dirty="0">
              <a:solidFill>
                <a:srgbClr val="000000"/>
              </a:solidFill>
              <a:uFill>
                <a:solidFill>
                  <a:srgbClr val="FFFFFF"/>
                </a:solidFill>
              </a:uFill>
              <a:latin typeface="Arial"/>
            </a:endParaRPr>
          </a:p>
        </p:txBody>
      </p:sp>
      <p:sp>
        <p:nvSpPr>
          <p:cNvPr id="136" name="CustomShape 3"/>
          <p:cNvSpPr/>
          <p:nvPr/>
        </p:nvSpPr>
        <p:spPr>
          <a:xfrm>
            <a:off x="324360" y="180360"/>
            <a:ext cx="6620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sp>
        <p:nvSpPr>
          <p:cNvPr id="137" name="TextShape 4"/>
          <p:cNvSpPr txBox="1"/>
          <p:nvPr/>
        </p:nvSpPr>
        <p:spPr>
          <a:xfrm>
            <a:off x="5317920" y="612036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8CF003C3-EC58-4C7B-B207-6E22C709796F}" type="slidenum">
              <a:rPr lang="es-ES" sz="1800" strike="noStrike" spc="-1">
                <a:solidFill>
                  <a:srgbClr val="000000"/>
                </a:solidFill>
                <a:uFill>
                  <a:solidFill>
                    <a:srgbClr val="FFFFFF"/>
                  </a:solidFill>
                </a:uFill>
                <a:latin typeface="Arial"/>
              </a:rPr>
              <a:t>13</a:t>
            </a:fld>
            <a:r>
              <a:rPr lang="es-ES" sz="1800" strike="noStrike" spc="-1">
                <a:solidFill>
                  <a:srgbClr val="000000"/>
                </a:solidFill>
                <a:uFill>
                  <a:solidFill>
                    <a:srgbClr val="FFFFFF"/>
                  </a:solidFill>
                </a:uFill>
                <a:latin typeface="Arial"/>
              </a:rPr>
              <a:t> – </a:t>
            </a:r>
          </a:p>
        </p:txBody>
      </p:sp>
      <p:sp>
        <p:nvSpPr>
          <p:cNvPr id="4" name="AutoShape 6" descr="Image result for encryption message whatsap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34" name="Picture 10" descr="Image result for encryption message whatsapp"/>
          <p:cNvPicPr>
            <a:picLocks noChangeAspect="1" noChangeArrowheads="1"/>
          </p:cNvPicPr>
          <p:nvPr/>
        </p:nvPicPr>
        <p:blipFill rotWithShape="1">
          <a:blip r:embed="rId3">
            <a:extLst>
              <a:ext uri="{28A0092B-C50C-407E-A947-70E740481C1C}">
                <a14:useLocalDpi xmlns:a14="http://schemas.microsoft.com/office/drawing/2010/main" val="0"/>
              </a:ext>
            </a:extLst>
          </a:blip>
          <a:srcRect t="9158" b="54415"/>
          <a:stretch/>
        </p:blipFill>
        <p:spPr bwMode="auto">
          <a:xfrm>
            <a:off x="3641003" y="4955958"/>
            <a:ext cx="5020274" cy="10286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s-ES" sz="4400" strike="noStrike" spc="-1">
                <a:solidFill>
                  <a:srgbClr val="000000"/>
                </a:solidFill>
                <a:uFill>
                  <a:solidFill>
                    <a:srgbClr val="FFFFFF"/>
                  </a:solidFill>
                </a:uFill>
                <a:latin typeface="Calibri"/>
                <a:ea typeface="DejaVu Sans"/>
              </a:rPr>
              <a:t>ENCRIPTACIÓN</a:t>
            </a:r>
            <a:endParaRPr lang="es-ES" sz="1800" strike="noStrike" spc="-1">
              <a:solidFill>
                <a:srgbClr val="000000"/>
              </a:solidFill>
              <a:uFill>
                <a:solidFill>
                  <a:srgbClr val="FFFFFF"/>
                </a:solidFill>
              </a:uFill>
              <a:latin typeface="Arial"/>
            </a:endParaRPr>
          </a:p>
        </p:txBody>
      </p:sp>
      <p:sp>
        <p:nvSpPr>
          <p:cNvPr id="13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800" strike="noStrike" spc="-1">
                <a:solidFill>
                  <a:srgbClr val="000000"/>
                </a:solidFill>
                <a:uFill>
                  <a:solidFill>
                    <a:srgbClr val="FFFFFF"/>
                  </a:solidFill>
                </a:uFill>
                <a:latin typeface="Calibri"/>
                <a:ea typeface="DejaVu Sans"/>
              </a:rPr>
              <a:t>La “Message Key” se deriva de la “Chain Key” del remitente.</a:t>
            </a:r>
            <a:endParaRPr lang="es-ES" sz="1800" strike="noStrike" spc="-1">
              <a:solidFill>
                <a:srgbClr val="000000"/>
              </a:solidFill>
              <a:uFill>
                <a:solidFill>
                  <a:srgbClr val="FFFFFF"/>
                </a:solidFill>
              </a:uFill>
              <a:latin typeface="Arial"/>
            </a:endParaRPr>
          </a:p>
          <a:p>
            <a:pPr>
              <a:lnSpc>
                <a:spcPct val="100000"/>
              </a:lnSpc>
            </a:pPr>
            <a:r>
              <a:rPr lang="es-ES" sz="2800" strike="noStrike" spc="-1">
                <a:solidFill>
                  <a:srgbClr val="000000"/>
                </a:solidFill>
                <a:uFill>
                  <a:solidFill>
                    <a:srgbClr val="FFFFFF"/>
                  </a:solidFill>
                </a:uFill>
                <a:latin typeface="Calibri"/>
                <a:ea typeface="DejaVu Sans"/>
              </a:rPr>
              <a:t>Adicionalmente, un nuevo ECDH se crea con cada envio de mensajes para crear una nueva “Chain Key” lo que proporciona privacidad en dichos mensajes.</a:t>
            </a:r>
            <a:endParaRPr lang="es-ES" sz="1800" strike="noStrike" spc="-1">
              <a:solidFill>
                <a:srgbClr val="000000"/>
              </a:solidFill>
              <a:uFill>
                <a:solidFill>
                  <a:srgbClr val="FFFFFF"/>
                </a:solidFill>
              </a:uFill>
              <a:latin typeface="Arial"/>
            </a:endParaRPr>
          </a:p>
          <a:p>
            <a:pPr>
              <a:lnSpc>
                <a:spcPct val="100000"/>
              </a:lnSpc>
            </a:pPr>
            <a:endParaRPr lang="es-ES" sz="1800" strike="noStrike" spc="-1">
              <a:solidFill>
                <a:srgbClr val="000000"/>
              </a:solidFill>
              <a:uFill>
                <a:solidFill>
                  <a:srgbClr val="FFFFFF"/>
                </a:solidFill>
              </a:uFill>
              <a:latin typeface="Arial"/>
            </a:endParaRPr>
          </a:p>
          <a:p>
            <a:pPr>
              <a:lnSpc>
                <a:spcPct val="100000"/>
              </a:lnSpc>
            </a:pPr>
            <a:r>
              <a:rPr lang="es-ES" sz="2800" strike="noStrike" spc="-1">
                <a:solidFill>
                  <a:srgbClr val="000000"/>
                </a:solidFill>
                <a:uFill>
                  <a:solidFill>
                    <a:srgbClr val="FFFFFF"/>
                  </a:solidFill>
                </a:uFill>
                <a:latin typeface="Calibri"/>
                <a:ea typeface="DejaVu Sans"/>
              </a:rPr>
              <a:t>Los mensajes de video, audio…</a:t>
            </a:r>
            <a:endParaRPr lang="es-ES" sz="1800" strike="noStrike" spc="-1">
              <a:solidFill>
                <a:srgbClr val="000000"/>
              </a:solidFill>
              <a:uFill>
                <a:solidFill>
                  <a:srgbClr val="FFFFFF"/>
                </a:solidFill>
              </a:uFill>
              <a:latin typeface="Arial"/>
            </a:endParaRPr>
          </a:p>
          <a:p>
            <a:pPr>
              <a:lnSpc>
                <a:spcPct val="100000"/>
              </a:lnSpc>
            </a:pPr>
            <a:r>
              <a:rPr lang="es-ES" sz="2800" strike="noStrike" spc="-1">
                <a:solidFill>
                  <a:srgbClr val="000000"/>
                </a:solidFill>
                <a:uFill>
                  <a:solidFill>
                    <a:srgbClr val="FFFFFF"/>
                  </a:solidFill>
                </a:uFill>
                <a:latin typeface="Calibri"/>
                <a:ea typeface="DejaVu Sans"/>
              </a:rPr>
              <a:t>También están encriptados y </a:t>
            </a:r>
            <a:endParaRPr lang="es-ES" sz="1800" strike="noStrike" spc="-1">
              <a:solidFill>
                <a:srgbClr val="000000"/>
              </a:solidFill>
              <a:uFill>
                <a:solidFill>
                  <a:srgbClr val="FFFFFF"/>
                </a:solidFill>
              </a:uFill>
              <a:latin typeface="Arial"/>
            </a:endParaRPr>
          </a:p>
          <a:p>
            <a:pPr>
              <a:lnSpc>
                <a:spcPct val="100000"/>
              </a:lnSpc>
            </a:pPr>
            <a:r>
              <a:rPr lang="es-ES" sz="2800" strike="noStrike" spc="-1">
                <a:solidFill>
                  <a:srgbClr val="000000"/>
                </a:solidFill>
                <a:uFill>
                  <a:solidFill>
                    <a:srgbClr val="FFFFFF"/>
                  </a:solidFill>
                </a:uFill>
                <a:latin typeface="Calibri"/>
                <a:ea typeface="DejaVu Sans"/>
              </a:rPr>
              <a:t>el envío funciona de la misma </a:t>
            </a:r>
            <a:endParaRPr lang="es-ES" sz="1800" strike="noStrike" spc="-1">
              <a:solidFill>
                <a:srgbClr val="000000"/>
              </a:solidFill>
              <a:uFill>
                <a:solidFill>
                  <a:srgbClr val="FFFFFF"/>
                </a:solidFill>
              </a:uFill>
              <a:latin typeface="Arial"/>
            </a:endParaRPr>
          </a:p>
          <a:p>
            <a:pPr>
              <a:lnSpc>
                <a:spcPct val="100000"/>
              </a:lnSpc>
            </a:pPr>
            <a:r>
              <a:rPr lang="es-ES" sz="2800" strike="noStrike" spc="-1">
                <a:solidFill>
                  <a:srgbClr val="000000"/>
                </a:solidFill>
                <a:uFill>
                  <a:solidFill>
                    <a:srgbClr val="FFFFFF"/>
                  </a:solidFill>
                </a:uFill>
                <a:latin typeface="Calibri"/>
                <a:ea typeface="DejaVu Sans"/>
              </a:rPr>
              <a:t>manera.</a:t>
            </a:r>
            <a:endParaRPr lang="es-ES" sz="1800" strike="noStrike" spc="-1">
              <a:solidFill>
                <a:srgbClr val="000000"/>
              </a:solidFill>
              <a:uFill>
                <a:solidFill>
                  <a:srgbClr val="FFFFFF"/>
                </a:solidFill>
              </a:uFill>
              <a:latin typeface="Arial"/>
            </a:endParaRPr>
          </a:p>
          <a:p>
            <a:pPr>
              <a:lnSpc>
                <a:spcPct val="100000"/>
              </a:lnSpc>
            </a:pPr>
            <a:endParaRPr lang="es-ES" sz="1800" strike="noStrike" spc="-1">
              <a:solidFill>
                <a:srgbClr val="000000"/>
              </a:solidFill>
              <a:uFill>
                <a:solidFill>
                  <a:srgbClr val="FFFFFF"/>
                </a:solidFill>
              </a:uFill>
              <a:latin typeface="Arial"/>
            </a:endParaRPr>
          </a:p>
        </p:txBody>
      </p:sp>
      <p:sp>
        <p:nvSpPr>
          <p:cNvPr id="140" name="CustomShape 3"/>
          <p:cNvSpPr/>
          <p:nvPr/>
        </p:nvSpPr>
        <p:spPr>
          <a:xfrm>
            <a:off x="341280" y="180360"/>
            <a:ext cx="67032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pic>
        <p:nvPicPr>
          <p:cNvPr id="141" name="Picture 4"/>
          <p:cNvPicPr/>
          <p:nvPr/>
        </p:nvPicPr>
        <p:blipFill>
          <a:blip r:embed="rId3"/>
          <a:stretch/>
        </p:blipFill>
        <p:spPr>
          <a:xfrm>
            <a:off x="6095880" y="3283200"/>
            <a:ext cx="5213520" cy="2892960"/>
          </a:xfrm>
          <a:prstGeom prst="rect">
            <a:avLst/>
          </a:prstGeom>
          <a:ln>
            <a:noFill/>
          </a:ln>
        </p:spPr>
      </p:pic>
      <p:sp>
        <p:nvSpPr>
          <p:cNvPr id="142" name="TextShape 4"/>
          <p:cNvSpPr txBox="1"/>
          <p:nvPr/>
        </p:nvSpPr>
        <p:spPr>
          <a:xfrm>
            <a:off x="5317920" y="626400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8442C22D-871D-4436-ABCA-092303AEBF41}" type="slidenum">
              <a:rPr lang="es-ES" sz="1800" strike="noStrike" spc="-1">
                <a:solidFill>
                  <a:srgbClr val="000000"/>
                </a:solidFill>
                <a:uFill>
                  <a:solidFill>
                    <a:srgbClr val="FFFFFF"/>
                  </a:solidFill>
                </a:uFill>
                <a:latin typeface="Arial"/>
              </a:rPr>
              <a:t>14</a:t>
            </a:fld>
            <a:r>
              <a:rPr lang="es-ES" sz="1800" strike="noStrike" spc="-1">
                <a:solidFill>
                  <a:srgbClr val="000000"/>
                </a:solidFill>
                <a:uFill>
                  <a:solidFill>
                    <a:srgbClr val="FFFFFF"/>
                  </a:solidFill>
                </a:uFill>
                <a:latin typeface="Arial"/>
              </a:rPr>
              <a:t>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s-ES" sz="4400" strike="noStrike" spc="-1">
                <a:solidFill>
                  <a:srgbClr val="000000"/>
                </a:solidFill>
                <a:uFill>
                  <a:solidFill>
                    <a:srgbClr val="FFFFFF"/>
                  </a:solidFill>
                </a:uFill>
                <a:latin typeface="Calibri"/>
                <a:ea typeface="DejaVu Sans"/>
              </a:rPr>
              <a:t>ENCRIPTACIÓN</a:t>
            </a:r>
            <a:endParaRPr lang="es-ES" sz="1800" strike="noStrike" spc="-1">
              <a:solidFill>
                <a:srgbClr val="000000"/>
              </a:solidFill>
              <a:uFill>
                <a:solidFill>
                  <a:srgbClr val="FFFFFF"/>
                </a:solidFill>
              </a:uFill>
              <a:latin typeface="Arial"/>
            </a:endParaRPr>
          </a:p>
        </p:txBody>
      </p:sp>
      <p:sp>
        <p:nvSpPr>
          <p:cNvPr id="144"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800" strike="noStrike" spc="-1">
                <a:solidFill>
                  <a:srgbClr val="000000"/>
                </a:solidFill>
                <a:uFill>
                  <a:solidFill>
                    <a:srgbClr val="FFFFFF"/>
                  </a:solidFill>
                </a:uFill>
                <a:latin typeface="Calibri"/>
                <a:ea typeface="DejaVu Sans"/>
              </a:rPr>
              <a:t>Por otro lado, Whatsapp da la opción de verificar las claves de otros usuarios para comprobar, por ejemplo, que una aplicación de terceros no está realizando un ataque man-in-the-middle.</a:t>
            </a:r>
            <a:endParaRPr lang="es-ES" sz="1800" strike="noStrike" spc="-1">
              <a:solidFill>
                <a:srgbClr val="000000"/>
              </a:solidFill>
              <a:uFill>
                <a:solidFill>
                  <a:srgbClr val="FFFFFF"/>
                </a:solidFill>
              </a:uFill>
              <a:latin typeface="Arial"/>
            </a:endParaRPr>
          </a:p>
          <a:p>
            <a:pPr>
              <a:lnSpc>
                <a:spcPct val="100000"/>
              </a:lnSpc>
            </a:pPr>
            <a:r>
              <a:rPr lang="es-ES" sz="2800" strike="noStrike" spc="-1">
                <a:solidFill>
                  <a:srgbClr val="000000"/>
                </a:solidFill>
                <a:uFill>
                  <a:solidFill>
                    <a:srgbClr val="FFFFFF"/>
                  </a:solidFill>
                </a:uFill>
                <a:latin typeface="Calibri"/>
                <a:ea typeface="DejaVu Sans"/>
              </a:rPr>
              <a:t>Esto puede hacerse a través de un código QR que contiene la versión, el identificador del usuario y la “Identity Key”.</a:t>
            </a:r>
            <a:endParaRPr lang="es-ES" sz="1800" strike="noStrike" spc="-1">
              <a:solidFill>
                <a:srgbClr val="000000"/>
              </a:solidFill>
              <a:uFill>
                <a:solidFill>
                  <a:srgbClr val="FFFFFF"/>
                </a:solidFill>
              </a:uFill>
              <a:latin typeface="Arial"/>
            </a:endParaRPr>
          </a:p>
        </p:txBody>
      </p:sp>
      <p:sp>
        <p:nvSpPr>
          <p:cNvPr id="145" name="CustomShape 3"/>
          <p:cNvSpPr/>
          <p:nvPr/>
        </p:nvSpPr>
        <p:spPr>
          <a:xfrm>
            <a:off x="323640" y="18036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sp>
        <p:nvSpPr>
          <p:cNvPr id="146" name="TextShape 4"/>
          <p:cNvSpPr txBox="1"/>
          <p:nvPr/>
        </p:nvSpPr>
        <p:spPr>
          <a:xfrm>
            <a:off x="5317920" y="612036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F8786425-C7A1-40F9-A3DE-76743E547733}" type="slidenum">
              <a:rPr lang="es-ES" sz="1800" strike="noStrike" spc="-1">
                <a:solidFill>
                  <a:srgbClr val="000000"/>
                </a:solidFill>
                <a:uFill>
                  <a:solidFill>
                    <a:srgbClr val="FFFFFF"/>
                  </a:solidFill>
                </a:uFill>
                <a:latin typeface="Arial"/>
              </a:rPr>
              <a:t>15</a:t>
            </a:fld>
            <a:r>
              <a:rPr lang="es-ES" sz="1800" strike="noStrike" spc="-1">
                <a:solidFill>
                  <a:srgbClr val="000000"/>
                </a:solidFill>
                <a:uFill>
                  <a:solidFill>
                    <a:srgbClr val="FFFFFF"/>
                  </a:solidFill>
                </a:uFill>
                <a:latin typeface="Arial"/>
              </a:rPr>
              <a:t>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838080" y="673920"/>
            <a:ext cx="10514880" cy="550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6600" strike="noStrike" spc="-1">
                <a:solidFill>
                  <a:srgbClr val="000000"/>
                </a:solidFill>
                <a:uFill>
                  <a:solidFill>
                    <a:srgbClr val="FFFFFF"/>
                  </a:solidFill>
                </a:uFill>
                <a:latin typeface="Calibri"/>
                <a:ea typeface="DejaVu Sans"/>
              </a:rPr>
              <a:t>END-TO-END</a:t>
            </a:r>
            <a:endParaRPr lang="es-ES" sz="1800" strike="noStrike" spc="-1">
              <a:solidFill>
                <a:srgbClr val="000000"/>
              </a:solidFill>
              <a:uFill>
                <a:solidFill>
                  <a:srgbClr val="FFFFFF"/>
                </a:solidFill>
              </a:uFill>
              <a:latin typeface="Arial"/>
            </a:endParaRPr>
          </a:p>
          <a:p>
            <a:pPr algn="ctr">
              <a:lnSpc>
                <a:spcPct val="100000"/>
              </a:lnSpc>
            </a:pPr>
            <a:endParaRPr lang="es-ES" sz="1800" strike="noStrike" spc="-1">
              <a:solidFill>
                <a:srgbClr val="000000"/>
              </a:solidFill>
              <a:uFill>
                <a:solidFill>
                  <a:srgbClr val="FFFFFF"/>
                </a:solidFill>
              </a:uFill>
              <a:latin typeface="Arial"/>
            </a:endParaRPr>
          </a:p>
        </p:txBody>
      </p:sp>
      <p:sp>
        <p:nvSpPr>
          <p:cNvPr id="148" name="CustomShape 2"/>
          <p:cNvSpPr/>
          <p:nvPr/>
        </p:nvSpPr>
        <p:spPr>
          <a:xfrm>
            <a:off x="8919360" y="212040"/>
            <a:ext cx="327204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Jose Miguel Hernández García</a:t>
            </a:r>
            <a:endParaRPr lang="es-ES" sz="1800" strike="noStrike" spc="-1">
              <a:solidFill>
                <a:srgbClr val="000000"/>
              </a:solidFill>
              <a:uFill>
                <a:solidFill>
                  <a:srgbClr val="FFFFFF"/>
                </a:solidFill>
              </a:uFill>
              <a:latin typeface="Arial"/>
            </a:endParaRPr>
          </a:p>
          <a:p>
            <a:pPr>
              <a:lnSpc>
                <a:spcPct val="100000"/>
              </a:lnSpc>
            </a:pPr>
            <a:r>
              <a:rPr lang="es-ES" sz="1800" strike="noStrike" spc="-1">
                <a:solidFill>
                  <a:srgbClr val="000000"/>
                </a:solidFill>
                <a:uFill>
                  <a:solidFill>
                    <a:srgbClr val="FFFFFF"/>
                  </a:solidFill>
                </a:uFill>
                <a:latin typeface="Calibri"/>
                <a:ea typeface="DejaVu Sans"/>
              </a:rPr>
              <a:t>Miguel Jimenez Cazorla</a:t>
            </a:r>
            <a:endParaRPr lang="es-ES" sz="1800" strike="noStrike" spc="-1">
              <a:solidFill>
                <a:srgbClr val="000000"/>
              </a:solidFill>
              <a:uFill>
                <a:solidFill>
                  <a:srgbClr val="FFFFFF"/>
                </a:solidFill>
              </a:uFill>
              <a:latin typeface="Arial"/>
            </a:endParaRPr>
          </a:p>
          <a:p>
            <a:pPr>
              <a:lnSpc>
                <a:spcPct val="100000"/>
              </a:lnSpc>
            </a:pPr>
            <a:endParaRPr lang="es-ES" sz="1800" strike="noStrike" spc="-1">
              <a:solidFill>
                <a:srgbClr val="000000"/>
              </a:solidFill>
              <a:uFill>
                <a:solidFill>
                  <a:srgbClr val="FFFFFF"/>
                </a:solidFill>
              </a:uFill>
              <a:latin typeface="Arial"/>
            </a:endParaRPr>
          </a:p>
        </p:txBody>
      </p:sp>
      <p:sp>
        <p:nvSpPr>
          <p:cNvPr id="149" name="CustomShape 3"/>
          <p:cNvSpPr/>
          <p:nvPr/>
        </p:nvSpPr>
        <p:spPr>
          <a:xfrm>
            <a:off x="323640" y="212040"/>
            <a:ext cx="712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pic>
        <p:nvPicPr>
          <p:cNvPr id="150" name="Picture 2"/>
          <p:cNvPicPr/>
          <p:nvPr/>
        </p:nvPicPr>
        <p:blipFill>
          <a:blip r:embed="rId2"/>
          <a:stretch/>
        </p:blipFill>
        <p:spPr>
          <a:xfrm>
            <a:off x="3948600" y="3713651"/>
            <a:ext cx="4294800" cy="2258280"/>
          </a:xfrm>
          <a:prstGeom prst="rect">
            <a:avLst/>
          </a:prstGeom>
          <a:ln>
            <a:noFill/>
          </a:ln>
        </p:spPr>
      </p:pic>
      <p:sp>
        <p:nvSpPr>
          <p:cNvPr id="151" name="CustomShape 4"/>
          <p:cNvSpPr/>
          <p:nvPr/>
        </p:nvSpPr>
        <p:spPr>
          <a:xfrm>
            <a:off x="4090680" y="5903640"/>
            <a:ext cx="40096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ES" sz="1800" strike="noStrike" spc="-1">
                <a:solidFill>
                  <a:srgbClr val="000000"/>
                </a:solidFill>
                <a:uFill>
                  <a:solidFill>
                    <a:srgbClr val="FFFFFF"/>
                  </a:solidFill>
                </a:uFill>
                <a:latin typeface="Calibri"/>
                <a:ea typeface="DejaVu Sans"/>
              </a:rPr>
              <a:t>FUNDAMENTOS DE REDES</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s-ES" sz="4400" strike="noStrike" spc="-1">
                <a:solidFill>
                  <a:srgbClr val="000000"/>
                </a:solidFill>
                <a:uFill>
                  <a:solidFill>
                    <a:srgbClr val="FFFFFF"/>
                  </a:solidFill>
                </a:uFill>
                <a:latin typeface="Calibri"/>
                <a:ea typeface="DejaVu Sans"/>
              </a:rPr>
              <a:t>END-TO-END - LEYENDA</a:t>
            </a:r>
            <a:endParaRPr lang="es-ES" sz="1800" strike="noStrike" spc="-1">
              <a:solidFill>
                <a:srgbClr val="000000"/>
              </a:solidFill>
              <a:uFill>
                <a:solidFill>
                  <a:srgbClr val="FFFFFF"/>
                </a:solidFill>
              </a:uFill>
              <a:latin typeface="Arial"/>
            </a:endParaRPr>
          </a:p>
        </p:txBody>
      </p:sp>
      <p:sp>
        <p:nvSpPr>
          <p:cNvPr id="153"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0000"/>
              </a:buClr>
              <a:buFont typeface="Arial"/>
              <a:buChar char="•"/>
            </a:pPr>
            <a:r>
              <a:rPr lang="es-ES" sz="2800" b="1" strike="noStrike" spc="-1" dirty="0">
                <a:solidFill>
                  <a:srgbClr val="000000"/>
                </a:solidFill>
                <a:uFill>
                  <a:solidFill>
                    <a:srgbClr val="FFFFFF"/>
                  </a:solidFill>
                </a:uFill>
                <a:latin typeface="Calibri"/>
                <a:ea typeface="DejaVu Sans"/>
              </a:rPr>
              <a:t>PGP: </a:t>
            </a:r>
            <a:r>
              <a:rPr lang="es-ES" sz="2800" strike="noStrike" spc="-1" dirty="0" err="1">
                <a:solidFill>
                  <a:srgbClr val="000000"/>
                </a:solidFill>
                <a:uFill>
                  <a:solidFill>
                    <a:srgbClr val="FFFFFF"/>
                  </a:solidFill>
                </a:uFill>
                <a:latin typeface="Calibri"/>
                <a:ea typeface="DejaVu Sans"/>
              </a:rPr>
              <a:t>Pretty</a:t>
            </a:r>
            <a:r>
              <a:rPr lang="es-ES" sz="2800" strike="noStrike" spc="-1" dirty="0">
                <a:solidFill>
                  <a:srgbClr val="000000"/>
                </a:solidFill>
                <a:uFill>
                  <a:solidFill>
                    <a:srgbClr val="FFFFFF"/>
                  </a:solidFill>
                </a:uFill>
                <a:latin typeface="Calibri"/>
                <a:ea typeface="DejaVu Sans"/>
              </a:rPr>
              <a:t> </a:t>
            </a:r>
            <a:r>
              <a:rPr lang="es-ES" sz="2800" strike="noStrike" spc="-1" dirty="0" err="1">
                <a:solidFill>
                  <a:srgbClr val="000000"/>
                </a:solidFill>
                <a:uFill>
                  <a:solidFill>
                    <a:srgbClr val="FFFFFF"/>
                  </a:solidFill>
                </a:uFill>
                <a:latin typeface="Calibri"/>
                <a:ea typeface="DejaVu Sans"/>
              </a:rPr>
              <a:t>Good</a:t>
            </a:r>
            <a:r>
              <a:rPr lang="es-ES" sz="2800" strike="noStrike" spc="-1" dirty="0">
                <a:solidFill>
                  <a:srgbClr val="000000"/>
                </a:solidFill>
                <a:uFill>
                  <a:solidFill>
                    <a:srgbClr val="FFFFFF"/>
                  </a:solidFill>
                </a:uFill>
                <a:latin typeface="Calibri"/>
                <a:ea typeface="DejaVu Sans"/>
              </a:rPr>
              <a:t> </a:t>
            </a:r>
            <a:r>
              <a:rPr lang="es-ES" sz="2800" strike="noStrike" spc="-1" dirty="0" err="1">
                <a:solidFill>
                  <a:srgbClr val="000000"/>
                </a:solidFill>
                <a:uFill>
                  <a:solidFill>
                    <a:srgbClr val="FFFFFF"/>
                  </a:solidFill>
                </a:uFill>
                <a:latin typeface="Calibri"/>
                <a:ea typeface="DejaVu Sans"/>
              </a:rPr>
              <a:t>Privacy</a:t>
            </a:r>
            <a:r>
              <a:rPr lang="es-ES" sz="2800" strike="noStrike" spc="-1" dirty="0">
                <a:solidFill>
                  <a:srgbClr val="000000"/>
                </a:solidFill>
                <a:uFill>
                  <a:solidFill>
                    <a:srgbClr val="FFFFFF"/>
                  </a:solidFill>
                </a:uFill>
                <a:latin typeface="Calibri"/>
                <a:ea typeface="DejaVu Sans"/>
              </a:rPr>
              <a:t>. Es un programa de cifrado de contenido mediante claves.</a:t>
            </a:r>
            <a:endParaRPr lang="es-ES" sz="1800" strike="noStrike" spc="-1" dirty="0">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b="1" strike="noStrike" spc="-1" dirty="0">
                <a:solidFill>
                  <a:srgbClr val="000000"/>
                </a:solidFill>
                <a:uFill>
                  <a:solidFill>
                    <a:srgbClr val="FFFFFF"/>
                  </a:solidFill>
                </a:uFill>
                <a:latin typeface="Calibri"/>
                <a:ea typeface="DejaVu Sans"/>
              </a:rPr>
              <a:t>DUKPT: </a:t>
            </a:r>
            <a:r>
              <a:rPr lang="es-ES" sz="2800" strike="noStrike" spc="-1" dirty="0" err="1">
                <a:solidFill>
                  <a:srgbClr val="000000"/>
                </a:solidFill>
                <a:uFill>
                  <a:solidFill>
                    <a:srgbClr val="FFFFFF"/>
                  </a:solidFill>
                </a:uFill>
                <a:latin typeface="Calibri"/>
                <a:ea typeface="DejaVu Sans"/>
              </a:rPr>
              <a:t>Derived</a:t>
            </a:r>
            <a:r>
              <a:rPr lang="es-ES" sz="2800" strike="noStrike" spc="-1" dirty="0">
                <a:solidFill>
                  <a:srgbClr val="000000"/>
                </a:solidFill>
                <a:uFill>
                  <a:solidFill>
                    <a:srgbClr val="FFFFFF"/>
                  </a:solidFill>
                </a:uFill>
                <a:latin typeface="Calibri"/>
                <a:ea typeface="DejaVu Sans"/>
              </a:rPr>
              <a:t> </a:t>
            </a:r>
            <a:r>
              <a:rPr lang="es-ES" sz="2800" strike="noStrike" spc="-1" dirty="0" err="1">
                <a:solidFill>
                  <a:srgbClr val="000000"/>
                </a:solidFill>
                <a:uFill>
                  <a:solidFill>
                    <a:srgbClr val="FFFFFF"/>
                  </a:solidFill>
                </a:uFill>
                <a:latin typeface="Calibri"/>
                <a:ea typeface="DejaVu Sans"/>
              </a:rPr>
              <a:t>Unique</a:t>
            </a:r>
            <a:r>
              <a:rPr lang="es-ES" sz="2800" strike="noStrike" spc="-1" dirty="0">
                <a:solidFill>
                  <a:srgbClr val="000000"/>
                </a:solidFill>
                <a:uFill>
                  <a:solidFill>
                    <a:srgbClr val="FFFFFF"/>
                  </a:solidFill>
                </a:uFill>
                <a:latin typeface="Calibri"/>
                <a:ea typeface="DejaVu Sans"/>
              </a:rPr>
              <a:t> Key Per </a:t>
            </a:r>
            <a:r>
              <a:rPr lang="es-ES" sz="2800" strike="noStrike" spc="-1" dirty="0" err="1">
                <a:solidFill>
                  <a:srgbClr val="000000"/>
                </a:solidFill>
                <a:uFill>
                  <a:solidFill>
                    <a:srgbClr val="FFFFFF"/>
                  </a:solidFill>
                </a:uFill>
                <a:latin typeface="Calibri"/>
                <a:ea typeface="DejaVu Sans"/>
              </a:rPr>
              <a:t>Transaction</a:t>
            </a:r>
            <a:r>
              <a:rPr lang="es-ES" sz="2800" strike="noStrike" spc="-1" dirty="0">
                <a:solidFill>
                  <a:srgbClr val="000000"/>
                </a:solidFill>
                <a:uFill>
                  <a:solidFill>
                    <a:srgbClr val="FFFFFF"/>
                  </a:solidFill>
                </a:uFill>
                <a:latin typeface="Calibri"/>
                <a:ea typeface="DejaVu Sans"/>
              </a:rPr>
              <a:t>. Es un sistema de gestión de claves en la que para cada transacción, se utiliza una clave única que se deriva de una establecida.</a:t>
            </a:r>
            <a:endParaRPr lang="es-ES" sz="1800" strike="noStrike" spc="-1" dirty="0">
              <a:solidFill>
                <a:srgbClr val="000000"/>
              </a:solidFill>
              <a:uFill>
                <a:solidFill>
                  <a:srgbClr val="FFFFFF"/>
                </a:solidFill>
              </a:uFill>
              <a:latin typeface="Arial"/>
            </a:endParaRPr>
          </a:p>
        </p:txBody>
      </p:sp>
      <p:sp>
        <p:nvSpPr>
          <p:cNvPr id="154" name="CustomShape 3"/>
          <p:cNvSpPr/>
          <p:nvPr/>
        </p:nvSpPr>
        <p:spPr>
          <a:xfrm>
            <a:off x="323640" y="18036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sp>
        <p:nvSpPr>
          <p:cNvPr id="155" name="TextShape 4"/>
          <p:cNvSpPr txBox="1"/>
          <p:nvPr/>
        </p:nvSpPr>
        <p:spPr>
          <a:xfrm>
            <a:off x="5317920" y="612036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862EF3DD-96B7-4A0D-8701-DE5C5FA55E39}" type="slidenum">
              <a:rPr lang="es-ES" sz="1800" strike="noStrike" spc="-1">
                <a:solidFill>
                  <a:srgbClr val="000000"/>
                </a:solidFill>
                <a:uFill>
                  <a:solidFill>
                    <a:srgbClr val="FFFFFF"/>
                  </a:solidFill>
                </a:uFill>
                <a:latin typeface="Arial"/>
              </a:rPr>
              <a:t>17</a:t>
            </a:fld>
            <a:r>
              <a:rPr lang="es-ES" sz="1800" strike="noStrike" spc="-1">
                <a:solidFill>
                  <a:srgbClr val="000000"/>
                </a:solidFill>
                <a:uFill>
                  <a:solidFill>
                    <a:srgbClr val="FFFFFF"/>
                  </a:solidFill>
                </a:uFill>
                <a:latin typeface="Arial"/>
              </a:rPr>
              <a:t>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s-ES" sz="4400" strike="noStrike" spc="-1">
                <a:solidFill>
                  <a:srgbClr val="000000"/>
                </a:solidFill>
                <a:uFill>
                  <a:solidFill>
                    <a:srgbClr val="FFFFFF"/>
                  </a:solidFill>
                </a:uFill>
                <a:latin typeface="Calibri"/>
                <a:ea typeface="DejaVu Sans"/>
              </a:rPr>
              <a:t>END-TO-END</a:t>
            </a:r>
            <a:endParaRPr lang="es-ES" sz="1800" strike="noStrike" spc="-1">
              <a:solidFill>
                <a:srgbClr val="000000"/>
              </a:solidFill>
              <a:uFill>
                <a:solidFill>
                  <a:srgbClr val="FFFFFF"/>
                </a:solidFill>
              </a:uFill>
              <a:latin typeface="Arial"/>
            </a:endParaRPr>
          </a:p>
        </p:txBody>
      </p:sp>
      <p:sp>
        <p:nvSpPr>
          <p:cNvPr id="157"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800" strike="noStrike" spc="-1">
                <a:solidFill>
                  <a:srgbClr val="000000"/>
                </a:solidFill>
                <a:uFill>
                  <a:solidFill>
                    <a:srgbClr val="FFFFFF"/>
                  </a:solidFill>
                </a:uFill>
                <a:latin typeface="Calibri"/>
                <a:ea typeface="DejaVu Sans"/>
              </a:rPr>
              <a:t>Se trata de un sistema de comunicación que permite que únicamente las personas que se comunican entre sí puedan leer los mensajes enviados. Por lo que si una persona malintencionada intenta acceder a una conversación, no podrá, ya que requiere uso de claves criptográficas.</a:t>
            </a:r>
            <a:endParaRPr lang="es-ES" sz="1800" strike="noStrike" spc="-1">
              <a:solidFill>
                <a:srgbClr val="000000"/>
              </a:solidFill>
              <a:uFill>
                <a:solidFill>
                  <a:srgbClr val="FFFFFF"/>
                </a:solidFill>
              </a:uFill>
              <a:latin typeface="Arial"/>
            </a:endParaRPr>
          </a:p>
          <a:p>
            <a:pPr>
              <a:lnSpc>
                <a:spcPct val="100000"/>
              </a:lnSpc>
            </a:pPr>
            <a:r>
              <a:rPr lang="es-ES" sz="2800" strike="noStrike" spc="-1">
                <a:solidFill>
                  <a:srgbClr val="000000"/>
                </a:solidFill>
                <a:uFill>
                  <a:solidFill>
                    <a:srgbClr val="FFFFFF"/>
                  </a:solidFill>
                </a:uFill>
                <a:latin typeface="Calibri"/>
                <a:ea typeface="DejaVu Sans"/>
              </a:rPr>
              <a:t>En un sistema E2EE se encriptan los datos usando un sistema de símbolos llamado PGP o un DUKPT, también puede hacerse con un intercambio de claves mediante el algoritmo Diffie-Hellman.</a:t>
            </a:r>
            <a:endParaRPr lang="es-ES" sz="1800" strike="noStrike" spc="-1">
              <a:solidFill>
                <a:srgbClr val="000000"/>
              </a:solidFill>
              <a:uFill>
                <a:solidFill>
                  <a:srgbClr val="FFFFFF"/>
                </a:solidFill>
              </a:uFill>
              <a:latin typeface="Arial"/>
            </a:endParaRPr>
          </a:p>
        </p:txBody>
      </p:sp>
      <p:sp>
        <p:nvSpPr>
          <p:cNvPr id="158" name="CustomShape 3"/>
          <p:cNvSpPr/>
          <p:nvPr/>
        </p:nvSpPr>
        <p:spPr>
          <a:xfrm>
            <a:off x="323640" y="180360"/>
            <a:ext cx="711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sp>
        <p:nvSpPr>
          <p:cNvPr id="159" name="TextShape 4"/>
          <p:cNvSpPr txBox="1"/>
          <p:nvPr/>
        </p:nvSpPr>
        <p:spPr>
          <a:xfrm>
            <a:off x="5317920" y="612036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23ADF2D3-1047-4F90-8181-4BF485718906}" type="slidenum">
              <a:rPr lang="es-ES" sz="1800" strike="noStrike" spc="-1">
                <a:solidFill>
                  <a:srgbClr val="000000"/>
                </a:solidFill>
                <a:uFill>
                  <a:solidFill>
                    <a:srgbClr val="FFFFFF"/>
                  </a:solidFill>
                </a:uFill>
                <a:latin typeface="Arial"/>
              </a:rPr>
              <a:t>18</a:t>
            </a:fld>
            <a:r>
              <a:rPr lang="es-ES" sz="1800" strike="noStrike" spc="-1">
                <a:solidFill>
                  <a:srgbClr val="000000"/>
                </a:solidFill>
                <a:uFill>
                  <a:solidFill>
                    <a:srgbClr val="FFFFFF"/>
                  </a:solidFill>
                </a:uFill>
                <a:latin typeface="Arial"/>
              </a:rPr>
              <a:t>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04000" y="1191240"/>
            <a:ext cx="10639800" cy="529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400" strike="noStrike" spc="-1">
                <a:solidFill>
                  <a:srgbClr val="000000"/>
                </a:solidFill>
                <a:uFill>
                  <a:solidFill>
                    <a:srgbClr val="FFFFFF"/>
                  </a:solidFill>
                </a:uFill>
                <a:latin typeface="Calibri"/>
                <a:ea typeface="DejaVu Sans"/>
              </a:rPr>
              <a:t>WhatsApp ha revolucionado el mundo de la telefonía móvil, haciendo que el mercado de las telecomunicaciones esté evolucionado tanto a nivel de terminales (smartphones) como a nivel de operadoras (más centradas en tarifas de datos que de voz). </a:t>
            </a:r>
            <a:endParaRPr lang="es-ES" sz="1800" strike="noStrike" spc="-1">
              <a:solidFill>
                <a:srgbClr val="000000"/>
              </a:solidFill>
              <a:uFill>
                <a:solidFill>
                  <a:srgbClr val="FFFFFF"/>
                </a:solidFill>
              </a:uFill>
              <a:latin typeface="Arial"/>
            </a:endParaRPr>
          </a:p>
          <a:p>
            <a:pPr>
              <a:lnSpc>
                <a:spcPct val="100000"/>
              </a:lnSpc>
            </a:pPr>
            <a:endParaRPr lang="es-ES" sz="1800" strike="noStrike" spc="-1">
              <a:solidFill>
                <a:srgbClr val="000000"/>
              </a:solidFill>
              <a:uFill>
                <a:solidFill>
                  <a:srgbClr val="FFFFFF"/>
                </a:solidFill>
              </a:uFill>
              <a:latin typeface="Arial"/>
            </a:endParaRPr>
          </a:p>
          <a:p>
            <a:pPr>
              <a:lnSpc>
                <a:spcPct val="100000"/>
              </a:lnSpc>
            </a:pPr>
            <a:r>
              <a:rPr lang="es-ES" sz="2400" strike="noStrike" spc="-1">
                <a:solidFill>
                  <a:srgbClr val="000000"/>
                </a:solidFill>
                <a:uFill>
                  <a:solidFill>
                    <a:srgbClr val="FFFFFF"/>
                  </a:solidFill>
                </a:uFill>
                <a:latin typeface="Calibri"/>
                <a:ea typeface="DejaVu Sans"/>
              </a:rPr>
              <a:t>Ventajas:</a:t>
            </a:r>
            <a:endParaRPr lang="es-ES" sz="1800" strike="noStrike" spc="-1">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lang="es-ES" sz="2400" strike="noStrike" spc="-1">
                <a:solidFill>
                  <a:srgbClr val="000000"/>
                </a:solidFill>
                <a:uFill>
                  <a:solidFill>
                    <a:srgbClr val="FFFFFF"/>
                  </a:solidFill>
                </a:uFill>
                <a:latin typeface="Calibri"/>
                <a:ea typeface="DejaVu Sans"/>
              </a:rPr>
              <a:t>Fácil de usar</a:t>
            </a:r>
            <a:endParaRPr lang="es-ES" sz="1800" strike="noStrike" spc="-1">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lang="es-ES" sz="2400" strike="noStrike" spc="-1">
                <a:solidFill>
                  <a:srgbClr val="000000"/>
                </a:solidFill>
                <a:uFill>
                  <a:solidFill>
                    <a:srgbClr val="FFFFFF"/>
                  </a:solidFill>
                </a:uFill>
                <a:latin typeface="Calibri"/>
                <a:ea typeface="DejaVu Sans"/>
              </a:rPr>
              <a:t>Comunicación global</a:t>
            </a:r>
            <a:endParaRPr lang="es-ES" sz="1800" strike="noStrike" spc="-1">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lang="es-ES" sz="2400" strike="noStrike" spc="-1">
                <a:solidFill>
                  <a:srgbClr val="000000"/>
                </a:solidFill>
                <a:uFill>
                  <a:solidFill>
                    <a:srgbClr val="FFFFFF"/>
                  </a:solidFill>
                </a:uFill>
                <a:latin typeface="Calibri"/>
                <a:ea typeface="DejaVu Sans"/>
              </a:rPr>
              <a:t>Envío de todo tipo de mensajes multimedia</a:t>
            </a:r>
            <a:endParaRPr lang="es-ES" sz="1800" strike="noStrike" spc="-1">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lang="es-ES" sz="2400" strike="noStrike" spc="-1">
                <a:solidFill>
                  <a:srgbClr val="000000"/>
                </a:solidFill>
                <a:uFill>
                  <a:solidFill>
                    <a:srgbClr val="FFFFFF"/>
                  </a:solidFill>
                </a:uFill>
                <a:latin typeface="Calibri"/>
                <a:ea typeface="DejaVu Sans"/>
              </a:rPr>
              <a:t>Personalización</a:t>
            </a:r>
            <a:endParaRPr lang="es-ES" sz="1800" strike="noStrike" spc="-1">
              <a:solidFill>
                <a:srgbClr val="000000"/>
              </a:solidFill>
              <a:uFill>
                <a:solidFill>
                  <a:srgbClr val="FFFFFF"/>
                </a:solidFill>
              </a:uFill>
              <a:latin typeface="Arial"/>
            </a:endParaRPr>
          </a:p>
          <a:p>
            <a:pPr>
              <a:lnSpc>
                <a:spcPct val="100000"/>
              </a:lnSpc>
            </a:pPr>
            <a:endParaRPr lang="es-ES" sz="1800" strike="noStrike" spc="-1">
              <a:solidFill>
                <a:srgbClr val="000000"/>
              </a:solidFill>
              <a:uFill>
                <a:solidFill>
                  <a:srgbClr val="FFFFFF"/>
                </a:solidFill>
              </a:uFill>
              <a:latin typeface="Arial"/>
            </a:endParaRPr>
          </a:p>
          <a:p>
            <a:pPr>
              <a:lnSpc>
                <a:spcPct val="100000"/>
              </a:lnSpc>
            </a:pPr>
            <a:r>
              <a:rPr lang="es-ES" sz="2400" strike="noStrike" spc="-1">
                <a:solidFill>
                  <a:srgbClr val="000000"/>
                </a:solidFill>
                <a:uFill>
                  <a:solidFill>
                    <a:srgbClr val="FFFFFF"/>
                  </a:solidFill>
                </a:uFill>
                <a:latin typeface="Calibri"/>
                <a:ea typeface="DejaVu Sans"/>
              </a:rPr>
              <a:t>Desventajas:</a:t>
            </a:r>
            <a:endParaRPr lang="es-ES" sz="1800" strike="noStrike" spc="-1">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lang="es-ES" sz="2400" strike="noStrike" spc="-1">
                <a:solidFill>
                  <a:srgbClr val="000000"/>
                </a:solidFill>
                <a:uFill>
                  <a:solidFill>
                    <a:srgbClr val="FFFFFF"/>
                  </a:solidFill>
                </a:uFill>
                <a:latin typeface="Calibri"/>
                <a:ea typeface="DejaVu Sans"/>
              </a:rPr>
              <a:t>Seguridad (tanto a nivel de que no sabes con quien estas hablando, como el robo o espionaje de conversaciones y datos privados) </a:t>
            </a:r>
            <a:endParaRPr lang="es-ES" sz="1800" strike="noStrike" spc="-1">
              <a:solidFill>
                <a:srgbClr val="000000"/>
              </a:solidFill>
              <a:uFill>
                <a:solidFill>
                  <a:srgbClr val="FFFFFF"/>
                </a:solidFill>
              </a:uFill>
              <a:latin typeface="Arial"/>
            </a:endParaRPr>
          </a:p>
        </p:txBody>
      </p:sp>
      <p:sp>
        <p:nvSpPr>
          <p:cNvPr id="161" name="CustomShape 2"/>
          <p:cNvSpPr/>
          <p:nvPr/>
        </p:nvSpPr>
        <p:spPr>
          <a:xfrm>
            <a:off x="432000" y="399240"/>
            <a:ext cx="9791640" cy="79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4400" strike="noStrike" spc="-1">
                <a:solidFill>
                  <a:srgbClr val="000000"/>
                </a:solidFill>
                <a:uFill>
                  <a:solidFill>
                    <a:srgbClr val="FFFFFF"/>
                  </a:solidFill>
                </a:uFill>
                <a:latin typeface="Calibri"/>
                <a:ea typeface="DejaVu Sans"/>
              </a:rPr>
              <a:t>COMPARATIVA – VENTEJAS/DESVENTAJAS</a:t>
            </a:r>
            <a:endParaRPr lang="es-ES" sz="1800" strike="noStrike" spc="-1">
              <a:solidFill>
                <a:srgbClr val="000000"/>
              </a:solidFill>
              <a:uFill>
                <a:solidFill>
                  <a:srgbClr val="FFFFFF"/>
                </a:solidFill>
              </a:uFill>
              <a:latin typeface="Arial"/>
            </a:endParaRPr>
          </a:p>
        </p:txBody>
      </p:sp>
      <p:sp>
        <p:nvSpPr>
          <p:cNvPr id="162" name="CustomShape 3"/>
          <p:cNvSpPr/>
          <p:nvPr/>
        </p:nvSpPr>
        <p:spPr>
          <a:xfrm>
            <a:off x="345240" y="190440"/>
            <a:ext cx="8856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sp>
        <p:nvSpPr>
          <p:cNvPr id="163" name="TextShape 4"/>
          <p:cNvSpPr txBox="1"/>
          <p:nvPr/>
        </p:nvSpPr>
        <p:spPr>
          <a:xfrm>
            <a:off x="5317920" y="612036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D565D700-D716-422A-9C74-5076099F801D}" type="slidenum">
              <a:rPr lang="es-ES" sz="1800" strike="noStrike" spc="-1">
                <a:solidFill>
                  <a:srgbClr val="000000"/>
                </a:solidFill>
                <a:uFill>
                  <a:solidFill>
                    <a:srgbClr val="FFFFFF"/>
                  </a:solidFill>
                </a:uFill>
                <a:latin typeface="Arial"/>
              </a:rPr>
              <a:t>19</a:t>
            </a:fld>
            <a:r>
              <a:rPr lang="es-ES" sz="1800" strike="noStrike" spc="-1">
                <a:solidFill>
                  <a:srgbClr val="000000"/>
                </a:solidFill>
                <a:uFill>
                  <a:solidFill>
                    <a:srgbClr val="FFFFFF"/>
                  </a:solidFill>
                </a:uFill>
                <a:latin typeface="Arial"/>
              </a:rPr>
              <a:t>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s-ES" sz="4400" strike="noStrike" spc="-1">
                <a:solidFill>
                  <a:srgbClr val="000000"/>
                </a:solidFill>
                <a:uFill>
                  <a:solidFill>
                    <a:srgbClr val="FFFFFF"/>
                  </a:solidFill>
                </a:uFill>
                <a:latin typeface="Calibri"/>
                <a:ea typeface="DejaVu Sans"/>
              </a:rPr>
              <a:t>ÍNDICE</a:t>
            </a:r>
            <a:endParaRPr lang="es-ES" sz="1800" strike="noStrike" spc="-1">
              <a:solidFill>
                <a:srgbClr val="000000"/>
              </a:solidFill>
              <a:uFill>
                <a:solidFill>
                  <a:srgbClr val="FFFFFF"/>
                </a:solidFill>
              </a:uFill>
              <a:latin typeface="Arial"/>
            </a:endParaRPr>
          </a:p>
        </p:txBody>
      </p:sp>
      <p:sp>
        <p:nvSpPr>
          <p:cNvPr id="84" name="CustomShape 2"/>
          <p:cNvSpPr/>
          <p:nvPr/>
        </p:nvSpPr>
        <p:spPr>
          <a:xfrm>
            <a:off x="838080" y="1825560"/>
            <a:ext cx="1068192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gn="just">
              <a:lnSpc>
                <a:spcPct val="90000"/>
              </a:lnSpc>
              <a:buClr>
                <a:srgbClr val="000000"/>
              </a:buClr>
              <a:buFont typeface="Arial"/>
              <a:buChar char="•"/>
            </a:pPr>
            <a:r>
              <a:rPr lang="es-ES" sz="2800" strike="noStrike" spc="-1">
                <a:solidFill>
                  <a:srgbClr val="000000"/>
                </a:solidFill>
                <a:uFill>
                  <a:solidFill>
                    <a:srgbClr val="FFFFFF"/>
                  </a:solidFill>
                </a:uFill>
                <a:latin typeface="Calibri"/>
                <a:ea typeface="DejaVu Sans"/>
              </a:rPr>
              <a:t>Descripción……………………………………………………………………………..3</a:t>
            </a:r>
            <a:endParaRPr lang="es-ES" sz="1800" strike="noStrike" spc="-1">
              <a:solidFill>
                <a:srgbClr val="000000"/>
              </a:solidFill>
              <a:uFill>
                <a:solidFill>
                  <a:srgbClr val="FFFFFF"/>
                </a:solidFill>
              </a:uFill>
              <a:latin typeface="Arial"/>
            </a:endParaRPr>
          </a:p>
          <a:p>
            <a:pPr marL="228600" indent="-227880" algn="just">
              <a:lnSpc>
                <a:spcPct val="90000"/>
              </a:lnSpc>
              <a:buClr>
                <a:srgbClr val="000000"/>
              </a:buClr>
              <a:buFont typeface="Arial"/>
              <a:buChar char="•"/>
            </a:pPr>
            <a:r>
              <a:rPr lang="es-ES" sz="2800" strike="noStrike" spc="-1">
                <a:solidFill>
                  <a:srgbClr val="000000"/>
                </a:solidFill>
                <a:uFill>
                  <a:solidFill>
                    <a:srgbClr val="FFFFFF"/>
                  </a:solidFill>
                </a:uFill>
                <a:latin typeface="Calibri"/>
                <a:ea typeface="DejaVu Sans"/>
              </a:rPr>
              <a:t>Como funciona………………………………………………………………………..5</a:t>
            </a:r>
            <a:endParaRPr lang="es-ES" sz="1800" strike="noStrike" spc="-1">
              <a:solidFill>
                <a:srgbClr val="000000"/>
              </a:solidFill>
              <a:uFill>
                <a:solidFill>
                  <a:srgbClr val="FFFFFF"/>
                </a:solidFill>
              </a:uFill>
              <a:latin typeface="Arial"/>
            </a:endParaRPr>
          </a:p>
          <a:p>
            <a:pPr marL="228600" indent="-227880" algn="just">
              <a:lnSpc>
                <a:spcPct val="90000"/>
              </a:lnSpc>
              <a:buClr>
                <a:srgbClr val="000000"/>
              </a:buClr>
              <a:buFont typeface="Arial"/>
              <a:buChar char="•"/>
            </a:pPr>
            <a:r>
              <a:rPr lang="es-ES" sz="2800" strike="noStrike" spc="-1">
                <a:solidFill>
                  <a:srgbClr val="000000"/>
                </a:solidFill>
                <a:uFill>
                  <a:solidFill>
                    <a:srgbClr val="FFFFFF"/>
                  </a:solidFill>
                </a:uFill>
                <a:latin typeface="Calibri"/>
                <a:ea typeface="DejaVu Sans"/>
              </a:rPr>
              <a:t>Protocolo que usa…………………………………………………………………...6</a:t>
            </a:r>
            <a:endParaRPr lang="es-ES" sz="1800" strike="noStrike" spc="-1">
              <a:solidFill>
                <a:srgbClr val="000000"/>
              </a:solidFill>
              <a:uFill>
                <a:solidFill>
                  <a:srgbClr val="FFFFFF"/>
                </a:solidFill>
              </a:uFill>
              <a:latin typeface="Arial"/>
            </a:endParaRPr>
          </a:p>
          <a:p>
            <a:pPr marL="228600" indent="-227880" algn="just">
              <a:lnSpc>
                <a:spcPct val="90000"/>
              </a:lnSpc>
              <a:buClr>
                <a:srgbClr val="000000"/>
              </a:buClr>
              <a:buFont typeface="Arial"/>
              <a:buChar char="•"/>
            </a:pPr>
            <a:r>
              <a:rPr lang="es-ES" sz="2800" strike="noStrike" spc="-1">
                <a:solidFill>
                  <a:srgbClr val="000000"/>
                </a:solidFill>
                <a:uFill>
                  <a:solidFill>
                    <a:srgbClr val="FFFFFF"/>
                  </a:solidFill>
                </a:uFill>
                <a:latin typeface="Calibri"/>
                <a:ea typeface="DejaVu Sans"/>
              </a:rPr>
              <a:t>Encriptación…………………………………………………………………………..11</a:t>
            </a:r>
            <a:endParaRPr lang="es-ES" sz="1800" strike="noStrike" spc="-1">
              <a:solidFill>
                <a:srgbClr val="000000"/>
              </a:solidFill>
              <a:uFill>
                <a:solidFill>
                  <a:srgbClr val="FFFFFF"/>
                </a:solidFill>
              </a:uFill>
              <a:latin typeface="Arial"/>
            </a:endParaRPr>
          </a:p>
          <a:p>
            <a:pPr marL="228600" indent="-227880" algn="just">
              <a:lnSpc>
                <a:spcPct val="90000"/>
              </a:lnSpc>
              <a:buClr>
                <a:srgbClr val="000000"/>
              </a:buClr>
              <a:buFont typeface="Arial"/>
              <a:buChar char="•"/>
            </a:pPr>
            <a:r>
              <a:rPr lang="es-ES" sz="2800" strike="noStrike" spc="-1">
                <a:solidFill>
                  <a:srgbClr val="000000"/>
                </a:solidFill>
                <a:uFill>
                  <a:solidFill>
                    <a:srgbClr val="FFFFFF"/>
                  </a:solidFill>
                </a:uFill>
                <a:latin typeface="Calibri"/>
                <a:ea typeface="DejaVu Sans"/>
              </a:rPr>
              <a:t>End-to-end…………………………………………………………………………….16</a:t>
            </a:r>
            <a:endParaRPr lang="es-ES" sz="1800" strike="noStrike" spc="-1">
              <a:solidFill>
                <a:srgbClr val="000000"/>
              </a:solidFill>
              <a:uFill>
                <a:solidFill>
                  <a:srgbClr val="FFFFFF"/>
                </a:solidFill>
              </a:uFill>
              <a:latin typeface="Arial"/>
            </a:endParaRPr>
          </a:p>
          <a:p>
            <a:pPr marL="228600" indent="-227880" algn="just">
              <a:lnSpc>
                <a:spcPct val="90000"/>
              </a:lnSpc>
              <a:buClr>
                <a:srgbClr val="000000"/>
              </a:buClr>
              <a:buFont typeface="Arial"/>
              <a:buChar char="•"/>
            </a:pPr>
            <a:r>
              <a:rPr lang="es-ES" sz="2800" strike="noStrike" spc="-1">
                <a:solidFill>
                  <a:srgbClr val="000000"/>
                </a:solidFill>
                <a:uFill>
                  <a:solidFill>
                    <a:srgbClr val="FFFFFF"/>
                  </a:solidFill>
                </a:uFill>
                <a:latin typeface="Calibri"/>
                <a:ea typeface="DejaVu Sans"/>
              </a:rPr>
              <a:t>Comparativa………………………………………………………………………....19</a:t>
            </a:r>
            <a:endParaRPr lang="es-ES" sz="1800" strike="noStrike" spc="-1">
              <a:solidFill>
                <a:srgbClr val="000000"/>
              </a:solidFill>
              <a:uFill>
                <a:solidFill>
                  <a:srgbClr val="FFFFFF"/>
                </a:solidFill>
              </a:uFill>
              <a:latin typeface="Arial"/>
            </a:endParaRPr>
          </a:p>
          <a:p>
            <a:pPr marL="228600" indent="-227880" algn="just">
              <a:lnSpc>
                <a:spcPct val="90000"/>
              </a:lnSpc>
              <a:buClr>
                <a:srgbClr val="000000"/>
              </a:buClr>
              <a:buFont typeface="Arial"/>
              <a:buChar char="•"/>
            </a:pPr>
            <a:r>
              <a:rPr lang="es-ES" sz="2800" strike="noStrike" spc="-1">
                <a:solidFill>
                  <a:srgbClr val="000000"/>
                </a:solidFill>
                <a:uFill>
                  <a:solidFill>
                    <a:srgbClr val="FFFFFF"/>
                  </a:solidFill>
                </a:uFill>
                <a:latin typeface="Calibri"/>
                <a:ea typeface="DejaVu Sans"/>
              </a:rPr>
              <a:t>Conclusión……………………………………………………………………………..21</a:t>
            </a:r>
            <a:endParaRPr lang="es-ES" sz="1800" strike="noStrike" spc="-1">
              <a:solidFill>
                <a:srgbClr val="000000"/>
              </a:solidFill>
              <a:uFill>
                <a:solidFill>
                  <a:srgbClr val="FFFFFF"/>
                </a:solidFill>
              </a:uFill>
              <a:latin typeface="Arial"/>
            </a:endParaRPr>
          </a:p>
          <a:p>
            <a:pPr marL="228600" indent="-227880" algn="just">
              <a:lnSpc>
                <a:spcPct val="90000"/>
              </a:lnSpc>
              <a:buClr>
                <a:srgbClr val="000000"/>
              </a:buClr>
              <a:buFont typeface="Arial"/>
              <a:buChar char="•"/>
            </a:pPr>
            <a:r>
              <a:rPr lang="es-ES" sz="2800" strike="noStrike" spc="-1">
                <a:solidFill>
                  <a:srgbClr val="000000"/>
                </a:solidFill>
                <a:uFill>
                  <a:solidFill>
                    <a:srgbClr val="FFFFFF"/>
                  </a:solidFill>
                </a:uFill>
                <a:latin typeface="Calibri"/>
                <a:ea typeface="DejaVu Sans"/>
              </a:rPr>
              <a:t>Bibliografía…………………………………………………………………………….22</a:t>
            </a:r>
            <a:endParaRPr lang="es-ES" sz="1800" strike="noStrike" spc="-1">
              <a:solidFill>
                <a:srgbClr val="000000"/>
              </a:solidFill>
              <a:uFill>
                <a:solidFill>
                  <a:srgbClr val="FFFFFF"/>
                </a:solidFill>
              </a:uFill>
              <a:latin typeface="Arial"/>
            </a:endParaRPr>
          </a:p>
        </p:txBody>
      </p:sp>
      <p:sp>
        <p:nvSpPr>
          <p:cNvPr id="85" name="CustomShape 3"/>
          <p:cNvSpPr/>
          <p:nvPr/>
        </p:nvSpPr>
        <p:spPr>
          <a:xfrm>
            <a:off x="349200" y="180360"/>
            <a:ext cx="6710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sp>
        <p:nvSpPr>
          <p:cNvPr id="86" name="TextShape 4"/>
          <p:cNvSpPr txBox="1"/>
          <p:nvPr/>
        </p:nvSpPr>
        <p:spPr>
          <a:xfrm>
            <a:off x="5317560" y="612000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6EF32A18-6295-49F5-9E5C-D4D54A2EF1D5}" type="slidenum">
              <a:rPr lang="es-ES" sz="1800" strike="noStrike" spc="-1">
                <a:solidFill>
                  <a:srgbClr val="000000"/>
                </a:solidFill>
                <a:uFill>
                  <a:solidFill>
                    <a:srgbClr val="FFFFFF"/>
                  </a:solidFill>
                </a:uFill>
                <a:latin typeface="Arial"/>
              </a:rPr>
              <a:t>2</a:t>
            </a:fld>
            <a:r>
              <a:rPr lang="es-ES" sz="1800" strike="noStrike" spc="-1">
                <a:solidFill>
                  <a:srgbClr val="000000"/>
                </a:solidFill>
                <a:uFill>
                  <a:solidFill>
                    <a:srgbClr val="FFFFFF"/>
                  </a:solidFill>
                </a:uFill>
                <a:latin typeface="Arial"/>
              </a:rPr>
              <a:t>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432000" y="288000"/>
            <a:ext cx="9791640" cy="79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4400" strike="noStrike" spc="-1">
                <a:solidFill>
                  <a:srgbClr val="000000"/>
                </a:solidFill>
                <a:uFill>
                  <a:solidFill>
                    <a:srgbClr val="FFFFFF"/>
                  </a:solidFill>
                </a:uFill>
                <a:latin typeface="Calibri"/>
                <a:ea typeface="DejaVu Sans"/>
              </a:rPr>
              <a:t>COMPARATIVA – COMPETIDORES</a:t>
            </a:r>
            <a:endParaRPr lang="es-ES" sz="1800" strike="noStrike" spc="-1">
              <a:solidFill>
                <a:srgbClr val="000000"/>
              </a:solidFill>
              <a:uFill>
                <a:solidFill>
                  <a:srgbClr val="FFFFFF"/>
                </a:solidFill>
              </a:uFill>
              <a:latin typeface="Arial"/>
            </a:endParaRPr>
          </a:p>
        </p:txBody>
      </p:sp>
      <p:pic>
        <p:nvPicPr>
          <p:cNvPr id="165" name="Imagen 180"/>
          <p:cNvPicPr/>
          <p:nvPr/>
        </p:nvPicPr>
        <p:blipFill>
          <a:blip r:embed="rId3"/>
          <a:stretch/>
        </p:blipFill>
        <p:spPr>
          <a:xfrm>
            <a:off x="6184440" y="2220480"/>
            <a:ext cx="3535560" cy="3971520"/>
          </a:xfrm>
          <a:prstGeom prst="rect">
            <a:avLst/>
          </a:prstGeom>
          <a:ln>
            <a:noFill/>
          </a:ln>
        </p:spPr>
      </p:pic>
      <p:pic>
        <p:nvPicPr>
          <p:cNvPr id="166" name="Imagen 181"/>
          <p:cNvPicPr/>
          <p:nvPr/>
        </p:nvPicPr>
        <p:blipFill>
          <a:blip r:embed="rId4"/>
          <a:stretch/>
        </p:blipFill>
        <p:spPr>
          <a:xfrm>
            <a:off x="8856000" y="72000"/>
            <a:ext cx="3153240" cy="2601360"/>
          </a:xfrm>
          <a:prstGeom prst="rect">
            <a:avLst/>
          </a:prstGeom>
          <a:ln>
            <a:noFill/>
          </a:ln>
        </p:spPr>
      </p:pic>
      <p:pic>
        <p:nvPicPr>
          <p:cNvPr id="167" name="Imagen 182"/>
          <p:cNvPicPr/>
          <p:nvPr/>
        </p:nvPicPr>
        <p:blipFill>
          <a:blip r:embed="rId5"/>
          <a:stretch/>
        </p:blipFill>
        <p:spPr>
          <a:xfrm>
            <a:off x="9605160" y="2950920"/>
            <a:ext cx="2663640" cy="3583080"/>
          </a:xfrm>
          <a:prstGeom prst="rect">
            <a:avLst/>
          </a:prstGeom>
          <a:ln>
            <a:noFill/>
          </a:ln>
        </p:spPr>
      </p:pic>
      <p:pic>
        <p:nvPicPr>
          <p:cNvPr id="168" name="Imagen 183"/>
          <p:cNvPicPr/>
          <p:nvPr/>
        </p:nvPicPr>
        <p:blipFill>
          <a:blip r:embed="rId6"/>
          <a:stretch/>
        </p:blipFill>
        <p:spPr>
          <a:xfrm>
            <a:off x="2194920" y="3353040"/>
            <a:ext cx="2412720" cy="3414600"/>
          </a:xfrm>
          <a:prstGeom prst="rect">
            <a:avLst/>
          </a:prstGeom>
          <a:ln>
            <a:noFill/>
          </a:ln>
        </p:spPr>
      </p:pic>
      <p:pic>
        <p:nvPicPr>
          <p:cNvPr id="169" name="Imagen 184"/>
          <p:cNvPicPr/>
          <p:nvPr/>
        </p:nvPicPr>
        <p:blipFill>
          <a:blip r:embed="rId7"/>
          <a:stretch/>
        </p:blipFill>
        <p:spPr>
          <a:xfrm>
            <a:off x="4042800" y="1353240"/>
            <a:ext cx="2580840" cy="2318400"/>
          </a:xfrm>
          <a:prstGeom prst="rect">
            <a:avLst/>
          </a:prstGeom>
          <a:ln>
            <a:noFill/>
          </a:ln>
        </p:spPr>
      </p:pic>
      <p:pic>
        <p:nvPicPr>
          <p:cNvPr id="170" name="Imagen 185"/>
          <p:cNvPicPr/>
          <p:nvPr/>
        </p:nvPicPr>
        <p:blipFill>
          <a:blip r:embed="rId8"/>
          <a:stretch/>
        </p:blipFill>
        <p:spPr>
          <a:xfrm>
            <a:off x="144000" y="1152000"/>
            <a:ext cx="2238480" cy="3167640"/>
          </a:xfrm>
          <a:prstGeom prst="rect">
            <a:avLst/>
          </a:prstGeom>
          <a:ln>
            <a:noFill/>
          </a:ln>
        </p:spPr>
      </p:pic>
      <p:sp>
        <p:nvSpPr>
          <p:cNvPr id="171" name="CustomShape 2"/>
          <p:cNvSpPr/>
          <p:nvPr/>
        </p:nvSpPr>
        <p:spPr>
          <a:xfrm>
            <a:off x="10224000" y="6534360"/>
            <a:ext cx="2303640" cy="32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800" strike="noStrike" spc="-1">
                <a:solidFill>
                  <a:srgbClr val="000000"/>
                </a:solidFill>
                <a:uFill>
                  <a:solidFill>
                    <a:srgbClr val="FFFFFF"/>
                  </a:solidFill>
                </a:uFill>
                <a:latin typeface="Calibri"/>
                <a:ea typeface="DejaVu Sans"/>
              </a:rPr>
              <a:t>Comparativa Enero - 2017</a:t>
            </a:r>
            <a:endParaRPr lang="es-ES" sz="1800" strike="noStrike" spc="-1">
              <a:solidFill>
                <a:srgbClr val="000000"/>
              </a:solidFill>
              <a:uFill>
                <a:solidFill>
                  <a:srgbClr val="FFFFFF"/>
                </a:solidFill>
              </a:uFill>
              <a:latin typeface="Arial"/>
            </a:endParaRPr>
          </a:p>
        </p:txBody>
      </p:sp>
      <p:sp>
        <p:nvSpPr>
          <p:cNvPr id="172" name="CustomShape 3"/>
          <p:cNvSpPr/>
          <p:nvPr/>
        </p:nvSpPr>
        <p:spPr>
          <a:xfrm>
            <a:off x="345240" y="190440"/>
            <a:ext cx="8856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sp>
        <p:nvSpPr>
          <p:cNvPr id="173" name="TextShape 4"/>
          <p:cNvSpPr txBox="1"/>
          <p:nvPr/>
        </p:nvSpPr>
        <p:spPr>
          <a:xfrm>
            <a:off x="5317920" y="612036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14F34D35-A754-4E6B-B021-A8B22071BB20}" type="slidenum">
              <a:rPr lang="es-ES" sz="1800" strike="noStrike" spc="-1">
                <a:solidFill>
                  <a:srgbClr val="000000"/>
                </a:solidFill>
                <a:uFill>
                  <a:solidFill>
                    <a:srgbClr val="FFFFFF"/>
                  </a:solidFill>
                </a:uFill>
                <a:latin typeface="Arial"/>
              </a:rPr>
              <a:t>20</a:t>
            </a:fld>
            <a:r>
              <a:rPr lang="es-ES" sz="1800" strike="noStrike" spc="-1">
                <a:solidFill>
                  <a:srgbClr val="000000"/>
                </a:solidFill>
                <a:uFill>
                  <a:solidFill>
                    <a:srgbClr val="FFFFFF"/>
                  </a:solidFill>
                </a:uFill>
                <a:latin typeface="Arial"/>
              </a:rPr>
              <a:t>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838080" y="673920"/>
            <a:ext cx="10514880" cy="550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6600" strike="noStrike" spc="-1">
                <a:solidFill>
                  <a:srgbClr val="000000"/>
                </a:solidFill>
                <a:uFill>
                  <a:solidFill>
                    <a:srgbClr val="FFFFFF"/>
                  </a:solidFill>
                </a:uFill>
                <a:latin typeface="Calibri"/>
                <a:ea typeface="DejaVu Sans"/>
              </a:rPr>
              <a:t>CONCLUSIÓN</a:t>
            </a:r>
            <a:endParaRPr lang="es-ES" sz="1800" strike="noStrike" spc="-1">
              <a:solidFill>
                <a:srgbClr val="000000"/>
              </a:solidFill>
              <a:uFill>
                <a:solidFill>
                  <a:srgbClr val="FFFFFF"/>
                </a:solidFill>
              </a:uFill>
              <a:latin typeface="Arial"/>
            </a:endParaRPr>
          </a:p>
          <a:p>
            <a:pPr algn="ctr">
              <a:lnSpc>
                <a:spcPct val="100000"/>
              </a:lnSpc>
            </a:pPr>
            <a:endParaRPr lang="es-ES" sz="1800" strike="noStrike" spc="-1">
              <a:solidFill>
                <a:srgbClr val="000000"/>
              </a:solidFill>
              <a:uFill>
                <a:solidFill>
                  <a:srgbClr val="FFFFFF"/>
                </a:solidFill>
              </a:uFill>
              <a:latin typeface="Arial"/>
            </a:endParaRPr>
          </a:p>
        </p:txBody>
      </p:sp>
      <p:sp>
        <p:nvSpPr>
          <p:cNvPr id="175" name="CustomShape 2"/>
          <p:cNvSpPr/>
          <p:nvPr/>
        </p:nvSpPr>
        <p:spPr>
          <a:xfrm>
            <a:off x="8919360" y="212040"/>
            <a:ext cx="327204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Jose Miguel Hernández García</a:t>
            </a:r>
            <a:endParaRPr lang="es-ES" sz="1800" strike="noStrike" spc="-1">
              <a:solidFill>
                <a:srgbClr val="000000"/>
              </a:solidFill>
              <a:uFill>
                <a:solidFill>
                  <a:srgbClr val="FFFFFF"/>
                </a:solidFill>
              </a:uFill>
              <a:latin typeface="Arial"/>
            </a:endParaRPr>
          </a:p>
          <a:p>
            <a:pPr>
              <a:lnSpc>
                <a:spcPct val="100000"/>
              </a:lnSpc>
            </a:pPr>
            <a:r>
              <a:rPr lang="es-ES" sz="1800" strike="noStrike" spc="-1">
                <a:solidFill>
                  <a:srgbClr val="000000"/>
                </a:solidFill>
                <a:uFill>
                  <a:solidFill>
                    <a:srgbClr val="FFFFFF"/>
                  </a:solidFill>
                </a:uFill>
                <a:latin typeface="Calibri"/>
                <a:ea typeface="DejaVu Sans"/>
              </a:rPr>
              <a:t>Miguel Jimenez Cazorla</a:t>
            </a:r>
            <a:endParaRPr lang="es-ES" sz="1800" strike="noStrike" spc="-1">
              <a:solidFill>
                <a:srgbClr val="000000"/>
              </a:solidFill>
              <a:uFill>
                <a:solidFill>
                  <a:srgbClr val="FFFFFF"/>
                </a:solidFill>
              </a:uFill>
              <a:latin typeface="Arial"/>
            </a:endParaRPr>
          </a:p>
          <a:p>
            <a:pPr>
              <a:lnSpc>
                <a:spcPct val="100000"/>
              </a:lnSpc>
            </a:pPr>
            <a:endParaRPr lang="es-ES" sz="1800" strike="noStrike" spc="-1">
              <a:solidFill>
                <a:srgbClr val="000000"/>
              </a:solidFill>
              <a:uFill>
                <a:solidFill>
                  <a:srgbClr val="FFFFFF"/>
                </a:solidFill>
              </a:uFill>
              <a:latin typeface="Arial"/>
            </a:endParaRPr>
          </a:p>
        </p:txBody>
      </p:sp>
      <p:sp>
        <p:nvSpPr>
          <p:cNvPr id="176" name="CustomShape 3"/>
          <p:cNvSpPr/>
          <p:nvPr/>
        </p:nvSpPr>
        <p:spPr>
          <a:xfrm>
            <a:off x="323640" y="212040"/>
            <a:ext cx="712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pic>
        <p:nvPicPr>
          <p:cNvPr id="177" name="Picture 2"/>
          <p:cNvPicPr/>
          <p:nvPr/>
        </p:nvPicPr>
        <p:blipFill>
          <a:blip r:embed="rId3"/>
          <a:stretch/>
        </p:blipFill>
        <p:spPr>
          <a:xfrm>
            <a:off x="4381560" y="3748680"/>
            <a:ext cx="3428280" cy="1923480"/>
          </a:xfrm>
          <a:prstGeom prst="rect">
            <a:avLst/>
          </a:prstGeom>
          <a:ln>
            <a:noFill/>
          </a:ln>
        </p:spPr>
      </p:pic>
      <p:sp>
        <p:nvSpPr>
          <p:cNvPr id="178" name="CustomShape 4"/>
          <p:cNvSpPr/>
          <p:nvPr/>
        </p:nvSpPr>
        <p:spPr>
          <a:xfrm>
            <a:off x="4090680" y="5903640"/>
            <a:ext cx="40096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ES" sz="1800" strike="noStrike" spc="-1">
                <a:solidFill>
                  <a:srgbClr val="000000"/>
                </a:solidFill>
                <a:uFill>
                  <a:solidFill>
                    <a:srgbClr val="FFFFFF"/>
                  </a:solidFill>
                </a:uFill>
                <a:latin typeface="Calibri"/>
                <a:ea typeface="DejaVu Sans"/>
              </a:rPr>
              <a:t>FUNDAMENTOS DE REDES</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s-ES" sz="4400" strike="noStrike" spc="-1">
                <a:solidFill>
                  <a:srgbClr val="000000"/>
                </a:solidFill>
                <a:uFill>
                  <a:solidFill>
                    <a:srgbClr val="FFFFFF"/>
                  </a:solidFill>
                </a:uFill>
                <a:latin typeface="Calibri"/>
                <a:ea typeface="DejaVu Sans"/>
              </a:rPr>
              <a:t>BIBLIOGRAFÍA</a:t>
            </a:r>
            <a:endParaRPr lang="es-ES" sz="1800" strike="noStrike" spc="-1">
              <a:solidFill>
                <a:srgbClr val="000000"/>
              </a:solidFill>
              <a:uFill>
                <a:solidFill>
                  <a:srgbClr val="FFFFFF"/>
                </a:solidFill>
              </a:uFill>
              <a:latin typeface="Arial"/>
            </a:endParaRPr>
          </a:p>
        </p:txBody>
      </p:sp>
      <p:sp>
        <p:nvSpPr>
          <p:cNvPr id="180"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0000"/>
              </a:buClr>
              <a:buFont typeface="Arial"/>
              <a:buChar char="•"/>
            </a:pPr>
            <a:r>
              <a:rPr lang="es-ES" sz="2800" strike="noStrike" spc="-1">
                <a:solidFill>
                  <a:srgbClr val="000000"/>
                </a:solidFill>
                <a:uFill>
                  <a:solidFill>
                    <a:srgbClr val="FFFFFF"/>
                  </a:solidFill>
                </a:uFill>
                <a:latin typeface="Calibri"/>
                <a:ea typeface="DejaVu Sans"/>
              </a:rPr>
              <a:t>Whatsapp.com</a:t>
            </a:r>
            <a:endParaRPr lang="es-ES" sz="180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strike="noStrike" spc="-1">
                <a:solidFill>
                  <a:srgbClr val="000000"/>
                </a:solidFill>
                <a:uFill>
                  <a:solidFill>
                    <a:srgbClr val="FFFFFF"/>
                  </a:solidFill>
                </a:uFill>
                <a:latin typeface="Calibri"/>
                <a:ea typeface="DejaVu Sans"/>
              </a:rPr>
              <a:t>Whatsapp-Security-Whitepaper pdf</a:t>
            </a:r>
            <a:endParaRPr lang="es-ES" sz="180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strike="noStrike" spc="-1">
                <a:solidFill>
                  <a:srgbClr val="000000"/>
                </a:solidFill>
                <a:uFill>
                  <a:solidFill>
                    <a:srgbClr val="FFFFFF"/>
                  </a:solidFill>
                </a:uFill>
                <a:latin typeface="Calibri"/>
                <a:ea typeface="DejaVu Sans"/>
              </a:rPr>
              <a:t>Wikipedia.com </a:t>
            </a:r>
            <a:endParaRPr lang="es-ES" sz="180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strike="noStrike" spc="-1">
                <a:solidFill>
                  <a:srgbClr val="000000"/>
                </a:solidFill>
                <a:uFill>
                  <a:solidFill>
                    <a:srgbClr val="FFFFFF"/>
                  </a:solidFill>
                </a:uFill>
                <a:latin typeface="Calibri"/>
                <a:ea typeface="DejaVu Sans"/>
              </a:rPr>
              <a:t>Criptomanía.com</a:t>
            </a:r>
            <a:endParaRPr lang="es-ES" sz="180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strike="noStrike" spc="-1">
                <a:solidFill>
                  <a:srgbClr val="000000"/>
                </a:solidFill>
                <a:uFill>
                  <a:solidFill>
                    <a:srgbClr val="FFFFFF"/>
                  </a:solidFill>
                </a:uFill>
                <a:latin typeface="Calibri"/>
                <a:ea typeface="DejaVu Sans"/>
              </a:rPr>
              <a:t>Xatakandroid.com</a:t>
            </a:r>
            <a:endParaRPr lang="es-ES" sz="180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strike="noStrike" spc="-1">
                <a:solidFill>
                  <a:srgbClr val="000000"/>
                </a:solidFill>
                <a:uFill>
                  <a:solidFill>
                    <a:srgbClr val="FFFFFF"/>
                  </a:solidFill>
                </a:uFill>
                <a:latin typeface="Calibri"/>
                <a:ea typeface="DejaVu Sans"/>
              </a:rPr>
              <a:t>WhatsApp pdf</a:t>
            </a:r>
            <a:endParaRPr lang="es-ES" sz="180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strike="noStrike" spc="-1">
                <a:solidFill>
                  <a:srgbClr val="000000"/>
                </a:solidFill>
                <a:uFill>
                  <a:solidFill>
                    <a:srgbClr val="FFFFFF"/>
                  </a:solidFill>
                </a:uFill>
                <a:latin typeface="Calibri"/>
                <a:ea typeface="DejaVu Sans"/>
              </a:rPr>
              <a:t>WhatsApp.org.mx</a:t>
            </a:r>
            <a:endParaRPr lang="es-ES" sz="180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strike="noStrike" spc="-1">
                <a:solidFill>
                  <a:srgbClr val="000000"/>
                </a:solidFill>
                <a:uFill>
                  <a:solidFill>
                    <a:srgbClr val="FFFFFF"/>
                  </a:solidFill>
                </a:uFill>
                <a:latin typeface="Calibri"/>
                <a:ea typeface="DejaVu Sans"/>
              </a:rPr>
              <a:t>TuExperto.com</a:t>
            </a:r>
            <a:endParaRPr lang="es-ES" sz="1800" strike="noStrike" spc="-1">
              <a:solidFill>
                <a:srgbClr val="000000"/>
              </a:solidFill>
              <a:uFill>
                <a:solidFill>
                  <a:srgbClr val="FFFFFF"/>
                </a:solidFill>
              </a:uFill>
              <a:latin typeface="Arial"/>
            </a:endParaRPr>
          </a:p>
        </p:txBody>
      </p:sp>
      <p:sp>
        <p:nvSpPr>
          <p:cNvPr id="181" name="CustomShape 3"/>
          <p:cNvSpPr/>
          <p:nvPr/>
        </p:nvSpPr>
        <p:spPr>
          <a:xfrm>
            <a:off x="323640" y="180360"/>
            <a:ext cx="7599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sp>
        <p:nvSpPr>
          <p:cNvPr id="182" name="TextShape 4"/>
          <p:cNvSpPr txBox="1"/>
          <p:nvPr/>
        </p:nvSpPr>
        <p:spPr>
          <a:xfrm>
            <a:off x="5317920" y="612036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EE54A2B9-3978-4088-9AEB-FD1D1F8ECA44}" type="slidenum">
              <a:rPr lang="es-ES" sz="1800" strike="noStrike" spc="-1">
                <a:solidFill>
                  <a:srgbClr val="000000"/>
                </a:solidFill>
                <a:uFill>
                  <a:solidFill>
                    <a:srgbClr val="FFFFFF"/>
                  </a:solidFill>
                </a:uFill>
                <a:latin typeface="Arial"/>
              </a:rPr>
              <a:t>22</a:t>
            </a:fld>
            <a:r>
              <a:rPr lang="es-ES" sz="1800" strike="noStrike" spc="-1">
                <a:solidFill>
                  <a:srgbClr val="000000"/>
                </a:solidFill>
                <a:uFill>
                  <a:solidFill>
                    <a:srgbClr val="FFFFFF"/>
                  </a:solidFill>
                </a:uFill>
                <a:latin typeface="Arial"/>
              </a:rPr>
              <a:t>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1523880" y="1122480"/>
            <a:ext cx="9143280" cy="437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6000" strike="noStrike" spc="-1">
                <a:solidFill>
                  <a:srgbClr val="000000"/>
                </a:solidFill>
                <a:uFill>
                  <a:solidFill>
                    <a:srgbClr val="FFFFFF"/>
                  </a:solidFill>
                </a:uFill>
                <a:latin typeface="Calibri"/>
              </a:rPr>
              <a:t>FIN</a:t>
            </a:r>
            <a:endParaRPr lang="es-ES" sz="1800" strike="noStrike" spc="-1">
              <a:solidFill>
                <a:srgbClr val="000000"/>
              </a:solidFill>
              <a:uFill>
                <a:solidFill>
                  <a:srgbClr val="FFFFFF"/>
                </a:solidFill>
              </a:uFill>
              <a:latin typeface="Arial"/>
            </a:endParaRPr>
          </a:p>
        </p:txBody>
      </p:sp>
      <p:sp>
        <p:nvSpPr>
          <p:cNvPr id="184" name="CustomShape 2"/>
          <p:cNvSpPr/>
          <p:nvPr/>
        </p:nvSpPr>
        <p:spPr>
          <a:xfrm>
            <a:off x="8954280" y="190440"/>
            <a:ext cx="31003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Jose Miguel Hernández García</a:t>
            </a:r>
            <a:endParaRPr lang="es-ES" sz="1800" strike="noStrike" spc="-1">
              <a:solidFill>
                <a:srgbClr val="000000"/>
              </a:solidFill>
              <a:uFill>
                <a:solidFill>
                  <a:srgbClr val="FFFFFF"/>
                </a:solidFill>
              </a:uFill>
              <a:latin typeface="Arial"/>
            </a:endParaRPr>
          </a:p>
          <a:p>
            <a:pPr>
              <a:lnSpc>
                <a:spcPct val="100000"/>
              </a:lnSpc>
            </a:pPr>
            <a:r>
              <a:rPr lang="es-ES" sz="1800" strike="noStrike" spc="-1">
                <a:solidFill>
                  <a:srgbClr val="000000"/>
                </a:solidFill>
                <a:uFill>
                  <a:solidFill>
                    <a:srgbClr val="FFFFFF"/>
                  </a:solidFill>
                </a:uFill>
                <a:latin typeface="Calibri"/>
              </a:rPr>
              <a:t>Miguel Jimenez Cazorla</a:t>
            </a:r>
            <a:endParaRPr lang="es-ES" sz="1800" strike="noStrike" spc="-1">
              <a:solidFill>
                <a:srgbClr val="000000"/>
              </a:solidFill>
              <a:uFill>
                <a:solidFill>
                  <a:srgbClr val="FFFFFF"/>
                </a:solidFill>
              </a:uFill>
              <a:latin typeface="Arial"/>
            </a:endParaRPr>
          </a:p>
        </p:txBody>
      </p:sp>
      <p:sp>
        <p:nvSpPr>
          <p:cNvPr id="185" name="CustomShape 3"/>
          <p:cNvSpPr/>
          <p:nvPr/>
        </p:nvSpPr>
        <p:spPr>
          <a:xfrm>
            <a:off x="345240" y="190440"/>
            <a:ext cx="8856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sp>
        <p:nvSpPr>
          <p:cNvPr id="186" name="CustomShape 4"/>
          <p:cNvSpPr/>
          <p:nvPr/>
        </p:nvSpPr>
        <p:spPr>
          <a:xfrm>
            <a:off x="4090680" y="5903640"/>
            <a:ext cx="40096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ES" sz="1800" strike="noStrike" spc="-1">
                <a:solidFill>
                  <a:srgbClr val="000000"/>
                </a:solidFill>
                <a:uFill>
                  <a:solidFill>
                    <a:srgbClr val="FFFFFF"/>
                  </a:solidFill>
                </a:uFill>
                <a:latin typeface="Calibri"/>
              </a:rPr>
              <a:t>FUNDAMENTOS DE REDES</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838080" y="3344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s-ES" sz="4400" strike="noStrike" spc="-1">
                <a:solidFill>
                  <a:srgbClr val="000000"/>
                </a:solidFill>
                <a:uFill>
                  <a:solidFill>
                    <a:srgbClr val="FFFFFF"/>
                  </a:solidFill>
                </a:uFill>
                <a:latin typeface="Calibri"/>
                <a:ea typeface="DejaVu Sans"/>
              </a:rPr>
              <a:t>DESCRIPCIÓN</a:t>
            </a:r>
            <a:endParaRPr lang="es-ES" sz="1800" strike="noStrike" spc="-1">
              <a:solidFill>
                <a:srgbClr val="000000"/>
              </a:solidFill>
              <a:uFill>
                <a:solidFill>
                  <a:srgbClr val="FFFFFF"/>
                </a:solidFill>
              </a:uFill>
              <a:latin typeface="Arial"/>
            </a:endParaRPr>
          </a:p>
        </p:txBody>
      </p:sp>
      <p:sp>
        <p:nvSpPr>
          <p:cNvPr id="88" name="CustomShape 2"/>
          <p:cNvSpPr/>
          <p:nvPr/>
        </p:nvSpPr>
        <p:spPr>
          <a:xfrm>
            <a:off x="838080" y="180180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400" strike="noStrike" spc="-1">
                <a:solidFill>
                  <a:srgbClr val="000000"/>
                </a:solidFill>
                <a:uFill>
                  <a:solidFill>
                    <a:srgbClr val="FFFFFF"/>
                  </a:solidFill>
                </a:uFill>
                <a:latin typeface="Calibri"/>
                <a:ea typeface="DejaVu Sans"/>
              </a:rPr>
              <a:t>Whatsapp es una aplicación de chat la cual permite el envío de mensajes entre usuarios mediante Internet.</a:t>
            </a:r>
            <a:endParaRPr lang="es-ES" sz="1800" strike="noStrike" spc="-1">
              <a:solidFill>
                <a:srgbClr val="000000"/>
              </a:solidFill>
              <a:uFill>
                <a:solidFill>
                  <a:srgbClr val="FFFFFF"/>
                </a:solidFill>
              </a:uFill>
              <a:latin typeface="Arial"/>
            </a:endParaRPr>
          </a:p>
          <a:p>
            <a:pPr>
              <a:lnSpc>
                <a:spcPct val="100000"/>
              </a:lnSpc>
            </a:pPr>
            <a:endParaRPr lang="es-ES" sz="1800" strike="noStrike" spc="-1">
              <a:solidFill>
                <a:srgbClr val="000000"/>
              </a:solidFill>
              <a:uFill>
                <a:solidFill>
                  <a:srgbClr val="FFFFFF"/>
                </a:solidFill>
              </a:uFill>
              <a:latin typeface="Arial"/>
            </a:endParaRPr>
          </a:p>
          <a:p>
            <a:pPr>
              <a:lnSpc>
                <a:spcPct val="100000"/>
              </a:lnSpc>
            </a:pPr>
            <a:r>
              <a:rPr lang="es-ES" sz="2400" strike="noStrike" spc="-1">
                <a:solidFill>
                  <a:srgbClr val="000000"/>
                </a:solidFill>
                <a:uFill>
                  <a:solidFill>
                    <a:srgbClr val="FFFFFF"/>
                  </a:solidFill>
                </a:uFill>
                <a:latin typeface="Calibri"/>
                <a:ea typeface="DejaVu Sans"/>
              </a:rPr>
              <a:t>Según datos de 2016 supera los 1000 millones de usuarios.</a:t>
            </a:r>
            <a:endParaRPr lang="es-ES" sz="1800" strike="noStrike" spc="-1">
              <a:solidFill>
                <a:srgbClr val="000000"/>
              </a:solidFill>
              <a:uFill>
                <a:solidFill>
                  <a:srgbClr val="FFFFFF"/>
                </a:solidFill>
              </a:uFill>
              <a:latin typeface="Arial"/>
            </a:endParaRPr>
          </a:p>
        </p:txBody>
      </p:sp>
      <p:sp>
        <p:nvSpPr>
          <p:cNvPr id="89" name="CustomShape 3"/>
          <p:cNvSpPr/>
          <p:nvPr/>
        </p:nvSpPr>
        <p:spPr>
          <a:xfrm>
            <a:off x="349200" y="191880"/>
            <a:ext cx="6458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pic>
        <p:nvPicPr>
          <p:cNvPr id="90" name="Picture 6"/>
          <p:cNvPicPr/>
          <p:nvPr/>
        </p:nvPicPr>
        <p:blipFill>
          <a:blip r:embed="rId3"/>
          <a:stretch/>
        </p:blipFill>
        <p:spPr>
          <a:xfrm>
            <a:off x="4356720" y="3715560"/>
            <a:ext cx="3477240" cy="2062800"/>
          </a:xfrm>
          <a:prstGeom prst="rect">
            <a:avLst/>
          </a:prstGeom>
          <a:ln>
            <a:noFill/>
          </a:ln>
        </p:spPr>
      </p:pic>
      <p:sp>
        <p:nvSpPr>
          <p:cNvPr id="91" name="TextShape 4"/>
          <p:cNvSpPr txBox="1"/>
          <p:nvPr/>
        </p:nvSpPr>
        <p:spPr>
          <a:xfrm>
            <a:off x="5317920" y="612036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E07B4BFC-F652-4CEC-82D5-9271C2428B91}" type="slidenum">
              <a:rPr lang="es-ES" sz="1800" strike="noStrike" spc="-1">
                <a:solidFill>
                  <a:srgbClr val="000000"/>
                </a:solidFill>
                <a:uFill>
                  <a:solidFill>
                    <a:srgbClr val="FFFFFF"/>
                  </a:solidFill>
                </a:uFill>
                <a:latin typeface="Arial"/>
              </a:rPr>
              <a:t>3</a:t>
            </a:fld>
            <a:r>
              <a:rPr lang="es-ES" sz="1800" strike="noStrike" spc="-1">
                <a:solidFill>
                  <a:srgbClr val="000000"/>
                </a:solidFill>
                <a:uFill>
                  <a:solidFill>
                    <a:srgbClr val="FFFFFF"/>
                  </a:solidFill>
                </a:uFill>
                <a:latin typeface="Arial"/>
              </a:rPr>
              <a:t>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s-ES" sz="4400" strike="noStrike" spc="-1">
                <a:solidFill>
                  <a:srgbClr val="000000"/>
                </a:solidFill>
                <a:uFill>
                  <a:solidFill>
                    <a:srgbClr val="FFFFFF"/>
                  </a:solidFill>
                </a:uFill>
                <a:latin typeface="Calibri"/>
                <a:ea typeface="DejaVu Sans"/>
              </a:rPr>
              <a:t>DESCRIPCIÓN – UN POCO DE HISTORIA</a:t>
            </a:r>
            <a:endParaRPr lang="es-ES" sz="1800" strike="noStrike" spc="-1">
              <a:solidFill>
                <a:srgbClr val="000000"/>
              </a:solidFill>
              <a:uFill>
                <a:solidFill>
                  <a:srgbClr val="FFFFFF"/>
                </a:solidFill>
              </a:uFill>
              <a:latin typeface="Arial"/>
            </a:endParaRPr>
          </a:p>
        </p:txBody>
      </p:sp>
      <p:sp>
        <p:nvSpPr>
          <p:cNvPr id="93" name="CustomShape 2"/>
          <p:cNvSpPr/>
          <p:nvPr/>
        </p:nvSpPr>
        <p:spPr>
          <a:xfrm>
            <a:off x="838080" y="169020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400" strike="noStrike" spc="-1" dirty="0">
                <a:solidFill>
                  <a:srgbClr val="000000"/>
                </a:solidFill>
                <a:uFill>
                  <a:solidFill>
                    <a:srgbClr val="FFFFFF"/>
                  </a:solidFill>
                </a:uFill>
                <a:latin typeface="Calibri"/>
                <a:ea typeface="DejaVu Sans"/>
              </a:rPr>
              <a:t>Fundada en 2009 por </a:t>
            </a:r>
            <a:r>
              <a:rPr lang="es-ES" sz="2400" strike="noStrike" spc="-1" dirty="0" err="1">
                <a:solidFill>
                  <a:srgbClr val="000000"/>
                </a:solidFill>
                <a:uFill>
                  <a:solidFill>
                    <a:srgbClr val="FFFFFF"/>
                  </a:solidFill>
                </a:uFill>
                <a:latin typeface="Calibri"/>
                <a:ea typeface="DejaVu Sans"/>
              </a:rPr>
              <a:t>Jam</a:t>
            </a:r>
            <a:r>
              <a:rPr lang="es-ES" sz="2400" strike="noStrike" spc="-1" dirty="0">
                <a:solidFill>
                  <a:srgbClr val="000000"/>
                </a:solidFill>
                <a:uFill>
                  <a:solidFill>
                    <a:srgbClr val="FFFFFF"/>
                  </a:solidFill>
                </a:uFill>
                <a:latin typeface="Calibri"/>
                <a:ea typeface="DejaVu Sans"/>
              </a:rPr>
              <a:t> </a:t>
            </a:r>
            <a:r>
              <a:rPr lang="es-ES" sz="2400" strike="noStrike" spc="-1" dirty="0" err="1">
                <a:solidFill>
                  <a:srgbClr val="000000"/>
                </a:solidFill>
                <a:uFill>
                  <a:solidFill>
                    <a:srgbClr val="FFFFFF"/>
                  </a:solidFill>
                </a:uFill>
                <a:latin typeface="Calibri"/>
                <a:ea typeface="DejaVu Sans"/>
              </a:rPr>
              <a:t>Koum</a:t>
            </a:r>
            <a:r>
              <a:rPr lang="es-ES" sz="2400" strike="noStrike" spc="-1" dirty="0">
                <a:solidFill>
                  <a:srgbClr val="000000"/>
                </a:solidFill>
                <a:uFill>
                  <a:solidFill>
                    <a:srgbClr val="FFFFFF"/>
                  </a:solidFill>
                </a:uFill>
                <a:latin typeface="Calibri"/>
                <a:ea typeface="DejaVu Sans"/>
              </a:rPr>
              <a:t>.</a:t>
            </a:r>
            <a:endParaRPr lang="es-ES" sz="1800" strike="noStrike" spc="-1" dirty="0">
              <a:solidFill>
                <a:srgbClr val="000000"/>
              </a:solidFill>
              <a:uFill>
                <a:solidFill>
                  <a:srgbClr val="FFFFFF"/>
                </a:solidFill>
              </a:uFill>
              <a:latin typeface="Arial"/>
            </a:endParaRPr>
          </a:p>
          <a:p>
            <a:pPr>
              <a:lnSpc>
                <a:spcPct val="100000"/>
              </a:lnSpc>
            </a:pPr>
            <a:endParaRPr lang="es-ES" sz="1800" strike="noStrike" spc="-1" dirty="0">
              <a:solidFill>
                <a:srgbClr val="000000"/>
              </a:solidFill>
              <a:uFill>
                <a:solidFill>
                  <a:srgbClr val="FFFFFF"/>
                </a:solidFill>
              </a:uFill>
              <a:latin typeface="Arial"/>
            </a:endParaRPr>
          </a:p>
          <a:p>
            <a:pPr>
              <a:lnSpc>
                <a:spcPct val="100000"/>
              </a:lnSpc>
            </a:pPr>
            <a:r>
              <a:rPr lang="es-ES" sz="2400" strike="noStrike" spc="-1" dirty="0">
                <a:solidFill>
                  <a:srgbClr val="000000"/>
                </a:solidFill>
                <a:uFill>
                  <a:solidFill>
                    <a:srgbClr val="FFFFFF"/>
                  </a:solidFill>
                </a:uFill>
                <a:latin typeface="Calibri"/>
                <a:ea typeface="DejaVu Sans"/>
              </a:rPr>
              <a:t>En un principio se trataba de una </a:t>
            </a:r>
            <a:endParaRPr lang="es-ES" sz="1800" strike="noStrike" spc="-1" dirty="0">
              <a:solidFill>
                <a:srgbClr val="000000"/>
              </a:solidFill>
              <a:uFill>
                <a:solidFill>
                  <a:srgbClr val="FFFFFF"/>
                </a:solidFill>
              </a:uFill>
              <a:latin typeface="Arial"/>
            </a:endParaRPr>
          </a:p>
          <a:p>
            <a:pPr>
              <a:lnSpc>
                <a:spcPct val="100000"/>
              </a:lnSpc>
            </a:pPr>
            <a:r>
              <a:rPr lang="es-ES" sz="2400" strike="noStrike" spc="-1" dirty="0">
                <a:solidFill>
                  <a:srgbClr val="000000"/>
                </a:solidFill>
                <a:uFill>
                  <a:solidFill>
                    <a:srgbClr val="FFFFFF"/>
                  </a:solidFill>
                </a:uFill>
                <a:latin typeface="Calibri"/>
                <a:ea typeface="DejaVu Sans"/>
              </a:rPr>
              <a:t>aplicación para dispositivos BlackBerry </a:t>
            </a:r>
            <a:endParaRPr lang="es-ES" sz="1800" strike="noStrike" spc="-1" dirty="0">
              <a:solidFill>
                <a:srgbClr val="000000"/>
              </a:solidFill>
              <a:uFill>
                <a:solidFill>
                  <a:srgbClr val="FFFFFF"/>
                </a:solidFill>
              </a:uFill>
              <a:latin typeface="Arial"/>
            </a:endParaRPr>
          </a:p>
          <a:p>
            <a:pPr>
              <a:lnSpc>
                <a:spcPct val="100000"/>
              </a:lnSpc>
            </a:pPr>
            <a:r>
              <a:rPr lang="es-ES" sz="2400" strike="noStrike" spc="-1" dirty="0">
                <a:solidFill>
                  <a:srgbClr val="000000"/>
                </a:solidFill>
                <a:uFill>
                  <a:solidFill>
                    <a:srgbClr val="FFFFFF"/>
                  </a:solidFill>
                </a:uFill>
                <a:latin typeface="Calibri"/>
                <a:ea typeface="DejaVu Sans"/>
              </a:rPr>
              <a:t>y más tarde, para iPhone.</a:t>
            </a:r>
            <a:endParaRPr lang="es-ES" sz="1800" strike="noStrike" spc="-1" dirty="0">
              <a:solidFill>
                <a:srgbClr val="000000"/>
              </a:solidFill>
              <a:uFill>
                <a:solidFill>
                  <a:srgbClr val="FFFFFF"/>
                </a:solidFill>
              </a:uFill>
              <a:latin typeface="Arial"/>
            </a:endParaRPr>
          </a:p>
          <a:p>
            <a:pPr>
              <a:lnSpc>
                <a:spcPct val="100000"/>
              </a:lnSpc>
            </a:pPr>
            <a:endParaRPr lang="es-ES" sz="1800" strike="noStrike" spc="-1" dirty="0">
              <a:solidFill>
                <a:srgbClr val="000000"/>
              </a:solidFill>
              <a:uFill>
                <a:solidFill>
                  <a:srgbClr val="FFFFFF"/>
                </a:solidFill>
              </a:uFill>
              <a:latin typeface="Arial"/>
            </a:endParaRPr>
          </a:p>
          <a:p>
            <a:pPr>
              <a:lnSpc>
                <a:spcPct val="100000"/>
              </a:lnSpc>
            </a:pPr>
            <a:r>
              <a:rPr lang="es-ES" sz="2400" strike="noStrike" spc="-1" dirty="0">
                <a:solidFill>
                  <a:srgbClr val="000000"/>
                </a:solidFill>
                <a:uFill>
                  <a:solidFill>
                    <a:srgbClr val="FFFFFF"/>
                  </a:solidFill>
                </a:uFill>
                <a:latin typeface="Calibri"/>
                <a:ea typeface="DejaVu Sans"/>
              </a:rPr>
              <a:t>Marzo 2013 – Android.</a:t>
            </a:r>
            <a:endParaRPr lang="es-ES" sz="1800" strike="noStrike" spc="-1" dirty="0">
              <a:solidFill>
                <a:srgbClr val="000000"/>
              </a:solidFill>
              <a:uFill>
                <a:solidFill>
                  <a:srgbClr val="FFFFFF"/>
                </a:solidFill>
              </a:uFill>
              <a:latin typeface="Arial"/>
            </a:endParaRPr>
          </a:p>
          <a:p>
            <a:pPr>
              <a:lnSpc>
                <a:spcPct val="100000"/>
              </a:lnSpc>
            </a:pPr>
            <a:endParaRPr lang="es-ES" sz="1800" strike="noStrike" spc="-1" dirty="0">
              <a:solidFill>
                <a:srgbClr val="000000"/>
              </a:solidFill>
              <a:uFill>
                <a:solidFill>
                  <a:srgbClr val="FFFFFF"/>
                </a:solidFill>
              </a:uFill>
              <a:latin typeface="Arial"/>
            </a:endParaRPr>
          </a:p>
          <a:p>
            <a:pPr>
              <a:lnSpc>
                <a:spcPct val="100000"/>
              </a:lnSpc>
            </a:pPr>
            <a:r>
              <a:rPr lang="es-ES" sz="2400" strike="noStrike" spc="-1" dirty="0">
                <a:solidFill>
                  <a:srgbClr val="000000"/>
                </a:solidFill>
                <a:uFill>
                  <a:solidFill>
                    <a:srgbClr val="FFFFFF"/>
                  </a:solidFill>
                </a:uFill>
                <a:latin typeface="Calibri"/>
                <a:ea typeface="DejaVu Sans"/>
              </a:rPr>
              <a:t>Febrero 2014 - Comprada por Facebook por 19.000 millones de dólares.</a:t>
            </a:r>
            <a:endParaRPr lang="es-ES" sz="1800" strike="noStrike" spc="-1" dirty="0">
              <a:solidFill>
                <a:srgbClr val="000000"/>
              </a:solidFill>
              <a:uFill>
                <a:solidFill>
                  <a:srgbClr val="FFFFFF"/>
                </a:solidFill>
              </a:uFill>
              <a:latin typeface="Arial"/>
            </a:endParaRPr>
          </a:p>
          <a:p>
            <a:pPr>
              <a:lnSpc>
                <a:spcPct val="100000"/>
              </a:lnSpc>
            </a:pPr>
            <a:endParaRPr lang="es-ES" sz="1800" strike="noStrike" spc="-1" dirty="0">
              <a:solidFill>
                <a:srgbClr val="000000"/>
              </a:solidFill>
              <a:uFill>
                <a:solidFill>
                  <a:srgbClr val="FFFFFF"/>
                </a:solidFill>
              </a:uFill>
              <a:latin typeface="Arial"/>
            </a:endParaRPr>
          </a:p>
          <a:p>
            <a:pPr>
              <a:lnSpc>
                <a:spcPct val="100000"/>
              </a:lnSpc>
            </a:pPr>
            <a:r>
              <a:rPr lang="es-ES" sz="2400" strike="noStrike" spc="-1" dirty="0">
                <a:solidFill>
                  <a:srgbClr val="000000"/>
                </a:solidFill>
                <a:uFill>
                  <a:solidFill>
                    <a:srgbClr val="FFFFFF"/>
                  </a:solidFill>
                </a:uFill>
                <a:latin typeface="Calibri"/>
                <a:ea typeface="DejaVu Sans"/>
              </a:rPr>
              <a:t>En 2015 se lanzó </a:t>
            </a:r>
            <a:r>
              <a:rPr lang="es-ES" sz="2400" strike="noStrike" spc="-1" dirty="0" err="1">
                <a:solidFill>
                  <a:srgbClr val="000000"/>
                </a:solidFill>
                <a:uFill>
                  <a:solidFill>
                    <a:srgbClr val="FFFFFF"/>
                  </a:solidFill>
                </a:uFill>
                <a:latin typeface="Calibri"/>
                <a:ea typeface="DejaVu Sans"/>
              </a:rPr>
              <a:t>Whatsapp</a:t>
            </a:r>
            <a:r>
              <a:rPr lang="es-ES" sz="2400" strike="noStrike" spc="-1" dirty="0">
                <a:solidFill>
                  <a:srgbClr val="000000"/>
                </a:solidFill>
                <a:uFill>
                  <a:solidFill>
                    <a:srgbClr val="FFFFFF"/>
                  </a:solidFill>
                </a:uFill>
                <a:latin typeface="Calibri"/>
                <a:ea typeface="DejaVu Sans"/>
              </a:rPr>
              <a:t> Web y aparecieron las llamadas de </a:t>
            </a:r>
            <a:r>
              <a:rPr lang="es-ES" sz="2400" spc="-1" dirty="0" smtClean="0">
                <a:solidFill>
                  <a:srgbClr val="000000"/>
                </a:solidFill>
                <a:uFill>
                  <a:solidFill>
                    <a:srgbClr val="FFFFFF"/>
                  </a:solidFill>
                </a:uFill>
                <a:latin typeface="Calibri"/>
                <a:ea typeface="DejaVu Sans"/>
              </a:rPr>
              <a:t>voz mediante </a:t>
            </a:r>
            <a:r>
              <a:rPr lang="es-ES" sz="2400" strike="noStrike" spc="-1" dirty="0" err="1" smtClean="0">
                <a:solidFill>
                  <a:srgbClr val="000000"/>
                </a:solidFill>
                <a:uFill>
                  <a:solidFill>
                    <a:srgbClr val="FFFFFF"/>
                  </a:solidFill>
                </a:uFill>
                <a:latin typeface="Calibri"/>
                <a:ea typeface="DejaVu Sans"/>
              </a:rPr>
              <a:t>VoIP</a:t>
            </a:r>
            <a:r>
              <a:rPr lang="es-ES" sz="2400" strike="noStrike" spc="-1" dirty="0">
                <a:solidFill>
                  <a:srgbClr val="000000"/>
                </a:solidFill>
                <a:uFill>
                  <a:solidFill>
                    <a:srgbClr val="FFFFFF"/>
                  </a:solidFill>
                </a:uFill>
                <a:latin typeface="Calibri"/>
                <a:ea typeface="DejaVu Sans"/>
              </a:rPr>
              <a:t>.</a:t>
            </a:r>
            <a:endParaRPr lang="es-ES" sz="1800" strike="noStrike" spc="-1" dirty="0">
              <a:solidFill>
                <a:srgbClr val="000000"/>
              </a:solidFill>
              <a:uFill>
                <a:solidFill>
                  <a:srgbClr val="FFFFFF"/>
                </a:solidFill>
              </a:uFill>
              <a:latin typeface="Arial"/>
            </a:endParaRPr>
          </a:p>
        </p:txBody>
      </p:sp>
      <p:sp>
        <p:nvSpPr>
          <p:cNvPr id="94" name="CustomShape 3"/>
          <p:cNvSpPr/>
          <p:nvPr/>
        </p:nvSpPr>
        <p:spPr>
          <a:xfrm>
            <a:off x="323640" y="180360"/>
            <a:ext cx="719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pic>
        <p:nvPicPr>
          <p:cNvPr id="95" name="Picture 2"/>
          <p:cNvPicPr/>
          <p:nvPr/>
        </p:nvPicPr>
        <p:blipFill>
          <a:blip r:embed="rId3"/>
          <a:stretch/>
        </p:blipFill>
        <p:spPr>
          <a:xfrm>
            <a:off x="6726600" y="1607760"/>
            <a:ext cx="2354760" cy="1324800"/>
          </a:xfrm>
          <a:prstGeom prst="rect">
            <a:avLst/>
          </a:prstGeom>
          <a:ln>
            <a:noFill/>
          </a:ln>
        </p:spPr>
      </p:pic>
      <p:pic>
        <p:nvPicPr>
          <p:cNvPr id="96" name="Imagen 1"/>
          <p:cNvPicPr/>
          <p:nvPr/>
        </p:nvPicPr>
        <p:blipFill>
          <a:blip r:embed="rId4"/>
          <a:stretch/>
        </p:blipFill>
        <p:spPr>
          <a:xfrm>
            <a:off x="6194880" y="3012120"/>
            <a:ext cx="3418200" cy="1308960"/>
          </a:xfrm>
          <a:prstGeom prst="rect">
            <a:avLst/>
          </a:prstGeom>
          <a:ln>
            <a:noFill/>
          </a:ln>
        </p:spPr>
      </p:pic>
      <p:sp>
        <p:nvSpPr>
          <p:cNvPr id="97" name="TextShape 4"/>
          <p:cNvSpPr txBox="1"/>
          <p:nvPr/>
        </p:nvSpPr>
        <p:spPr>
          <a:xfrm>
            <a:off x="5317920" y="612036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91C6BDBF-34EF-47E1-9116-6CD43766209E}" type="slidenum">
              <a:rPr lang="es-ES" sz="1800" strike="noStrike" spc="-1">
                <a:solidFill>
                  <a:srgbClr val="000000"/>
                </a:solidFill>
                <a:uFill>
                  <a:solidFill>
                    <a:srgbClr val="FFFFFF"/>
                  </a:solidFill>
                </a:uFill>
                <a:latin typeface="Arial"/>
              </a:rPr>
              <a:t>4</a:t>
            </a:fld>
            <a:r>
              <a:rPr lang="es-ES" sz="1800" strike="noStrike" spc="-1">
                <a:solidFill>
                  <a:srgbClr val="000000"/>
                </a:solidFill>
                <a:uFill>
                  <a:solidFill>
                    <a:srgbClr val="FFFFFF"/>
                  </a:solidFill>
                </a:uFill>
                <a:latin typeface="Arial"/>
              </a:rPr>
              <a:t>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Imagen 128"/>
          <p:cNvPicPr/>
          <p:nvPr/>
        </p:nvPicPr>
        <p:blipFill>
          <a:blip r:embed="rId2"/>
          <a:stretch/>
        </p:blipFill>
        <p:spPr>
          <a:xfrm>
            <a:off x="1368000" y="2016000"/>
            <a:ext cx="9457560" cy="4103640"/>
          </a:xfrm>
          <a:prstGeom prst="rect">
            <a:avLst/>
          </a:prstGeom>
          <a:ln>
            <a:noFill/>
          </a:ln>
        </p:spPr>
      </p:pic>
      <p:sp>
        <p:nvSpPr>
          <p:cNvPr id="99" name="CustomShape 1"/>
          <p:cNvSpPr/>
          <p:nvPr/>
        </p:nvSpPr>
        <p:spPr>
          <a:xfrm>
            <a:off x="3456000" y="954720"/>
            <a:ext cx="4463640" cy="7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4400" strike="noStrike" spc="-1">
                <a:solidFill>
                  <a:srgbClr val="000000"/>
                </a:solidFill>
                <a:uFill>
                  <a:solidFill>
                    <a:srgbClr val="FFFFFF"/>
                  </a:solidFill>
                </a:uFill>
                <a:latin typeface="Calibri"/>
                <a:ea typeface="DejaVu Sans"/>
              </a:rPr>
              <a:t>COMO FUNCIONA</a:t>
            </a:r>
            <a:endParaRPr lang="es-ES" sz="1800" strike="noStrike" spc="-1">
              <a:solidFill>
                <a:srgbClr val="000000"/>
              </a:solidFill>
              <a:uFill>
                <a:solidFill>
                  <a:srgbClr val="FFFFFF"/>
                </a:solidFill>
              </a:uFill>
              <a:latin typeface="Arial"/>
            </a:endParaRPr>
          </a:p>
        </p:txBody>
      </p:sp>
      <p:sp>
        <p:nvSpPr>
          <p:cNvPr id="100" name="CustomShape 2"/>
          <p:cNvSpPr/>
          <p:nvPr/>
        </p:nvSpPr>
        <p:spPr>
          <a:xfrm>
            <a:off x="345240" y="190440"/>
            <a:ext cx="8856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sp>
        <p:nvSpPr>
          <p:cNvPr id="101" name="TextShape 3"/>
          <p:cNvSpPr txBox="1"/>
          <p:nvPr/>
        </p:nvSpPr>
        <p:spPr>
          <a:xfrm>
            <a:off x="5317920" y="612036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E41E37C2-BFC2-407C-B0FE-1D5B3D61FA9C}" type="slidenum">
              <a:rPr lang="es-ES" sz="1800" strike="noStrike" spc="-1">
                <a:solidFill>
                  <a:srgbClr val="000000"/>
                </a:solidFill>
                <a:uFill>
                  <a:solidFill>
                    <a:srgbClr val="FFFFFF"/>
                  </a:solidFill>
                </a:uFill>
                <a:latin typeface="Arial"/>
              </a:rPr>
              <a:t>5</a:t>
            </a:fld>
            <a:r>
              <a:rPr lang="es-ES" sz="1800" strike="noStrike" spc="-1">
                <a:solidFill>
                  <a:srgbClr val="000000"/>
                </a:solidFill>
                <a:uFill>
                  <a:solidFill>
                    <a:srgbClr val="FFFFFF"/>
                  </a:solidFill>
                </a:uFill>
                <a:latin typeface="Arial"/>
              </a:rPr>
              <a:t>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936360" y="1255680"/>
            <a:ext cx="10014480" cy="529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400" strike="noStrike" spc="-1">
                <a:solidFill>
                  <a:srgbClr val="000000"/>
                </a:solidFill>
                <a:uFill>
                  <a:solidFill>
                    <a:srgbClr val="FFFFFF"/>
                  </a:solidFill>
                </a:uFill>
                <a:latin typeface="Calibri"/>
                <a:ea typeface="DejaVu Sans"/>
              </a:rPr>
              <a:t>WhatsApp es una aplicación que usa el protocolo XMPP  (eXtensible Messaging and Presence Protocol). </a:t>
            </a:r>
            <a:endParaRPr lang="es-ES" sz="1800" strike="noStrike" spc="-1">
              <a:solidFill>
                <a:srgbClr val="000000"/>
              </a:solidFill>
              <a:uFill>
                <a:solidFill>
                  <a:srgbClr val="FFFFFF"/>
                </a:solidFill>
              </a:uFill>
              <a:latin typeface="Arial"/>
            </a:endParaRPr>
          </a:p>
          <a:p>
            <a:pPr>
              <a:lnSpc>
                <a:spcPct val="100000"/>
              </a:lnSpc>
            </a:pPr>
            <a:endParaRPr lang="es-ES" sz="1800" strike="noStrike" spc="-1">
              <a:solidFill>
                <a:srgbClr val="000000"/>
              </a:solidFill>
              <a:uFill>
                <a:solidFill>
                  <a:srgbClr val="FFFFFF"/>
                </a:solidFill>
              </a:uFill>
              <a:latin typeface="Arial"/>
            </a:endParaRPr>
          </a:p>
          <a:p>
            <a:pPr>
              <a:lnSpc>
                <a:spcPct val="100000"/>
              </a:lnSpc>
            </a:pPr>
            <a:endParaRPr lang="es-ES" sz="1800" strike="noStrike" spc="-1">
              <a:solidFill>
                <a:srgbClr val="000000"/>
              </a:solidFill>
              <a:uFill>
                <a:solidFill>
                  <a:srgbClr val="FFFFFF"/>
                </a:solidFill>
              </a:uFill>
              <a:latin typeface="Arial"/>
            </a:endParaRPr>
          </a:p>
          <a:p>
            <a:pPr>
              <a:lnSpc>
                <a:spcPct val="100000"/>
              </a:lnSpc>
            </a:pPr>
            <a:r>
              <a:rPr lang="es-ES" sz="2400" strike="noStrike" spc="-1">
                <a:solidFill>
                  <a:srgbClr val="000000"/>
                </a:solidFill>
                <a:uFill>
                  <a:solidFill>
                    <a:srgbClr val="FFFFFF"/>
                  </a:solidFill>
                </a:uFill>
                <a:latin typeface="Calibri"/>
                <a:ea typeface="DejaVu Sans"/>
              </a:rPr>
              <a:t>XMPP es un protocolo abierto basado en el estándar XML para el intercambio en tiempo real de mensajes y presencia entre dos puntos en Internet. </a:t>
            </a:r>
            <a:endParaRPr lang="es-ES" sz="1800" strike="noStrike" spc="-1">
              <a:solidFill>
                <a:srgbClr val="000000"/>
              </a:solidFill>
              <a:uFill>
                <a:solidFill>
                  <a:srgbClr val="FFFFFF"/>
                </a:solidFill>
              </a:uFill>
              <a:latin typeface="Arial"/>
            </a:endParaRPr>
          </a:p>
          <a:p>
            <a:pPr>
              <a:lnSpc>
                <a:spcPct val="100000"/>
              </a:lnSpc>
            </a:pPr>
            <a:endParaRPr lang="es-ES" sz="1800" strike="noStrike" spc="-1">
              <a:solidFill>
                <a:srgbClr val="000000"/>
              </a:solidFill>
              <a:uFill>
                <a:solidFill>
                  <a:srgbClr val="FFFFFF"/>
                </a:solidFill>
              </a:uFill>
              <a:latin typeface="Arial"/>
            </a:endParaRPr>
          </a:p>
          <a:p>
            <a:pPr>
              <a:lnSpc>
                <a:spcPct val="100000"/>
              </a:lnSpc>
            </a:pPr>
            <a:endParaRPr lang="es-ES" sz="1800" strike="noStrike" spc="-1">
              <a:solidFill>
                <a:srgbClr val="000000"/>
              </a:solidFill>
              <a:uFill>
                <a:solidFill>
                  <a:srgbClr val="FFFFFF"/>
                </a:solidFill>
              </a:uFill>
              <a:latin typeface="Arial"/>
            </a:endParaRPr>
          </a:p>
          <a:p>
            <a:pPr>
              <a:lnSpc>
                <a:spcPct val="100000"/>
              </a:lnSpc>
            </a:pPr>
            <a:r>
              <a:rPr lang="es-ES" sz="2400" strike="noStrike" spc="-1">
                <a:solidFill>
                  <a:srgbClr val="000000"/>
                </a:solidFill>
                <a:uFill>
                  <a:solidFill>
                    <a:srgbClr val="FFFFFF"/>
                  </a:solidFill>
                </a:uFill>
                <a:latin typeface="Calibri"/>
                <a:ea typeface="DejaVu Sans"/>
              </a:rPr>
              <a:t>Caracteristicas:</a:t>
            </a:r>
            <a:endParaRPr lang="es-ES" sz="1800" strike="noStrike" spc="-1">
              <a:solidFill>
                <a:srgbClr val="000000"/>
              </a:solidFill>
              <a:uFill>
                <a:solidFill>
                  <a:srgbClr val="FFFFFF"/>
                </a:solidFill>
              </a:uFill>
              <a:latin typeface="Arial"/>
            </a:endParaRPr>
          </a:p>
          <a:p>
            <a:pPr>
              <a:lnSpc>
                <a:spcPct val="100000"/>
              </a:lnSpc>
            </a:pPr>
            <a:r>
              <a:rPr lang="es-ES" sz="2400" strike="noStrike" spc="-1">
                <a:solidFill>
                  <a:srgbClr val="000000"/>
                </a:solidFill>
                <a:uFill>
                  <a:solidFill>
                    <a:srgbClr val="FFFFFF"/>
                  </a:solidFill>
                </a:uFill>
                <a:latin typeface="Calibri"/>
                <a:ea typeface="DejaVu Sans"/>
              </a:rPr>
              <a:t> 	- Abierto</a:t>
            </a:r>
            <a:endParaRPr lang="es-ES" sz="1800" strike="noStrike" spc="-1">
              <a:solidFill>
                <a:srgbClr val="000000"/>
              </a:solidFill>
              <a:uFill>
                <a:solidFill>
                  <a:srgbClr val="FFFFFF"/>
                </a:solidFill>
              </a:uFill>
              <a:latin typeface="Arial"/>
            </a:endParaRPr>
          </a:p>
          <a:p>
            <a:pPr>
              <a:lnSpc>
                <a:spcPct val="100000"/>
              </a:lnSpc>
            </a:pPr>
            <a:r>
              <a:rPr lang="es-ES" sz="2400" strike="noStrike" spc="-1">
                <a:solidFill>
                  <a:srgbClr val="000000"/>
                </a:solidFill>
                <a:uFill>
                  <a:solidFill>
                    <a:srgbClr val="FFFFFF"/>
                  </a:solidFill>
                </a:uFill>
                <a:latin typeface="Calibri"/>
                <a:ea typeface="DejaVu Sans"/>
              </a:rPr>
              <a:t>	- Libre</a:t>
            </a:r>
            <a:endParaRPr lang="es-ES" sz="1800" strike="noStrike" spc="-1">
              <a:solidFill>
                <a:srgbClr val="000000"/>
              </a:solidFill>
              <a:uFill>
                <a:solidFill>
                  <a:srgbClr val="FFFFFF"/>
                </a:solidFill>
              </a:uFill>
              <a:latin typeface="Arial"/>
            </a:endParaRPr>
          </a:p>
          <a:p>
            <a:pPr>
              <a:lnSpc>
                <a:spcPct val="100000"/>
              </a:lnSpc>
            </a:pPr>
            <a:r>
              <a:rPr lang="es-ES" sz="2400" strike="noStrike" spc="-1">
                <a:solidFill>
                  <a:srgbClr val="000000"/>
                </a:solidFill>
                <a:uFill>
                  <a:solidFill>
                    <a:srgbClr val="FFFFFF"/>
                  </a:solidFill>
                </a:uFill>
                <a:latin typeface="Calibri"/>
                <a:ea typeface="DejaVu Sans"/>
              </a:rPr>
              <a:t>	- Extensible</a:t>
            </a:r>
            <a:endParaRPr lang="es-ES" sz="1800" strike="noStrike" spc="-1">
              <a:solidFill>
                <a:srgbClr val="000000"/>
              </a:solidFill>
              <a:uFill>
                <a:solidFill>
                  <a:srgbClr val="FFFFFF"/>
                </a:solidFill>
              </a:uFill>
              <a:latin typeface="Arial"/>
            </a:endParaRPr>
          </a:p>
          <a:p>
            <a:pPr>
              <a:lnSpc>
                <a:spcPct val="100000"/>
              </a:lnSpc>
            </a:pPr>
            <a:r>
              <a:rPr lang="es-ES" sz="2400" strike="noStrike" spc="-1">
                <a:solidFill>
                  <a:srgbClr val="000000"/>
                </a:solidFill>
                <a:uFill>
                  <a:solidFill>
                    <a:srgbClr val="FFFFFF"/>
                  </a:solidFill>
                </a:uFill>
                <a:latin typeface="Calibri"/>
                <a:ea typeface="DejaVu Sans"/>
              </a:rPr>
              <a:t>	- Descentralizado</a:t>
            </a:r>
            <a:endParaRPr lang="es-ES" sz="1800" strike="noStrike" spc="-1">
              <a:solidFill>
                <a:srgbClr val="000000"/>
              </a:solidFill>
              <a:uFill>
                <a:solidFill>
                  <a:srgbClr val="FFFFFF"/>
                </a:solidFill>
              </a:uFill>
              <a:latin typeface="Arial"/>
            </a:endParaRPr>
          </a:p>
          <a:p>
            <a:pPr>
              <a:lnSpc>
                <a:spcPct val="100000"/>
              </a:lnSpc>
            </a:pPr>
            <a:r>
              <a:rPr lang="es-ES" sz="2400" strike="noStrike" spc="-1">
                <a:solidFill>
                  <a:srgbClr val="000000"/>
                </a:solidFill>
                <a:uFill>
                  <a:solidFill>
                    <a:srgbClr val="FFFFFF"/>
                  </a:solidFill>
                </a:uFill>
                <a:latin typeface="Calibri"/>
                <a:ea typeface="DejaVu Sans"/>
              </a:rPr>
              <a:t>	- Seguro</a:t>
            </a:r>
            <a:endParaRPr lang="es-ES" sz="1800" strike="noStrike" spc="-1">
              <a:solidFill>
                <a:srgbClr val="000000"/>
              </a:solidFill>
              <a:uFill>
                <a:solidFill>
                  <a:srgbClr val="FFFFFF"/>
                </a:solidFill>
              </a:uFill>
              <a:latin typeface="Arial"/>
            </a:endParaRPr>
          </a:p>
        </p:txBody>
      </p:sp>
      <p:sp>
        <p:nvSpPr>
          <p:cNvPr id="103" name="CustomShape 2"/>
          <p:cNvSpPr/>
          <p:nvPr/>
        </p:nvSpPr>
        <p:spPr>
          <a:xfrm>
            <a:off x="864000" y="360000"/>
            <a:ext cx="7199640" cy="79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4400" strike="noStrike" spc="-1">
                <a:solidFill>
                  <a:srgbClr val="000000"/>
                </a:solidFill>
                <a:uFill>
                  <a:solidFill>
                    <a:srgbClr val="FFFFFF"/>
                  </a:solidFill>
                </a:uFill>
                <a:latin typeface="Calibri"/>
                <a:ea typeface="DejaVu Sans"/>
              </a:rPr>
              <a:t>PROTOCOLO QUE USA – XMPP</a:t>
            </a:r>
            <a:endParaRPr lang="es-ES" sz="1800" strike="noStrike" spc="-1">
              <a:solidFill>
                <a:srgbClr val="000000"/>
              </a:solidFill>
              <a:uFill>
                <a:solidFill>
                  <a:srgbClr val="FFFFFF"/>
                </a:solidFill>
              </a:uFill>
              <a:latin typeface="Arial"/>
            </a:endParaRPr>
          </a:p>
        </p:txBody>
      </p:sp>
      <p:sp>
        <p:nvSpPr>
          <p:cNvPr id="104" name="CustomShape 3"/>
          <p:cNvSpPr/>
          <p:nvPr/>
        </p:nvSpPr>
        <p:spPr>
          <a:xfrm>
            <a:off x="345240" y="190440"/>
            <a:ext cx="8856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sp>
        <p:nvSpPr>
          <p:cNvPr id="105" name="TextShape 4"/>
          <p:cNvSpPr txBox="1"/>
          <p:nvPr/>
        </p:nvSpPr>
        <p:spPr>
          <a:xfrm>
            <a:off x="5317920" y="612036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435C333C-8680-46B0-9A11-021DA1E82625}" type="slidenum">
              <a:rPr lang="es-ES" sz="1800" strike="noStrike" spc="-1">
                <a:solidFill>
                  <a:srgbClr val="000000"/>
                </a:solidFill>
                <a:uFill>
                  <a:solidFill>
                    <a:srgbClr val="FFFFFF"/>
                  </a:solidFill>
                </a:uFill>
                <a:latin typeface="Arial"/>
              </a:rPr>
              <a:t>6</a:t>
            </a:fld>
            <a:r>
              <a:rPr lang="es-ES" sz="1800" strike="noStrike" spc="-1">
                <a:solidFill>
                  <a:srgbClr val="000000"/>
                </a:solidFill>
                <a:uFill>
                  <a:solidFill>
                    <a:srgbClr val="FFFFFF"/>
                  </a:solidFill>
                </a:uFill>
                <a:latin typeface="Arial"/>
              </a:rPr>
              <a:t>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504000" y="936360"/>
            <a:ext cx="11376000" cy="4892760"/>
          </a:xfrm>
          <a:prstGeom prst="rect">
            <a:avLst/>
          </a:prstGeom>
          <a:noFill/>
          <a:ln>
            <a:noFill/>
          </a:ln>
        </p:spPr>
        <p:txBody>
          <a:bodyPr lIns="90000" tIns="45000" rIns="90000" bIns="45000"/>
          <a:lstStyle/>
          <a:p>
            <a:r>
              <a:rPr lang="es-ES" sz="2400" strike="noStrike" spc="-1">
                <a:solidFill>
                  <a:srgbClr val="000000"/>
                </a:solidFill>
                <a:uFill>
                  <a:solidFill>
                    <a:srgbClr val="FFFFFF"/>
                  </a:solidFill>
                </a:uFill>
                <a:latin typeface="Calibri"/>
              </a:rPr>
              <a:t>Las RFCs que definen el actual protocolo XMPP son las siguientes: </a:t>
            </a:r>
            <a:endParaRPr lang="es-ES" sz="24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 </a:t>
            </a:r>
            <a:endParaRPr lang="es-ES" sz="24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 RFC 3920, especifica las características principales del protocolo XMPP. </a:t>
            </a:r>
            <a:endParaRPr lang="es-ES" sz="24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 RFC 3921, define los servicios de mensajería instantánea y de presencia previstos en XMPP. </a:t>
            </a:r>
            <a:endParaRPr lang="es-ES" sz="24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 RFC 3922, que define una transposición de XMPP a CPIM (RFC 3860, Common Profile for Instant Messaging); </a:t>
            </a:r>
            <a:endParaRPr lang="es-ES" sz="24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 RFC 3923, que define un mecanismo extremo a extremo de firma y cifrado de los objetos. </a:t>
            </a:r>
            <a:endParaRPr lang="es-ES" sz="24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Arial"/>
              </a:rPr>
              <a:t> </a:t>
            </a:r>
          </a:p>
        </p:txBody>
      </p:sp>
      <p:sp>
        <p:nvSpPr>
          <p:cNvPr id="107" name="TextShape 2"/>
          <p:cNvSpPr txBox="1"/>
          <p:nvPr/>
        </p:nvSpPr>
        <p:spPr>
          <a:xfrm>
            <a:off x="360000" y="350280"/>
            <a:ext cx="644040" cy="369720"/>
          </a:xfrm>
          <a:prstGeom prst="rect">
            <a:avLst/>
          </a:prstGeom>
          <a:noFill/>
          <a:ln>
            <a:noFill/>
          </a:ln>
        </p:spPr>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sp>
        <p:nvSpPr>
          <p:cNvPr id="108" name="TextShape 3"/>
          <p:cNvSpPr txBox="1"/>
          <p:nvPr/>
        </p:nvSpPr>
        <p:spPr>
          <a:xfrm>
            <a:off x="5318280" y="612072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ECAF0122-6964-4481-A6A4-6CB5EA3734E8}" type="slidenum">
              <a:rPr lang="es-ES" sz="1800" strike="noStrike" spc="-1">
                <a:solidFill>
                  <a:srgbClr val="000000"/>
                </a:solidFill>
                <a:uFill>
                  <a:solidFill>
                    <a:srgbClr val="FFFFFF"/>
                  </a:solidFill>
                </a:uFill>
                <a:latin typeface="Arial"/>
              </a:rPr>
              <a:t>7</a:t>
            </a:fld>
            <a:r>
              <a:rPr lang="es-ES" sz="1800" strike="noStrike" spc="-1">
                <a:solidFill>
                  <a:srgbClr val="000000"/>
                </a:solidFill>
                <a:uFill>
                  <a:solidFill>
                    <a:srgbClr val="FFFFFF"/>
                  </a:solidFill>
                </a:uFill>
                <a:latin typeface="Arial"/>
              </a:rPr>
              <a:t> –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784080" y="2090160"/>
            <a:ext cx="4179960" cy="343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400" strike="noStrike" spc="-1">
                <a:solidFill>
                  <a:srgbClr val="000000"/>
                </a:solidFill>
                <a:uFill>
                  <a:solidFill>
                    <a:srgbClr val="FFFFFF"/>
                  </a:solidFill>
                </a:uFill>
                <a:latin typeface="Calibri"/>
                <a:ea typeface="DejaVu Sans"/>
              </a:rPr>
              <a:t>Generalmente, XMPP se implementa y se usa como una arquitectura cliente-servidor descentralizada, pero puede emplearse XMPP para establecer una comunicación directa, de extremo a extremo peer-to-peer (P2P), entre los clientes. </a:t>
            </a:r>
            <a:endParaRPr lang="es-ES" sz="1800" strike="noStrike" spc="-1">
              <a:solidFill>
                <a:srgbClr val="000000"/>
              </a:solidFill>
              <a:uFill>
                <a:solidFill>
                  <a:srgbClr val="FFFFFF"/>
                </a:solidFill>
              </a:uFill>
              <a:latin typeface="Arial"/>
            </a:endParaRPr>
          </a:p>
        </p:txBody>
      </p:sp>
      <p:pic>
        <p:nvPicPr>
          <p:cNvPr id="110" name="Imagen 135"/>
          <p:cNvPicPr/>
          <p:nvPr/>
        </p:nvPicPr>
        <p:blipFill>
          <a:blip r:embed="rId2"/>
          <a:srcRect l="34281" t="53005" r="32862" b="12703"/>
          <a:stretch/>
        </p:blipFill>
        <p:spPr>
          <a:xfrm>
            <a:off x="5115240" y="979560"/>
            <a:ext cx="6380280" cy="2808000"/>
          </a:xfrm>
          <a:prstGeom prst="rect">
            <a:avLst/>
          </a:prstGeom>
          <a:ln>
            <a:noFill/>
          </a:ln>
        </p:spPr>
      </p:pic>
      <p:pic>
        <p:nvPicPr>
          <p:cNvPr id="111" name="Imagen 136"/>
          <p:cNvPicPr/>
          <p:nvPr/>
        </p:nvPicPr>
        <p:blipFill>
          <a:blip r:embed="rId3"/>
          <a:srcRect l="35239" t="47358" r="35859" b="15359"/>
          <a:stretch/>
        </p:blipFill>
        <p:spPr>
          <a:xfrm>
            <a:off x="7056000" y="3920040"/>
            <a:ext cx="4440600" cy="2415960"/>
          </a:xfrm>
          <a:prstGeom prst="rect">
            <a:avLst/>
          </a:prstGeom>
          <a:ln>
            <a:noFill/>
          </a:ln>
        </p:spPr>
      </p:pic>
      <p:sp>
        <p:nvSpPr>
          <p:cNvPr id="112" name="CustomShape 2"/>
          <p:cNvSpPr/>
          <p:nvPr/>
        </p:nvSpPr>
        <p:spPr>
          <a:xfrm>
            <a:off x="432000" y="288000"/>
            <a:ext cx="9503640" cy="7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4400" strike="noStrike" spc="-1">
                <a:solidFill>
                  <a:srgbClr val="000000"/>
                </a:solidFill>
                <a:uFill>
                  <a:solidFill>
                    <a:srgbClr val="FFFFFF"/>
                  </a:solidFill>
                </a:uFill>
                <a:latin typeface="Calibri"/>
                <a:ea typeface="DejaVu Sans"/>
              </a:rPr>
              <a:t>PROTOCOLO QUE USA – ARQUITECTURA</a:t>
            </a:r>
            <a:endParaRPr lang="es-ES" sz="1800" strike="noStrike" spc="-1">
              <a:solidFill>
                <a:srgbClr val="000000"/>
              </a:solidFill>
              <a:uFill>
                <a:solidFill>
                  <a:srgbClr val="FFFFFF"/>
                </a:solidFill>
              </a:uFill>
              <a:latin typeface="Arial"/>
            </a:endParaRPr>
          </a:p>
        </p:txBody>
      </p:sp>
      <p:sp>
        <p:nvSpPr>
          <p:cNvPr id="113" name="CustomShape 3"/>
          <p:cNvSpPr/>
          <p:nvPr/>
        </p:nvSpPr>
        <p:spPr>
          <a:xfrm>
            <a:off x="194040" y="144000"/>
            <a:ext cx="8856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sp>
        <p:nvSpPr>
          <p:cNvPr id="114" name="TextShape 4"/>
          <p:cNvSpPr txBox="1"/>
          <p:nvPr/>
        </p:nvSpPr>
        <p:spPr>
          <a:xfrm>
            <a:off x="5317920" y="612972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8D1A24A9-8706-444C-B197-F5F332FE8A07}" type="slidenum">
              <a:rPr lang="es-ES" sz="1800" strike="noStrike" spc="-1">
                <a:solidFill>
                  <a:srgbClr val="000000"/>
                </a:solidFill>
                <a:uFill>
                  <a:solidFill>
                    <a:srgbClr val="FFFFFF"/>
                  </a:solidFill>
                </a:uFill>
                <a:latin typeface="Arial"/>
              </a:rPr>
              <a:t>8</a:t>
            </a:fld>
            <a:r>
              <a:rPr lang="es-ES" sz="1800" strike="noStrike" spc="-1">
                <a:solidFill>
                  <a:srgbClr val="000000"/>
                </a:solidFill>
                <a:uFill>
                  <a:solidFill>
                    <a:srgbClr val="FFFFFF"/>
                  </a:solidFill>
                </a:uFill>
                <a:latin typeface="Arial"/>
              </a:rPr>
              <a:t>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1000080" y="1461960"/>
            <a:ext cx="10059840" cy="6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400" strike="noStrike" spc="-1">
                <a:solidFill>
                  <a:srgbClr val="000000"/>
                </a:solidFill>
                <a:uFill>
                  <a:solidFill>
                    <a:srgbClr val="FFFFFF"/>
                  </a:solidFill>
                </a:uFill>
                <a:latin typeface="Calibri"/>
                <a:ea typeface="DejaVu Sans"/>
              </a:rPr>
              <a:t>Cada entidad XMPP necesita tener su propia dirección, llamada JabberID (JID). </a:t>
            </a:r>
            <a:endParaRPr lang="es-ES" sz="1800" strike="noStrike" spc="-1">
              <a:solidFill>
                <a:srgbClr val="000000"/>
              </a:solidFill>
              <a:uFill>
                <a:solidFill>
                  <a:srgbClr val="FFFFFF"/>
                </a:solidFill>
              </a:uFill>
              <a:latin typeface="Arial"/>
            </a:endParaRPr>
          </a:p>
        </p:txBody>
      </p:sp>
      <p:pic>
        <p:nvPicPr>
          <p:cNvPr id="116" name="Imagen 140"/>
          <p:cNvPicPr/>
          <p:nvPr/>
        </p:nvPicPr>
        <p:blipFill>
          <a:blip r:embed="rId2"/>
          <a:srcRect l="19198" t="44746" r="7227" b="47633"/>
          <a:stretch/>
        </p:blipFill>
        <p:spPr>
          <a:xfrm>
            <a:off x="1481040" y="2441880"/>
            <a:ext cx="8969400" cy="390960"/>
          </a:xfrm>
          <a:prstGeom prst="rect">
            <a:avLst/>
          </a:prstGeom>
          <a:ln w="12600">
            <a:solidFill>
              <a:srgbClr val="000000"/>
            </a:solidFill>
            <a:round/>
          </a:ln>
        </p:spPr>
      </p:pic>
      <p:sp>
        <p:nvSpPr>
          <p:cNvPr id="117" name="CustomShape 2"/>
          <p:cNvSpPr/>
          <p:nvPr/>
        </p:nvSpPr>
        <p:spPr>
          <a:xfrm>
            <a:off x="1132200" y="3463560"/>
            <a:ext cx="9753480" cy="234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400" strike="noStrike" spc="-1">
                <a:solidFill>
                  <a:srgbClr val="000000"/>
                </a:solidFill>
                <a:uFill>
                  <a:solidFill>
                    <a:srgbClr val="FFFFFF"/>
                  </a:solidFill>
                </a:uFill>
                <a:latin typeface="Calibri"/>
                <a:ea typeface="DejaVu Sans"/>
              </a:rPr>
              <a:t>Sabiendo esto y que XMPP es en esencia una tecnología para transmitir XML.</a:t>
            </a:r>
            <a:endParaRPr lang="es-ES" sz="1800" strike="noStrike" spc="-1">
              <a:solidFill>
                <a:srgbClr val="000000"/>
              </a:solidFill>
              <a:uFill>
                <a:solidFill>
                  <a:srgbClr val="FFFFFF"/>
                </a:solidFill>
              </a:uFill>
              <a:latin typeface="Arial"/>
            </a:endParaRPr>
          </a:p>
          <a:p>
            <a:pPr>
              <a:lnSpc>
                <a:spcPct val="100000"/>
              </a:lnSpc>
            </a:pPr>
            <a:endParaRPr lang="es-ES" sz="1800" strike="noStrike" spc="-1">
              <a:solidFill>
                <a:srgbClr val="000000"/>
              </a:solidFill>
              <a:uFill>
                <a:solidFill>
                  <a:srgbClr val="FFFFFF"/>
                </a:solidFill>
              </a:uFill>
              <a:latin typeface="Arial"/>
            </a:endParaRPr>
          </a:p>
          <a:p>
            <a:pPr>
              <a:lnSpc>
                <a:spcPct val="100000"/>
              </a:lnSpc>
            </a:pPr>
            <a:r>
              <a:rPr lang="es-ES" sz="2400" strike="noStrike" spc="-1">
                <a:solidFill>
                  <a:srgbClr val="000000"/>
                </a:solidFill>
                <a:uFill>
                  <a:solidFill>
                    <a:srgbClr val="FFFFFF"/>
                  </a:solidFill>
                </a:uFill>
                <a:latin typeface="Calibri"/>
                <a:ea typeface="DejaVu Sans"/>
              </a:rPr>
              <a:t>Cuando iniciamos sesión en un servidor XMPP, se establece una conexión TCP persistente y luego se negocia los parámetros para que el servidor pueda establecer otra conexión de retorno. Una vez establecida la conexión podemos intercambiar mensajes asincrónicamente con el servidor.</a:t>
            </a:r>
            <a:endParaRPr lang="es-ES" sz="1800" strike="noStrike" spc="-1">
              <a:solidFill>
                <a:srgbClr val="000000"/>
              </a:solidFill>
              <a:uFill>
                <a:solidFill>
                  <a:srgbClr val="FFFFFF"/>
                </a:solidFill>
              </a:uFill>
              <a:latin typeface="Arial"/>
            </a:endParaRPr>
          </a:p>
        </p:txBody>
      </p:sp>
      <p:sp>
        <p:nvSpPr>
          <p:cNvPr id="118" name="CustomShape 3"/>
          <p:cNvSpPr/>
          <p:nvPr/>
        </p:nvSpPr>
        <p:spPr>
          <a:xfrm>
            <a:off x="792000" y="450720"/>
            <a:ext cx="9071640" cy="7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4400" strike="noStrike" spc="-1">
                <a:solidFill>
                  <a:srgbClr val="000000"/>
                </a:solidFill>
                <a:uFill>
                  <a:solidFill>
                    <a:srgbClr val="FFFFFF"/>
                  </a:solidFill>
                </a:uFill>
                <a:latin typeface="Calibri"/>
                <a:ea typeface="DejaVu Sans"/>
              </a:rPr>
              <a:t>PROTOCOLO QUE USA – DIRECCIONES</a:t>
            </a:r>
            <a:endParaRPr lang="es-ES" sz="1800" strike="noStrike" spc="-1">
              <a:solidFill>
                <a:srgbClr val="000000"/>
              </a:solidFill>
              <a:uFill>
                <a:solidFill>
                  <a:srgbClr val="FFFFFF"/>
                </a:solidFill>
              </a:uFill>
              <a:latin typeface="Arial"/>
            </a:endParaRPr>
          </a:p>
        </p:txBody>
      </p:sp>
      <p:sp>
        <p:nvSpPr>
          <p:cNvPr id="119" name="CustomShape 4"/>
          <p:cNvSpPr/>
          <p:nvPr/>
        </p:nvSpPr>
        <p:spPr>
          <a:xfrm>
            <a:off x="345240" y="190440"/>
            <a:ext cx="8856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ea typeface="DejaVu Sans"/>
              </a:rPr>
              <a:t>2017</a:t>
            </a:r>
            <a:endParaRPr lang="es-ES" sz="1800" strike="noStrike" spc="-1">
              <a:solidFill>
                <a:srgbClr val="000000"/>
              </a:solidFill>
              <a:uFill>
                <a:solidFill>
                  <a:srgbClr val="FFFFFF"/>
                </a:solidFill>
              </a:uFill>
              <a:latin typeface="Arial"/>
            </a:endParaRPr>
          </a:p>
        </p:txBody>
      </p:sp>
      <p:sp>
        <p:nvSpPr>
          <p:cNvPr id="120" name="TextShape 5"/>
          <p:cNvSpPr txBox="1"/>
          <p:nvPr/>
        </p:nvSpPr>
        <p:spPr>
          <a:xfrm>
            <a:off x="5317920" y="6120360"/>
            <a:ext cx="1666440" cy="426600"/>
          </a:xfrm>
          <a:prstGeom prst="rect">
            <a:avLst/>
          </a:prstGeom>
          <a:noFill/>
          <a:ln>
            <a:noFill/>
          </a:ln>
        </p:spPr>
        <p:txBody>
          <a:bodyPr lIns="90000" tIns="45000" rIns="90000" bIns="45000"/>
          <a:lstStyle/>
          <a:p>
            <a:pPr algn="ctr"/>
            <a:r>
              <a:rPr lang="es-ES" sz="1800" strike="noStrike" spc="-1">
                <a:solidFill>
                  <a:srgbClr val="000000"/>
                </a:solidFill>
                <a:uFill>
                  <a:solidFill>
                    <a:srgbClr val="FFFFFF"/>
                  </a:solidFill>
                </a:uFill>
                <a:latin typeface="Arial"/>
              </a:rPr>
              <a:t>– </a:t>
            </a:r>
            <a:fld id="{E6D5ABEA-0D73-419D-88C9-A6129EF9C56F}" type="slidenum">
              <a:rPr lang="es-ES" sz="1800" strike="noStrike" spc="-1">
                <a:solidFill>
                  <a:srgbClr val="000000"/>
                </a:solidFill>
                <a:uFill>
                  <a:solidFill>
                    <a:srgbClr val="FFFFFF"/>
                  </a:solidFill>
                </a:uFill>
                <a:latin typeface="Arial"/>
              </a:rPr>
              <a:t>9</a:t>
            </a:fld>
            <a:r>
              <a:rPr lang="es-ES" sz="1800" strike="noStrike" spc="-1">
                <a:solidFill>
                  <a:srgbClr val="000000"/>
                </a:solidFill>
                <a:uFill>
                  <a:solidFill>
                    <a:srgbClr val="FFFFFF"/>
                  </a:solidFill>
                </a:uFill>
                <a:latin typeface="Arial"/>
              </a:rPr>
              <a:t>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TotalTime>
  <Words>1759</Words>
  <Application>Microsoft Office PowerPoint</Application>
  <PresentationFormat>Panorámica</PresentationFormat>
  <Paragraphs>215</Paragraphs>
  <Slides>23</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Calibri</vt:lpstr>
      <vt:lpstr>DejaVu Sans</vt:lpstr>
      <vt:lpstr>Symbol</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WHATSAPP</dc:title>
  <dc:creator>ixJosemi Hdez.</dc:creator>
  <cp:lastModifiedBy>ixJosemi Hdez.</cp:lastModifiedBy>
  <cp:revision>68</cp:revision>
  <dcterms:created xsi:type="dcterms:W3CDTF">2017-11-17T09:32:23Z</dcterms:created>
  <dcterms:modified xsi:type="dcterms:W3CDTF">2017-12-01T15:59:15Z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ies>
</file>