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20.xml.rels" ContentType="application/vnd.openxmlformats-package.relationships+xml"/>
  <Override PartName="/ppt/notesSlides/_rels/notesSlide3.xml.rels" ContentType="application/vnd.openxmlformats-package.relationships+xml"/>
  <Override PartName="/ppt/notesSlides/_rels/notesSlide21.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9.png" ContentType="image/png"/>
  <Override PartName="/ppt/media/image7.jpeg" ContentType="image/jpeg"/>
  <Override PartName="/ppt/media/image1.png" ContentType="image/png"/>
  <Override PartName="/ppt/media/image2.png" ContentType="image/png"/>
  <Override PartName="/ppt/media/image3.png" ContentType="image/png"/>
  <Override PartName="/ppt/media/image21.png" ContentType="image/png"/>
  <Override PartName="/ppt/media/image6.jpeg" ContentType="image/jpeg"/>
  <Override PartName="/ppt/media/image4.png" ContentType="image/png"/>
  <Override PartName="/ppt/media/image5.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2.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040"/>
          </a:xfrm>
          <a:prstGeom prst="rect">
            <a:avLst/>
          </a:prstGeom>
        </p:spPr>
        <p:txBody>
          <a:bodyPr lIns="0" rIns="0" tIns="0" bIns="0"/>
          <a:p>
            <a:r>
              <a:rPr lang="es-ES" sz="2000" spc="-1" strike="noStrike">
                <a:solidFill>
                  <a:srgbClr val="000000"/>
                </a:solidFill>
                <a:uFill>
                  <a:solidFill>
                    <a:srgbClr val="ffffff"/>
                  </a:solidFill>
                </a:uFill>
                <a:latin typeface="Arial"/>
              </a:rPr>
              <a:t>Pulse para editar el formato de las notas</a:t>
            </a:r>
            <a:endParaRPr lang="es-ES" sz="2000" spc="-1" strike="noStrike">
              <a:solidFill>
                <a:srgbClr val="000000"/>
              </a:solidFill>
              <a:uFill>
                <a:solidFill>
                  <a:srgbClr val="ffffff"/>
                </a:solidFill>
              </a:uFill>
              <a:latin typeface="Arial"/>
            </a:endParaRPr>
          </a:p>
        </p:txBody>
      </p:sp>
      <p:sp>
        <p:nvSpPr>
          <p:cNvPr id="74" name="PlaceHolder 2"/>
          <p:cNvSpPr>
            <a:spLocks noGrp="1"/>
          </p:cNvSpPr>
          <p:nvPr>
            <p:ph type="hdr"/>
          </p:nvPr>
        </p:nvSpPr>
        <p:spPr>
          <a:xfrm>
            <a:off x="0" y="0"/>
            <a:ext cx="3280680" cy="534240"/>
          </a:xfrm>
          <a:prstGeom prst="rect">
            <a:avLst/>
          </a:prstGeom>
        </p:spPr>
        <p:txBody>
          <a:bodyPr lIns="0" rIns="0" tIns="0" bIns="0"/>
          <a:p>
            <a:r>
              <a:rPr lang="es-ES" sz="1400" spc="-1" strike="noStrike">
                <a:solidFill>
                  <a:srgbClr val="000000"/>
                </a:solidFill>
                <a:uFill>
                  <a:solidFill>
                    <a:srgbClr val="ffffff"/>
                  </a:solidFill>
                </a:uFill>
                <a:latin typeface="Times New Roman"/>
              </a:rPr>
              <a:t>&lt;encabezamiento&gt;</a:t>
            </a:r>
            <a:endParaRPr lang="es-ES" sz="1400" spc="-1" strike="noStrike">
              <a:solidFill>
                <a:srgbClr val="000000"/>
              </a:solidFill>
              <a:uFill>
                <a:solidFill>
                  <a:srgbClr val="ffffff"/>
                </a:solidFill>
              </a:uFill>
              <a:latin typeface="Times New Roman"/>
            </a:endParaRPr>
          </a:p>
        </p:txBody>
      </p:sp>
      <p:sp>
        <p:nvSpPr>
          <p:cNvPr id="75" name="PlaceHolder 3"/>
          <p:cNvSpPr>
            <a:spLocks noGrp="1"/>
          </p:cNvSpPr>
          <p:nvPr>
            <p:ph type="dt"/>
          </p:nvPr>
        </p:nvSpPr>
        <p:spPr>
          <a:xfrm>
            <a:off x="4278960" y="0"/>
            <a:ext cx="3280680" cy="534240"/>
          </a:xfrm>
          <a:prstGeom prst="rect">
            <a:avLst/>
          </a:prstGeom>
        </p:spPr>
        <p:txBody>
          <a:bodyPr lIns="0" rIns="0" tIns="0" bIns="0"/>
          <a:p>
            <a:pPr algn="r"/>
            <a:r>
              <a:rPr lang="es-ES" sz="1400" spc="-1" strike="noStrike">
                <a:solidFill>
                  <a:srgbClr val="000000"/>
                </a:solidFill>
                <a:uFill>
                  <a:solidFill>
                    <a:srgbClr val="ffffff"/>
                  </a:solidFill>
                </a:uFill>
                <a:latin typeface="Times New Roman"/>
              </a:rPr>
              <a:t>&lt;fecha/hora&gt;</a:t>
            </a:r>
            <a:endParaRPr lang="es-ES" sz="1400" spc="-1" strike="noStrike">
              <a:solidFill>
                <a:srgbClr val="000000"/>
              </a:solidFill>
              <a:uFill>
                <a:solidFill>
                  <a:srgbClr val="ffffff"/>
                </a:solidFill>
              </a:uFill>
              <a:latin typeface="Times New Roman"/>
            </a:endParaRPr>
          </a:p>
        </p:txBody>
      </p:sp>
      <p:sp>
        <p:nvSpPr>
          <p:cNvPr id="76" name="PlaceHolder 4"/>
          <p:cNvSpPr>
            <a:spLocks noGrp="1"/>
          </p:cNvSpPr>
          <p:nvPr>
            <p:ph type="ftr"/>
          </p:nvPr>
        </p:nvSpPr>
        <p:spPr>
          <a:xfrm>
            <a:off x="0" y="10157400"/>
            <a:ext cx="3280680" cy="534240"/>
          </a:xfrm>
          <a:prstGeom prst="rect">
            <a:avLst/>
          </a:prstGeom>
        </p:spPr>
        <p:txBody>
          <a:bodyPr lIns="0" rIns="0" tIns="0" bIns="0" anchor="b"/>
          <a:p>
            <a:r>
              <a:rPr lang="es-ES" sz="1400" spc="-1" strike="noStrike">
                <a:solidFill>
                  <a:srgbClr val="000000"/>
                </a:solidFill>
                <a:uFill>
                  <a:solidFill>
                    <a:srgbClr val="ffffff"/>
                  </a:solidFill>
                </a:uFill>
                <a:latin typeface="Times New Roman"/>
              </a:rPr>
              <a:t>&lt;pie de página&gt;</a:t>
            </a:r>
            <a:endParaRPr lang="es-ES" sz="1400" spc="-1" strike="noStrike">
              <a:solidFill>
                <a:srgbClr val="000000"/>
              </a:solidFill>
              <a:uFill>
                <a:solidFill>
                  <a:srgbClr val="ffffff"/>
                </a:solidFill>
              </a:uFill>
              <a:latin typeface="Times New Roman"/>
            </a:endParaRPr>
          </a:p>
        </p:txBody>
      </p:sp>
      <p:sp>
        <p:nvSpPr>
          <p:cNvPr id="77" name="PlaceHolder 5"/>
          <p:cNvSpPr>
            <a:spLocks noGrp="1"/>
          </p:cNvSpPr>
          <p:nvPr>
            <p:ph type="sldNum"/>
          </p:nvPr>
        </p:nvSpPr>
        <p:spPr>
          <a:xfrm>
            <a:off x="4278960" y="10157400"/>
            <a:ext cx="3280680" cy="534240"/>
          </a:xfrm>
          <a:prstGeom prst="rect">
            <a:avLst/>
          </a:prstGeom>
        </p:spPr>
        <p:txBody>
          <a:bodyPr lIns="0" rIns="0" tIns="0" bIns="0" anchor="b"/>
          <a:p>
            <a:pPr algn="r"/>
            <a:fld id="{5701439F-C55C-4DE7-AB33-248C0F94374E}" type="slidenum">
              <a:rPr lang="es-ES" sz="1400" spc="-1" strike="noStrike">
                <a:solidFill>
                  <a:srgbClr val="000000"/>
                </a:solidFill>
                <a:uFill>
                  <a:solidFill>
                    <a:srgbClr val="ffffff"/>
                  </a:solidFill>
                </a:uFill>
                <a:latin typeface="Times New Roman"/>
              </a:rPr>
              <a:t>&lt;número&gt;</a:t>
            </a:fld>
            <a:endParaRPr lang="es-E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755640" y="5145120"/>
            <a:ext cx="6048000" cy="4209840"/>
          </a:xfrm>
          <a:prstGeom prst="rect">
            <a:avLst/>
          </a:prstGeom>
        </p:spPr>
        <p:txBody>
          <a:bodyPr/>
          <a:p>
            <a:pPr marL="228600" indent="-227880">
              <a:lnSpc>
                <a:spcPct val="90000"/>
              </a:lnSpc>
              <a:buClr>
                <a:srgbClr val="000000"/>
              </a:buClr>
              <a:buFont typeface="Arial"/>
              <a:buChar char="•"/>
            </a:pPr>
            <a:r>
              <a:rPr b="1" lang="es-ES" sz="1200" spc="-1" strike="noStrike">
                <a:solidFill>
                  <a:srgbClr val="000000"/>
                </a:solidFill>
                <a:uFill>
                  <a:solidFill>
                    <a:srgbClr val="ffffff"/>
                  </a:solidFill>
                </a:uFill>
                <a:latin typeface="+mn-lt"/>
              </a:rPr>
              <a:t>Message Key: </a:t>
            </a:r>
            <a:r>
              <a:rPr lang="es-ES" sz="1200" spc="-1" strike="noStrike">
                <a:solidFill>
                  <a:srgbClr val="000000"/>
                </a:solidFill>
                <a:uFill>
                  <a:solidFill>
                    <a:srgbClr val="ffffff"/>
                  </a:solidFill>
                </a:uFill>
                <a:latin typeface="+mn-lt"/>
              </a:rPr>
              <a:t>Valor de 80 bytes usada para encriptar mensajes. 32 bytes se usan para una clave AES-256, 32 para una clave HMAC-SHA256 y 16 para un IV.</a:t>
            </a:r>
            <a:endParaRPr lang="es-ES" sz="20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1200" spc="-1" strike="noStrike">
                <a:solidFill>
                  <a:srgbClr val="000000"/>
                </a:solidFill>
                <a:uFill>
                  <a:solidFill>
                    <a:srgbClr val="ffffff"/>
                  </a:solidFill>
                </a:uFill>
                <a:latin typeface="+mn-lt"/>
              </a:rPr>
              <a:t>Chain Key: </a:t>
            </a:r>
            <a:r>
              <a:rPr lang="es-ES" sz="1200" spc="-1" strike="noStrike">
                <a:solidFill>
                  <a:srgbClr val="000000"/>
                </a:solidFill>
                <a:uFill>
                  <a:solidFill>
                    <a:srgbClr val="ffffff"/>
                  </a:solidFill>
                </a:uFill>
                <a:latin typeface="+mn-lt"/>
              </a:rPr>
              <a:t>Valor de 32 bytes usado para crear Message keys.</a:t>
            </a:r>
            <a:endParaRPr lang="es-ES" sz="20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1200" spc="-1" strike="noStrike">
                <a:solidFill>
                  <a:srgbClr val="000000"/>
                </a:solidFill>
                <a:uFill>
                  <a:solidFill>
                    <a:srgbClr val="ffffff"/>
                  </a:solidFill>
                </a:uFill>
                <a:latin typeface="+mn-lt"/>
              </a:rPr>
              <a:t>AES-256: </a:t>
            </a:r>
            <a:r>
              <a:rPr lang="es-ES" sz="1200" spc="-1" strike="noStrike">
                <a:solidFill>
                  <a:srgbClr val="000000"/>
                </a:solidFill>
                <a:uFill>
                  <a:solidFill>
                    <a:srgbClr val="ffffff"/>
                  </a:solidFill>
                </a:uFill>
                <a:latin typeface="+mn-lt"/>
              </a:rPr>
              <a:t>Esquema de cifrado por bloques.</a:t>
            </a:r>
            <a:endParaRPr lang="es-ES" sz="20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1200" spc="-1" strike="noStrike">
                <a:solidFill>
                  <a:srgbClr val="000000"/>
                </a:solidFill>
                <a:uFill>
                  <a:solidFill>
                    <a:srgbClr val="ffffff"/>
                  </a:solidFill>
                </a:uFill>
                <a:latin typeface="+mn-lt"/>
              </a:rPr>
              <a:t>HMAC-SHA256: </a:t>
            </a:r>
            <a:r>
              <a:rPr lang="es-ES" sz="1200" spc="-1" strike="noStrike">
                <a:solidFill>
                  <a:srgbClr val="000000"/>
                </a:solidFill>
                <a:uFill>
                  <a:solidFill>
                    <a:srgbClr val="ffffff"/>
                  </a:solidFill>
                </a:uFill>
                <a:latin typeface="+mn-lt"/>
              </a:rPr>
              <a:t>Algoritmo de encriptación.</a:t>
            </a:r>
            <a:endParaRPr lang="es-ES" sz="20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1200" spc="-1" strike="noStrike">
                <a:solidFill>
                  <a:srgbClr val="000000"/>
                </a:solidFill>
                <a:uFill>
                  <a:solidFill>
                    <a:srgbClr val="ffffff"/>
                  </a:solidFill>
                </a:uFill>
                <a:latin typeface="+mn-lt"/>
              </a:rPr>
              <a:t>IV: </a:t>
            </a:r>
            <a:r>
              <a:rPr lang="es-ES" sz="1200" spc="-1" strike="noStrike">
                <a:solidFill>
                  <a:srgbClr val="000000"/>
                </a:solidFill>
                <a:uFill>
                  <a:solidFill>
                    <a:srgbClr val="ffffff"/>
                  </a:solidFill>
                </a:uFill>
                <a:latin typeface="+mn-lt"/>
              </a:rPr>
              <a:t>Vector de inicialización. Requerido para permitir un cifrado en flujo o por bloques.</a:t>
            </a:r>
            <a:endParaRPr lang="es-ES" sz="20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1200" spc="-1" strike="noStrike">
                <a:solidFill>
                  <a:srgbClr val="000000"/>
                </a:solidFill>
                <a:uFill>
                  <a:solidFill>
                    <a:srgbClr val="ffffff"/>
                  </a:solidFill>
                </a:uFill>
                <a:latin typeface="+mn-lt"/>
              </a:rPr>
              <a:t>ECDH: </a:t>
            </a:r>
            <a:r>
              <a:rPr lang="es-ES" sz="1200" spc="-1" strike="noStrike">
                <a:solidFill>
                  <a:srgbClr val="000000"/>
                </a:solidFill>
                <a:uFill>
                  <a:solidFill>
                    <a:srgbClr val="ffffff"/>
                  </a:solidFill>
                </a:uFill>
                <a:latin typeface="+mn-lt"/>
              </a:rPr>
              <a:t>Variante del algoritmo Diffie-Hellman para curvas elípticas. Es un protocolo de establecimiento de claves.</a:t>
            </a:r>
            <a:endParaRPr lang="es-ES" sz="2000" spc="-1" strike="noStrike">
              <a:solidFill>
                <a:srgbClr val="000000"/>
              </a:solidFill>
              <a:uFill>
                <a:solidFill>
                  <a:srgbClr val="ffffff"/>
                </a:solidFill>
              </a:uFill>
              <a:latin typeface="Arial"/>
            </a:endParaRPr>
          </a:p>
          <a:p>
            <a:pPr>
              <a:lnSpc>
                <a:spcPct val="90000"/>
              </a:lnSpc>
            </a:pPr>
            <a:endParaRPr lang="es-ES" sz="2000" spc="-1" strike="noStrike">
              <a:solidFill>
                <a:srgbClr val="000000"/>
              </a:solidFill>
              <a:uFill>
                <a:solidFill>
                  <a:srgbClr val="ffffff"/>
                </a:solidFill>
              </a:uFill>
              <a:latin typeface="Arial"/>
            </a:endParaRPr>
          </a:p>
        </p:txBody>
      </p:sp>
      <p:sp>
        <p:nvSpPr>
          <p:cNvPr id="192" name="TextShape 2"/>
          <p:cNvSpPr txBox="1"/>
          <p:nvPr/>
        </p:nvSpPr>
        <p:spPr>
          <a:xfrm>
            <a:off x="4281480" y="10155240"/>
            <a:ext cx="3276360" cy="536040"/>
          </a:xfrm>
          <a:prstGeom prst="rect">
            <a:avLst/>
          </a:prstGeom>
          <a:noFill/>
          <a:ln>
            <a:noFill/>
          </a:ln>
        </p:spPr>
        <p:txBody>
          <a:bodyPr anchor="b"/>
          <a:p>
            <a:pPr algn="r">
              <a:lnSpc>
                <a:spcPct val="100000"/>
              </a:lnSpc>
            </a:pPr>
            <a:fld id="{5C6746B9-33B0-4FE2-9D7E-165805064476}" type="slidenum">
              <a:rPr lang="es-ES" sz="1200" spc="-1" strike="noStrike">
                <a:solidFill>
                  <a:srgbClr val="000000"/>
                </a:solidFill>
                <a:uFill>
                  <a:solidFill>
                    <a:srgbClr val="ffffff"/>
                  </a:solidFill>
                </a:uFill>
                <a:latin typeface="+mn-lt"/>
                <a:ea typeface="+mn-ea"/>
              </a:rPr>
              <a:t>&lt;número&gt;</a:t>
            </a:fld>
            <a:endParaRPr lang="es-ES"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755640" y="5145120"/>
            <a:ext cx="6048000" cy="4209840"/>
          </a:xfrm>
          <a:prstGeom prst="rect">
            <a:avLst/>
          </a:prstGeom>
        </p:spPr>
        <p:txBody>
          <a:bodyPr/>
          <a:p>
            <a:pPr marL="228600" indent="-227880">
              <a:lnSpc>
                <a:spcPct val="90000"/>
              </a:lnSpc>
              <a:buClr>
                <a:srgbClr val="000000"/>
              </a:buClr>
              <a:buFont typeface="Arial"/>
              <a:buChar char="•"/>
            </a:pPr>
            <a:r>
              <a:rPr b="1" lang="es-ES" sz="1200" spc="-1" strike="noStrike">
                <a:solidFill>
                  <a:srgbClr val="000000"/>
                </a:solidFill>
                <a:uFill>
                  <a:solidFill>
                    <a:srgbClr val="ffffff"/>
                  </a:solidFill>
                </a:uFill>
                <a:latin typeface="+mn-lt"/>
              </a:rPr>
              <a:t>PGP: </a:t>
            </a:r>
            <a:r>
              <a:rPr lang="es-ES" sz="1200" spc="-1" strike="noStrike">
                <a:solidFill>
                  <a:srgbClr val="000000"/>
                </a:solidFill>
                <a:uFill>
                  <a:solidFill>
                    <a:srgbClr val="ffffff"/>
                  </a:solidFill>
                </a:uFill>
                <a:latin typeface="+mn-lt"/>
              </a:rPr>
              <a:t>Pretty Good Privacy. Es un programa de cifrado de contenido mediante claves.</a:t>
            </a:r>
            <a:endParaRPr lang="es-ES" sz="20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1200" spc="-1" strike="noStrike">
                <a:solidFill>
                  <a:srgbClr val="000000"/>
                </a:solidFill>
                <a:uFill>
                  <a:solidFill>
                    <a:srgbClr val="ffffff"/>
                  </a:solidFill>
                </a:uFill>
                <a:latin typeface="+mn-lt"/>
              </a:rPr>
              <a:t>DUKPT: </a:t>
            </a:r>
            <a:r>
              <a:rPr lang="es-ES" sz="1200" spc="-1" strike="noStrike">
                <a:solidFill>
                  <a:srgbClr val="000000"/>
                </a:solidFill>
                <a:uFill>
                  <a:solidFill>
                    <a:srgbClr val="ffffff"/>
                  </a:solidFill>
                </a:uFill>
                <a:latin typeface="+mn-lt"/>
              </a:rPr>
              <a:t>Derived Unique Key Per Transaction. Es un sistema de gestión de claves en la que para cada transacción, se utiliza una clave única que se deriva de una establecida.</a:t>
            </a:r>
            <a:endParaRPr lang="es-ES" sz="2000" spc="-1" strike="noStrike">
              <a:solidFill>
                <a:srgbClr val="000000"/>
              </a:solidFill>
              <a:uFill>
                <a:solidFill>
                  <a:srgbClr val="ffffff"/>
                </a:solidFill>
              </a:uFill>
              <a:latin typeface="Arial"/>
            </a:endParaRPr>
          </a:p>
          <a:p>
            <a:pPr>
              <a:lnSpc>
                <a:spcPct val="90000"/>
              </a:lnSpc>
            </a:pPr>
            <a:endParaRPr lang="es-ES" sz="2000" spc="-1" strike="noStrike">
              <a:solidFill>
                <a:srgbClr val="000000"/>
              </a:solidFill>
              <a:uFill>
                <a:solidFill>
                  <a:srgbClr val="ffffff"/>
                </a:solidFill>
              </a:uFill>
              <a:latin typeface="Arial"/>
            </a:endParaRPr>
          </a:p>
        </p:txBody>
      </p:sp>
      <p:sp>
        <p:nvSpPr>
          <p:cNvPr id="194" name="TextShape 2"/>
          <p:cNvSpPr txBox="1"/>
          <p:nvPr/>
        </p:nvSpPr>
        <p:spPr>
          <a:xfrm>
            <a:off x="4281480" y="10155240"/>
            <a:ext cx="3276360" cy="536040"/>
          </a:xfrm>
          <a:prstGeom prst="rect">
            <a:avLst/>
          </a:prstGeom>
          <a:noFill/>
          <a:ln>
            <a:noFill/>
          </a:ln>
        </p:spPr>
        <p:txBody>
          <a:bodyPr anchor="b"/>
          <a:p>
            <a:pPr algn="r">
              <a:lnSpc>
                <a:spcPct val="100000"/>
              </a:lnSpc>
            </a:pPr>
            <a:fld id="{06C9E2E6-5B29-400E-8CC7-6D7568F4F44C}" type="slidenum">
              <a:rPr lang="es-ES" sz="1200" spc="-1" strike="noStrike">
                <a:solidFill>
                  <a:srgbClr val="000000"/>
                </a:solidFill>
                <a:uFill>
                  <a:solidFill>
                    <a:srgbClr val="ffffff"/>
                  </a:solidFill>
                </a:uFill>
                <a:latin typeface="+mn-lt"/>
                <a:ea typeface="+mn-ea"/>
              </a:rPr>
              <a:t>&lt;número&gt;</a:t>
            </a:fld>
            <a:endParaRPr lang="es-E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55640" y="5145120"/>
            <a:ext cx="6048000" cy="4209840"/>
          </a:xfrm>
          <a:prstGeom prst="rect">
            <a:avLst/>
          </a:prstGeom>
        </p:spPr>
        <p:txBody>
          <a:bodyPr/>
          <a:p>
            <a:endParaRPr lang="es-ES" sz="2000" spc="-1" strike="noStrike">
              <a:solidFill>
                <a:srgbClr val="000000"/>
              </a:solidFill>
              <a:uFill>
                <a:solidFill>
                  <a:srgbClr val="ffffff"/>
                </a:solidFill>
              </a:uFill>
              <a:latin typeface="Arial"/>
            </a:endParaRPr>
          </a:p>
        </p:txBody>
      </p:sp>
      <p:sp>
        <p:nvSpPr>
          <p:cNvPr id="196" name="TextShape 2"/>
          <p:cNvSpPr txBox="1"/>
          <p:nvPr/>
        </p:nvSpPr>
        <p:spPr>
          <a:xfrm>
            <a:off x="4281480" y="10155240"/>
            <a:ext cx="3276360" cy="536040"/>
          </a:xfrm>
          <a:prstGeom prst="rect">
            <a:avLst/>
          </a:prstGeom>
          <a:noFill/>
          <a:ln>
            <a:noFill/>
          </a:ln>
        </p:spPr>
        <p:txBody>
          <a:bodyPr anchor="b"/>
          <a:p>
            <a:pPr algn="r">
              <a:lnSpc>
                <a:spcPct val="100000"/>
              </a:lnSpc>
            </a:pPr>
            <a:fld id="{7A799DA5-7B27-4C7C-8ABA-2B6EB2A0D19C}" type="slidenum">
              <a:rPr lang="es-ES" sz="1200" spc="-1" strike="noStrike">
                <a:solidFill>
                  <a:srgbClr val="000000"/>
                </a:solidFill>
                <a:uFill>
                  <a:solidFill>
                    <a:srgbClr val="ffffff"/>
                  </a:solidFill>
                </a:uFill>
                <a:latin typeface="+mn-lt"/>
                <a:ea typeface="+mn-ea"/>
              </a:rPr>
              <a:t>&lt;número&gt;</a:t>
            </a:fld>
            <a:endParaRPr lang="es-E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55640" y="5145120"/>
            <a:ext cx="6048000" cy="4209840"/>
          </a:xfrm>
          <a:prstGeom prst="rect">
            <a:avLst/>
          </a:prstGeom>
        </p:spPr>
        <p:txBody>
          <a:bodyPr/>
          <a:p>
            <a:r>
              <a:rPr lang="es-ES" sz="2000" spc="-1" strike="noStrike">
                <a:solidFill>
                  <a:srgbClr val="000000"/>
                </a:solidFill>
                <a:uFill>
                  <a:solidFill>
                    <a:srgbClr val="ffffff"/>
                  </a:solidFill>
                </a:uFill>
                <a:latin typeface="Arial"/>
              </a:rPr>
              <a:t>Según lo estudiado, a primera vista podemos ver que Whatsapp parece más seguro de lo que creemos aunque habría que indagar más a fondo </a:t>
            </a:r>
            <a:endParaRPr lang="es-ES" sz="2000" spc="-1" strike="noStrike">
              <a:solidFill>
                <a:srgbClr val="000000"/>
              </a:solidFill>
              <a:uFill>
                <a:solidFill>
                  <a:srgbClr val="ffffff"/>
                </a:solidFill>
              </a:uFill>
              <a:latin typeface="Arial"/>
            </a:endParaRPr>
          </a:p>
        </p:txBody>
      </p:sp>
      <p:sp>
        <p:nvSpPr>
          <p:cNvPr id="198" name="TextShape 2"/>
          <p:cNvSpPr txBox="1"/>
          <p:nvPr/>
        </p:nvSpPr>
        <p:spPr>
          <a:xfrm>
            <a:off x="4281480" y="10155240"/>
            <a:ext cx="3276360" cy="536040"/>
          </a:xfrm>
          <a:prstGeom prst="rect">
            <a:avLst/>
          </a:prstGeom>
          <a:noFill/>
          <a:ln>
            <a:noFill/>
          </a:ln>
        </p:spPr>
        <p:txBody>
          <a:bodyPr anchor="b"/>
          <a:p>
            <a:pPr algn="r">
              <a:lnSpc>
                <a:spcPct val="100000"/>
              </a:lnSpc>
            </a:pPr>
            <a:fld id="{A0278284-17BA-4BD4-9811-835F3C0ADF87}" type="slidenum">
              <a:rPr lang="es-ES" sz="1200" spc="-1" strike="noStrike">
                <a:solidFill>
                  <a:srgbClr val="000000"/>
                </a:solidFill>
                <a:uFill>
                  <a:solidFill>
                    <a:srgbClr val="ffffff"/>
                  </a:solidFill>
                </a:uFill>
                <a:latin typeface="+mn-lt"/>
                <a:ea typeface="+mn-ea"/>
              </a:rPr>
              <a:t>&lt;número&gt;</a:t>
            </a:fld>
            <a:endParaRPr lang="es-E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755640" y="5145120"/>
            <a:ext cx="6048000" cy="4209840"/>
          </a:xfrm>
          <a:prstGeom prst="rect">
            <a:avLst/>
          </a:prstGeom>
        </p:spPr>
        <p:txBody>
          <a:bodyPr/>
          <a:p>
            <a:pPr marL="216000" indent="-216000">
              <a:lnSpc>
                <a:spcPct val="100000"/>
              </a:lnSpc>
            </a:pPr>
            <a:r>
              <a:rPr lang="es-ES" sz="1200" spc="-1" strike="noStrike">
                <a:solidFill>
                  <a:srgbClr val="000000"/>
                </a:solidFill>
                <a:uFill>
                  <a:solidFill>
                    <a:srgbClr val="ffffff"/>
                  </a:solidFill>
                </a:uFill>
                <a:latin typeface="+mn-lt"/>
              </a:rPr>
              <a:t>Whatsapp es una aplicación de chat la cual permite el envío de mensajes entre usuarios mediante Internet. Además de mensajes de texto es posible enviar imágenes, vídeos y grabaciones de audio.</a:t>
            </a:r>
            <a:endParaRPr lang="es-ES" sz="2000" spc="-1" strike="noStrike">
              <a:solidFill>
                <a:srgbClr val="000000"/>
              </a:solidFill>
              <a:uFill>
                <a:solidFill>
                  <a:srgbClr val="ffffff"/>
                </a:solidFill>
              </a:uFill>
              <a:latin typeface="Arial"/>
            </a:endParaRPr>
          </a:p>
          <a:p>
            <a:pPr marL="216000" indent="-216000">
              <a:lnSpc>
                <a:spcPct val="100000"/>
              </a:lnSpc>
            </a:pPr>
            <a:endParaRPr lang="es-ES" sz="2000" spc="-1" strike="noStrike">
              <a:solidFill>
                <a:srgbClr val="000000"/>
              </a:solidFill>
              <a:uFill>
                <a:solidFill>
                  <a:srgbClr val="ffffff"/>
                </a:solidFill>
              </a:uFill>
              <a:latin typeface="Arial"/>
            </a:endParaRPr>
          </a:p>
          <a:p>
            <a:pPr marL="216000" indent="-216000">
              <a:lnSpc>
                <a:spcPct val="100000"/>
              </a:lnSpc>
            </a:pPr>
            <a:r>
              <a:rPr lang="es-ES" sz="1200" spc="-1" strike="noStrike">
                <a:solidFill>
                  <a:srgbClr val="000000"/>
                </a:solidFill>
                <a:uFill>
                  <a:solidFill>
                    <a:srgbClr val="ffffff"/>
                  </a:solidFill>
                </a:uFill>
                <a:latin typeface="+mn-lt"/>
              </a:rPr>
              <a:t>La identificación de los usuarios es su propio número de teléfono. Basta con saber el número de alguien para tenerlo en contactos.</a:t>
            </a:r>
            <a:endParaRPr lang="es-ES" sz="2000" spc="-1" strike="noStrike">
              <a:solidFill>
                <a:srgbClr val="000000"/>
              </a:solidFill>
              <a:uFill>
                <a:solidFill>
                  <a:srgbClr val="ffffff"/>
                </a:solidFill>
              </a:uFill>
              <a:latin typeface="Arial"/>
            </a:endParaRPr>
          </a:p>
          <a:p>
            <a:pPr marL="216000" indent="-216000">
              <a:lnSpc>
                <a:spcPct val="100000"/>
              </a:lnSpc>
            </a:pPr>
            <a:endParaRPr lang="es-ES" sz="2000" spc="-1" strike="noStrike">
              <a:solidFill>
                <a:srgbClr val="000000"/>
              </a:solidFill>
              <a:uFill>
                <a:solidFill>
                  <a:srgbClr val="ffffff"/>
                </a:solidFill>
              </a:uFill>
              <a:latin typeface="Arial"/>
            </a:endParaRPr>
          </a:p>
          <a:p>
            <a:pPr marL="216000" indent="-216000">
              <a:lnSpc>
                <a:spcPct val="100000"/>
              </a:lnSpc>
            </a:pPr>
            <a:r>
              <a:rPr lang="es-ES" sz="1200" spc="-1" strike="noStrike">
                <a:solidFill>
                  <a:srgbClr val="000000"/>
                </a:solidFill>
                <a:uFill>
                  <a:solidFill>
                    <a:srgbClr val="ffffff"/>
                  </a:solidFill>
                </a:uFill>
                <a:latin typeface="+mn-lt"/>
              </a:rPr>
              <a:t>Según datos de 2016 supera los 1000 millones de usuarios.</a:t>
            </a:r>
            <a:endParaRPr lang="es-ES" sz="2000" spc="-1" strike="noStrike">
              <a:solidFill>
                <a:srgbClr val="000000"/>
              </a:solidFill>
              <a:uFill>
                <a:solidFill>
                  <a:srgbClr val="ffffff"/>
                </a:solidFill>
              </a:uFill>
              <a:latin typeface="Arial"/>
            </a:endParaRPr>
          </a:p>
        </p:txBody>
      </p:sp>
      <p:sp>
        <p:nvSpPr>
          <p:cNvPr id="188" name="TextShape 2"/>
          <p:cNvSpPr txBox="1"/>
          <p:nvPr/>
        </p:nvSpPr>
        <p:spPr>
          <a:xfrm>
            <a:off x="4281480" y="10155240"/>
            <a:ext cx="3276360" cy="536040"/>
          </a:xfrm>
          <a:prstGeom prst="rect">
            <a:avLst/>
          </a:prstGeom>
          <a:noFill/>
          <a:ln>
            <a:noFill/>
          </a:ln>
        </p:spPr>
        <p:txBody>
          <a:bodyPr anchor="b"/>
          <a:p>
            <a:pPr algn="r">
              <a:lnSpc>
                <a:spcPct val="100000"/>
              </a:lnSpc>
            </a:pPr>
            <a:fld id="{F4F68BD8-31CF-4B63-A435-FC9714731426}" type="slidenum">
              <a:rPr lang="es-ES" sz="1200" spc="-1" strike="noStrike">
                <a:solidFill>
                  <a:srgbClr val="000000"/>
                </a:solidFill>
                <a:uFill>
                  <a:solidFill>
                    <a:srgbClr val="ffffff"/>
                  </a:solidFill>
                </a:uFill>
                <a:latin typeface="+mn-lt"/>
                <a:ea typeface="+mn-ea"/>
              </a:rPr>
              <a:t>&lt;número&gt;</a:t>
            </a:fld>
            <a:endParaRPr lang="es-E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55640" y="5145120"/>
            <a:ext cx="6048000" cy="4209840"/>
          </a:xfrm>
          <a:prstGeom prst="rect">
            <a:avLst/>
          </a:prstGeom>
        </p:spPr>
        <p:txBody>
          <a:bodyPr/>
          <a:p>
            <a:r>
              <a:rPr lang="es-ES" sz="2000" spc="-1" strike="noStrike">
                <a:solidFill>
                  <a:srgbClr val="000000"/>
                </a:solidFill>
                <a:uFill>
                  <a:solidFill>
                    <a:srgbClr val="ffffff"/>
                  </a:solidFill>
                </a:uFill>
                <a:latin typeface="Arial"/>
              </a:rPr>
              <a:t>Hola</a:t>
            </a:r>
            <a:endParaRPr lang="es-ES" sz="2000" spc="-1" strike="noStrike">
              <a:solidFill>
                <a:srgbClr val="000000"/>
              </a:solidFill>
              <a:uFill>
                <a:solidFill>
                  <a:srgbClr val="ffffff"/>
                </a:solidFill>
              </a:uFill>
              <a:latin typeface="Arial"/>
            </a:endParaRPr>
          </a:p>
          <a:p>
            <a:endParaRPr lang="es-ES" sz="2000" spc="-1" strike="noStrike">
              <a:solidFill>
                <a:srgbClr val="000000"/>
              </a:solidFill>
              <a:uFill>
                <a:solidFill>
                  <a:srgbClr val="ffffff"/>
                </a:solidFill>
              </a:uFill>
              <a:latin typeface="Arial"/>
            </a:endParaRPr>
          </a:p>
        </p:txBody>
      </p:sp>
      <p:sp>
        <p:nvSpPr>
          <p:cNvPr id="190" name="TextShape 2"/>
          <p:cNvSpPr txBox="1"/>
          <p:nvPr/>
        </p:nvSpPr>
        <p:spPr>
          <a:xfrm>
            <a:off x="4281480" y="10155240"/>
            <a:ext cx="3276360" cy="536040"/>
          </a:xfrm>
          <a:prstGeom prst="rect">
            <a:avLst/>
          </a:prstGeom>
          <a:noFill/>
          <a:ln>
            <a:noFill/>
          </a:ln>
        </p:spPr>
        <p:txBody>
          <a:bodyPr anchor="b"/>
          <a:p>
            <a:pPr algn="r">
              <a:lnSpc>
                <a:spcPct val="100000"/>
              </a:lnSpc>
            </a:pPr>
            <a:fld id="{25B9AEA1-348C-45F6-9C74-D33597E632F0}" type="slidenum">
              <a:rPr lang="es-ES" sz="1200" spc="-1" strike="noStrike">
                <a:solidFill>
                  <a:srgbClr val="000000"/>
                </a:solidFill>
                <a:uFill>
                  <a:solidFill>
                    <a:srgbClr val="ffffff"/>
                  </a:solidFill>
                </a:uFill>
                <a:latin typeface="+mn-lt"/>
                <a:ea typeface="+mn-ea"/>
              </a:rPr>
              <a:t>&lt;número&gt;</a:t>
            </a:fld>
            <a:endParaRPr lang="es-E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25" name="PlaceHolder 2"/>
          <p:cNvSpPr>
            <a:spLocks noGrp="1"/>
          </p:cNvSpPr>
          <p:nvPr>
            <p:ph type="body"/>
          </p:nvPr>
        </p:nvSpPr>
        <p:spPr>
          <a:xfrm>
            <a:off x="1523880" y="3602160"/>
            <a:ext cx="914328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26" name="PlaceHolder 3"/>
          <p:cNvSpPr>
            <a:spLocks noGrp="1"/>
          </p:cNvSpPr>
          <p:nvPr>
            <p:ph type="body"/>
          </p:nvPr>
        </p:nvSpPr>
        <p:spPr>
          <a:xfrm>
            <a:off x="1523880" y="4466520"/>
            <a:ext cx="914328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15238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62092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30" name="PlaceHolder 4"/>
          <p:cNvSpPr>
            <a:spLocks noGrp="1"/>
          </p:cNvSpPr>
          <p:nvPr>
            <p:ph type="body"/>
          </p:nvPr>
        </p:nvSpPr>
        <p:spPr>
          <a:xfrm>
            <a:off x="6209280" y="446652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31" name="PlaceHolder 5"/>
          <p:cNvSpPr>
            <a:spLocks noGrp="1"/>
          </p:cNvSpPr>
          <p:nvPr>
            <p:ph type="body"/>
          </p:nvPr>
        </p:nvSpPr>
        <p:spPr>
          <a:xfrm>
            <a:off x="1523880" y="446652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33" name="PlaceHolder 2"/>
          <p:cNvSpPr>
            <a:spLocks noGrp="1"/>
          </p:cNvSpPr>
          <p:nvPr>
            <p:ph type="body"/>
          </p:nvPr>
        </p:nvSpPr>
        <p:spPr>
          <a:xfrm>
            <a:off x="1523880" y="3602160"/>
            <a:ext cx="914328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34" name="PlaceHolder 3"/>
          <p:cNvSpPr>
            <a:spLocks noGrp="1"/>
          </p:cNvSpPr>
          <p:nvPr>
            <p:ph type="body"/>
          </p:nvPr>
        </p:nvSpPr>
        <p:spPr>
          <a:xfrm>
            <a:off x="1523880" y="3602160"/>
            <a:ext cx="914328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pic>
        <p:nvPicPr>
          <p:cNvPr id="35" name="" descr=""/>
          <p:cNvPicPr/>
          <p:nvPr/>
        </p:nvPicPr>
        <p:blipFill>
          <a:blip r:embed="rId2"/>
          <a:stretch/>
        </p:blipFill>
        <p:spPr>
          <a:xfrm>
            <a:off x="5058360" y="3601800"/>
            <a:ext cx="2074320" cy="1654920"/>
          </a:xfrm>
          <a:prstGeom prst="rect">
            <a:avLst/>
          </a:prstGeom>
          <a:ln>
            <a:noFill/>
          </a:ln>
        </p:spPr>
      </p:pic>
      <p:pic>
        <p:nvPicPr>
          <p:cNvPr id="36" name="" descr=""/>
          <p:cNvPicPr/>
          <p:nvPr/>
        </p:nvPicPr>
        <p:blipFill>
          <a:blip r:embed="rId3"/>
          <a:stretch/>
        </p:blipFill>
        <p:spPr>
          <a:xfrm>
            <a:off x="5058360" y="3601800"/>
            <a:ext cx="2074320" cy="1654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40" name="PlaceHolder 2"/>
          <p:cNvSpPr>
            <a:spLocks noGrp="1"/>
          </p:cNvSpPr>
          <p:nvPr>
            <p:ph type="subTitle"/>
          </p:nvPr>
        </p:nvSpPr>
        <p:spPr>
          <a:xfrm>
            <a:off x="1523880" y="3602160"/>
            <a:ext cx="9143280" cy="165492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42" name="PlaceHolder 2"/>
          <p:cNvSpPr>
            <a:spLocks noGrp="1"/>
          </p:cNvSpPr>
          <p:nvPr>
            <p:ph type="body"/>
          </p:nvPr>
        </p:nvSpPr>
        <p:spPr>
          <a:xfrm>
            <a:off x="1523880" y="3602160"/>
            <a:ext cx="914328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44" name="PlaceHolder 2"/>
          <p:cNvSpPr>
            <a:spLocks noGrp="1"/>
          </p:cNvSpPr>
          <p:nvPr>
            <p:ph type="body"/>
          </p:nvPr>
        </p:nvSpPr>
        <p:spPr>
          <a:xfrm>
            <a:off x="1523880" y="3602160"/>
            <a:ext cx="446184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45" name="PlaceHolder 3"/>
          <p:cNvSpPr>
            <a:spLocks noGrp="1"/>
          </p:cNvSpPr>
          <p:nvPr>
            <p:ph type="body"/>
          </p:nvPr>
        </p:nvSpPr>
        <p:spPr>
          <a:xfrm>
            <a:off x="6209280" y="3602160"/>
            <a:ext cx="446184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523880" y="1122480"/>
            <a:ext cx="9143280" cy="1106496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15238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1523880" y="446652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51" name="PlaceHolder 4"/>
          <p:cNvSpPr>
            <a:spLocks noGrp="1"/>
          </p:cNvSpPr>
          <p:nvPr>
            <p:ph type="body"/>
          </p:nvPr>
        </p:nvSpPr>
        <p:spPr>
          <a:xfrm>
            <a:off x="6209280" y="3602160"/>
            <a:ext cx="446184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4" name="PlaceHolder 2"/>
          <p:cNvSpPr>
            <a:spLocks noGrp="1"/>
          </p:cNvSpPr>
          <p:nvPr>
            <p:ph type="subTitle"/>
          </p:nvPr>
        </p:nvSpPr>
        <p:spPr>
          <a:xfrm>
            <a:off x="1523880" y="3602160"/>
            <a:ext cx="9143280" cy="165492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53" name="PlaceHolder 2"/>
          <p:cNvSpPr>
            <a:spLocks noGrp="1"/>
          </p:cNvSpPr>
          <p:nvPr>
            <p:ph type="body"/>
          </p:nvPr>
        </p:nvSpPr>
        <p:spPr>
          <a:xfrm>
            <a:off x="1523880" y="3602160"/>
            <a:ext cx="446184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54" name="PlaceHolder 3"/>
          <p:cNvSpPr>
            <a:spLocks noGrp="1"/>
          </p:cNvSpPr>
          <p:nvPr>
            <p:ph type="body"/>
          </p:nvPr>
        </p:nvSpPr>
        <p:spPr>
          <a:xfrm>
            <a:off x="62092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55" name="PlaceHolder 4"/>
          <p:cNvSpPr>
            <a:spLocks noGrp="1"/>
          </p:cNvSpPr>
          <p:nvPr>
            <p:ph type="body"/>
          </p:nvPr>
        </p:nvSpPr>
        <p:spPr>
          <a:xfrm>
            <a:off x="6209280" y="446652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57" name="PlaceHolder 2"/>
          <p:cNvSpPr>
            <a:spLocks noGrp="1"/>
          </p:cNvSpPr>
          <p:nvPr>
            <p:ph type="body"/>
          </p:nvPr>
        </p:nvSpPr>
        <p:spPr>
          <a:xfrm>
            <a:off x="15238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58" name="PlaceHolder 3"/>
          <p:cNvSpPr>
            <a:spLocks noGrp="1"/>
          </p:cNvSpPr>
          <p:nvPr>
            <p:ph type="body"/>
          </p:nvPr>
        </p:nvSpPr>
        <p:spPr>
          <a:xfrm>
            <a:off x="62092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59" name="PlaceHolder 4"/>
          <p:cNvSpPr>
            <a:spLocks noGrp="1"/>
          </p:cNvSpPr>
          <p:nvPr>
            <p:ph type="body"/>
          </p:nvPr>
        </p:nvSpPr>
        <p:spPr>
          <a:xfrm>
            <a:off x="1523880" y="4466520"/>
            <a:ext cx="914328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61" name="PlaceHolder 2"/>
          <p:cNvSpPr>
            <a:spLocks noGrp="1"/>
          </p:cNvSpPr>
          <p:nvPr>
            <p:ph type="body"/>
          </p:nvPr>
        </p:nvSpPr>
        <p:spPr>
          <a:xfrm>
            <a:off x="1523880" y="3602160"/>
            <a:ext cx="914328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62" name="PlaceHolder 3"/>
          <p:cNvSpPr>
            <a:spLocks noGrp="1"/>
          </p:cNvSpPr>
          <p:nvPr>
            <p:ph type="body"/>
          </p:nvPr>
        </p:nvSpPr>
        <p:spPr>
          <a:xfrm>
            <a:off x="1523880" y="4466520"/>
            <a:ext cx="914328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15238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62092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6209280" y="446652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67" name="PlaceHolder 5"/>
          <p:cNvSpPr>
            <a:spLocks noGrp="1"/>
          </p:cNvSpPr>
          <p:nvPr>
            <p:ph type="body"/>
          </p:nvPr>
        </p:nvSpPr>
        <p:spPr>
          <a:xfrm>
            <a:off x="1523880" y="446652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1523880" y="3602160"/>
            <a:ext cx="914328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1523880" y="3602160"/>
            <a:ext cx="914328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pic>
        <p:nvPicPr>
          <p:cNvPr id="71" name="" descr=""/>
          <p:cNvPicPr/>
          <p:nvPr/>
        </p:nvPicPr>
        <p:blipFill>
          <a:blip r:embed="rId2"/>
          <a:stretch/>
        </p:blipFill>
        <p:spPr>
          <a:xfrm>
            <a:off x="5058360" y="3601800"/>
            <a:ext cx="2074320" cy="1654920"/>
          </a:xfrm>
          <a:prstGeom prst="rect">
            <a:avLst/>
          </a:prstGeom>
          <a:ln>
            <a:noFill/>
          </a:ln>
        </p:spPr>
      </p:pic>
      <p:pic>
        <p:nvPicPr>
          <p:cNvPr id="72" name="" descr=""/>
          <p:cNvPicPr/>
          <p:nvPr/>
        </p:nvPicPr>
        <p:blipFill>
          <a:blip r:embed="rId3"/>
          <a:stretch/>
        </p:blipFill>
        <p:spPr>
          <a:xfrm>
            <a:off x="5058360" y="3601800"/>
            <a:ext cx="2074320" cy="1654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6" name="PlaceHolder 2"/>
          <p:cNvSpPr>
            <a:spLocks noGrp="1"/>
          </p:cNvSpPr>
          <p:nvPr>
            <p:ph type="body"/>
          </p:nvPr>
        </p:nvSpPr>
        <p:spPr>
          <a:xfrm>
            <a:off x="1523880" y="3602160"/>
            <a:ext cx="914328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1523880" y="3602160"/>
            <a:ext cx="446184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9" name="PlaceHolder 3"/>
          <p:cNvSpPr>
            <a:spLocks noGrp="1"/>
          </p:cNvSpPr>
          <p:nvPr>
            <p:ph type="body"/>
          </p:nvPr>
        </p:nvSpPr>
        <p:spPr>
          <a:xfrm>
            <a:off x="6209280" y="3602160"/>
            <a:ext cx="446184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3880" y="1122480"/>
            <a:ext cx="9143280" cy="1106496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13" name="PlaceHolder 2"/>
          <p:cNvSpPr>
            <a:spLocks noGrp="1"/>
          </p:cNvSpPr>
          <p:nvPr>
            <p:ph type="body"/>
          </p:nvPr>
        </p:nvSpPr>
        <p:spPr>
          <a:xfrm>
            <a:off x="15238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4" name="PlaceHolder 3"/>
          <p:cNvSpPr>
            <a:spLocks noGrp="1"/>
          </p:cNvSpPr>
          <p:nvPr>
            <p:ph type="body"/>
          </p:nvPr>
        </p:nvSpPr>
        <p:spPr>
          <a:xfrm>
            <a:off x="1523880" y="446652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5" name="PlaceHolder 4"/>
          <p:cNvSpPr>
            <a:spLocks noGrp="1"/>
          </p:cNvSpPr>
          <p:nvPr>
            <p:ph type="body"/>
          </p:nvPr>
        </p:nvSpPr>
        <p:spPr>
          <a:xfrm>
            <a:off x="6209280" y="3602160"/>
            <a:ext cx="446184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17" name="PlaceHolder 2"/>
          <p:cNvSpPr>
            <a:spLocks noGrp="1"/>
          </p:cNvSpPr>
          <p:nvPr>
            <p:ph type="body"/>
          </p:nvPr>
        </p:nvSpPr>
        <p:spPr>
          <a:xfrm>
            <a:off x="1523880" y="3602160"/>
            <a:ext cx="4461840" cy="16549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8" name="PlaceHolder 3"/>
          <p:cNvSpPr>
            <a:spLocks noGrp="1"/>
          </p:cNvSpPr>
          <p:nvPr>
            <p:ph type="body"/>
          </p:nvPr>
        </p:nvSpPr>
        <p:spPr>
          <a:xfrm>
            <a:off x="62092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19" name="PlaceHolder 4"/>
          <p:cNvSpPr>
            <a:spLocks noGrp="1"/>
          </p:cNvSpPr>
          <p:nvPr>
            <p:ph type="body"/>
          </p:nvPr>
        </p:nvSpPr>
        <p:spPr>
          <a:xfrm>
            <a:off x="6209280" y="446652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21" name="PlaceHolder 2"/>
          <p:cNvSpPr>
            <a:spLocks noGrp="1"/>
          </p:cNvSpPr>
          <p:nvPr>
            <p:ph type="body"/>
          </p:nvPr>
        </p:nvSpPr>
        <p:spPr>
          <a:xfrm>
            <a:off x="15238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22" name="PlaceHolder 3"/>
          <p:cNvSpPr>
            <a:spLocks noGrp="1"/>
          </p:cNvSpPr>
          <p:nvPr>
            <p:ph type="body"/>
          </p:nvPr>
        </p:nvSpPr>
        <p:spPr>
          <a:xfrm>
            <a:off x="6209280" y="3602160"/>
            <a:ext cx="446184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
        <p:nvSpPr>
          <p:cNvPr id="23" name="PlaceHolder 4"/>
          <p:cNvSpPr>
            <a:spLocks noGrp="1"/>
          </p:cNvSpPr>
          <p:nvPr>
            <p:ph type="body"/>
          </p:nvPr>
        </p:nvSpPr>
        <p:spPr>
          <a:xfrm>
            <a:off x="1523880" y="4466520"/>
            <a:ext cx="9143280" cy="789120"/>
          </a:xfrm>
          <a:prstGeom prst="rect">
            <a:avLst/>
          </a:prstGeom>
        </p:spPr>
        <p:txBody>
          <a:bodyPr lIns="0" rIns="0" tIns="0" bIns="0"/>
          <a:p>
            <a:endParaRPr lang="es-E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c3efed"/>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p:spPr>
        <p:txBody>
          <a:bodyPr lIns="0" rIns="0" tIns="0" bIns="0" anchor="ctr"/>
          <a:p>
            <a:endParaRPr lang="es-ES"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1523880" y="3602160"/>
            <a:ext cx="9143280" cy="165492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s-ES" sz="2800" spc="-1" strike="noStrike">
                <a:solidFill>
                  <a:srgbClr val="000000"/>
                </a:solidFill>
                <a:uFill>
                  <a:solidFill>
                    <a:srgbClr val="ffffff"/>
                  </a:solidFill>
                </a:uFill>
                <a:latin typeface="Calibri"/>
              </a:rPr>
              <a:t>Pulse para editar el formato de esquema del texto</a:t>
            </a:r>
            <a:endParaRPr lang="es-E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s-ES" sz="2000" spc="-1" strike="noStrike">
                <a:solidFill>
                  <a:srgbClr val="000000"/>
                </a:solidFill>
                <a:uFill>
                  <a:solidFill>
                    <a:srgbClr val="ffffff"/>
                  </a:solidFill>
                </a:uFill>
                <a:latin typeface="Calibri"/>
              </a:rPr>
              <a:t>Segundo nivel del esquema</a:t>
            </a:r>
            <a:endParaRPr lang="es-E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s-ES" sz="1800" spc="-1" strike="noStrike">
                <a:solidFill>
                  <a:srgbClr val="000000"/>
                </a:solidFill>
                <a:uFill>
                  <a:solidFill>
                    <a:srgbClr val="ffffff"/>
                  </a:solidFill>
                </a:uFill>
                <a:latin typeface="Calibri"/>
              </a:rPr>
              <a:t>Tercer nivel del esquema</a:t>
            </a:r>
            <a:endParaRPr lang="es-E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s-ES" sz="1800" spc="-1" strike="noStrike">
                <a:solidFill>
                  <a:srgbClr val="000000"/>
                </a:solidFill>
                <a:uFill>
                  <a:solidFill>
                    <a:srgbClr val="ffffff"/>
                  </a:solidFill>
                </a:uFill>
                <a:latin typeface="Calibri"/>
              </a:rPr>
              <a:t>Cuarto nivel del esquema</a:t>
            </a:r>
            <a:endParaRPr lang="es-E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s-ES" sz="2000" spc="-1" strike="noStrike">
                <a:solidFill>
                  <a:srgbClr val="000000"/>
                </a:solidFill>
                <a:uFill>
                  <a:solidFill>
                    <a:srgbClr val="ffffff"/>
                  </a:solidFill>
                </a:uFill>
                <a:latin typeface="Calibri"/>
              </a:rPr>
              <a:t>Quinto nivel del esquema</a:t>
            </a:r>
            <a:endParaRPr lang="es-E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s-ES" sz="2000" spc="-1" strike="noStrike">
                <a:solidFill>
                  <a:srgbClr val="000000"/>
                </a:solidFill>
                <a:uFill>
                  <a:solidFill>
                    <a:srgbClr val="ffffff"/>
                  </a:solidFill>
                </a:uFill>
                <a:latin typeface="Calibri"/>
              </a:rPr>
              <a:t>Sexto nivel del esquema</a:t>
            </a:r>
            <a:endParaRPr lang="es-E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s-ES" sz="2000" spc="-1" strike="noStrike">
                <a:solidFill>
                  <a:srgbClr val="000000"/>
                </a:solidFill>
                <a:uFill>
                  <a:solidFill>
                    <a:srgbClr val="ffffff"/>
                  </a:solidFill>
                </a:uFill>
                <a:latin typeface="Calibri"/>
              </a:rPr>
              <a:t>Séptimo nivel del esquema</a:t>
            </a:r>
            <a:endParaRPr lang="es-E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c3efed"/>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r>
              <a:rPr lang="es-ES" sz="1800" spc="-1" strike="noStrike">
                <a:solidFill>
                  <a:srgbClr val="000000"/>
                </a:solidFill>
                <a:uFill>
                  <a:solidFill>
                    <a:srgbClr val="ffffff"/>
                  </a:solidFill>
                </a:uFill>
                <a:latin typeface="Arial"/>
              </a:rPr>
              <a:t>Pulse para editar el formato del texto de título</a:t>
            </a:r>
            <a:endParaRPr lang="es-ES" sz="18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s-ES" sz="2800" spc="-1" strike="noStrike">
                <a:solidFill>
                  <a:srgbClr val="000000"/>
                </a:solidFill>
                <a:uFill>
                  <a:solidFill>
                    <a:srgbClr val="ffffff"/>
                  </a:solidFill>
                </a:uFill>
                <a:latin typeface="Arial"/>
              </a:rPr>
              <a:t>Pulse para editar el formato de esquema del texto</a:t>
            </a:r>
            <a:endParaRPr lang="es-E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s-ES" sz="2000" spc="-1" strike="noStrike">
                <a:solidFill>
                  <a:srgbClr val="000000"/>
                </a:solidFill>
                <a:uFill>
                  <a:solidFill>
                    <a:srgbClr val="ffffff"/>
                  </a:solidFill>
                </a:uFill>
                <a:latin typeface="Arial"/>
              </a:rPr>
              <a:t>Segundo nivel del esquema</a:t>
            </a:r>
            <a:endParaRPr lang="es-E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s-ES" sz="1800" spc="-1" strike="noStrike">
                <a:solidFill>
                  <a:srgbClr val="000000"/>
                </a:solidFill>
                <a:uFill>
                  <a:solidFill>
                    <a:srgbClr val="ffffff"/>
                  </a:solidFill>
                </a:uFill>
                <a:latin typeface="Arial"/>
              </a:rPr>
              <a:t>Tercer nivel del esquema</a:t>
            </a:r>
            <a:endParaRPr lang="es-E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s-ES" sz="1800" spc="-1" strike="noStrike">
                <a:solidFill>
                  <a:srgbClr val="000000"/>
                </a:solidFill>
                <a:uFill>
                  <a:solidFill>
                    <a:srgbClr val="ffffff"/>
                  </a:solidFill>
                </a:uFill>
                <a:latin typeface="Arial"/>
              </a:rPr>
              <a:t>Cuarto nivel del esquema</a:t>
            </a:r>
            <a:endParaRPr lang="es-E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Quinto nivel del esquema</a:t>
            </a:r>
            <a:endParaRPr lang="es-E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Sexto nivel del esquema</a:t>
            </a:r>
            <a:endParaRPr lang="es-E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Séptimo nivel del esquema</a:t>
            </a:r>
            <a:endParaRPr lang="es-E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13.xml"/><Relationship Id="rId8"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1523880" y="1122480"/>
            <a:ext cx="9143280" cy="4372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6000" spc="-1" strike="noStrike">
                <a:solidFill>
                  <a:srgbClr val="000000"/>
                </a:solidFill>
                <a:uFill>
                  <a:solidFill>
                    <a:srgbClr val="ffffff"/>
                  </a:solidFill>
                </a:uFill>
                <a:latin typeface="Calibri"/>
              </a:rPr>
              <a:t>WHATSAPP</a:t>
            </a:r>
            <a:endParaRPr lang="es-ES" sz="1800" spc="-1" strike="noStrike">
              <a:solidFill>
                <a:srgbClr val="000000"/>
              </a:solidFill>
              <a:uFill>
                <a:solidFill>
                  <a:srgbClr val="ffffff"/>
                </a:solidFill>
              </a:uFill>
              <a:latin typeface="Arial"/>
            </a:endParaRPr>
          </a:p>
        </p:txBody>
      </p:sp>
      <p:sp>
        <p:nvSpPr>
          <p:cNvPr id="79" name="CustomShape 2"/>
          <p:cNvSpPr/>
          <p:nvPr/>
        </p:nvSpPr>
        <p:spPr>
          <a:xfrm>
            <a:off x="8954280" y="190440"/>
            <a:ext cx="3100320" cy="63864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rPr>
              <a:t>Miguel Jiménez Cazorla</a:t>
            </a:r>
            <a:endParaRPr lang="es-ES" sz="1800" spc="-1" strike="noStrike">
              <a:solidFill>
                <a:srgbClr val="000000"/>
              </a:solidFill>
              <a:uFill>
                <a:solidFill>
                  <a:srgbClr val="ffffff"/>
                </a:solidFill>
              </a:uFill>
              <a:latin typeface="Arial"/>
            </a:endParaRPr>
          </a:p>
        </p:txBody>
      </p:sp>
      <p:sp>
        <p:nvSpPr>
          <p:cNvPr id="80" name="CustomShape 3"/>
          <p:cNvSpPr/>
          <p:nvPr/>
        </p:nvSpPr>
        <p:spPr>
          <a:xfrm>
            <a:off x="345240" y="190440"/>
            <a:ext cx="88560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pic>
        <p:nvPicPr>
          <p:cNvPr id="81" name="Picture 2" descr=""/>
          <p:cNvPicPr/>
          <p:nvPr/>
        </p:nvPicPr>
        <p:blipFill>
          <a:blip r:embed="rId1"/>
          <a:stretch/>
        </p:blipFill>
        <p:spPr>
          <a:xfrm>
            <a:off x="5203440" y="3710880"/>
            <a:ext cx="1784160" cy="1784160"/>
          </a:xfrm>
          <a:prstGeom prst="rect">
            <a:avLst/>
          </a:prstGeom>
          <a:ln>
            <a:noFill/>
          </a:ln>
        </p:spPr>
      </p:pic>
      <p:sp>
        <p:nvSpPr>
          <p:cNvPr id="82" name="CustomShape 4"/>
          <p:cNvSpPr/>
          <p:nvPr/>
        </p:nvSpPr>
        <p:spPr>
          <a:xfrm>
            <a:off x="4090680" y="5903640"/>
            <a:ext cx="4009680" cy="36432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rPr>
              <a:t>FUNDAMENTOS DE REDES</a:t>
            </a:r>
            <a:endParaRPr lang="es-E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432000" y="1159560"/>
            <a:ext cx="11303640" cy="5392080"/>
          </a:xfrm>
          <a:prstGeom prst="rect">
            <a:avLst/>
          </a:prstGeom>
          <a:noFill/>
          <a:ln>
            <a:noFill/>
          </a:ln>
        </p:spPr>
        <p:style>
          <a:lnRef idx="0"/>
          <a:fillRef idx="0"/>
          <a:effectRef idx="0"/>
          <a:fontRef idx="minor"/>
        </p:style>
        <p:txBody>
          <a:bodyPr lIns="90000" rIns="90000" tIns="45000" bIns="45000"/>
          <a:p>
            <a:pPr>
              <a:lnSpc>
                <a:spcPct val="100000"/>
              </a:lnSpc>
            </a:pPr>
            <a:r>
              <a:rPr lang="es-ES" sz="2400" spc="-1" strike="noStrike">
                <a:solidFill>
                  <a:srgbClr val="000000"/>
                </a:solidFill>
                <a:uFill>
                  <a:solidFill>
                    <a:srgbClr val="ffffff"/>
                  </a:solidFill>
                </a:uFill>
                <a:latin typeface="Calibri"/>
                <a:ea typeface="DejaVu Sans"/>
              </a:rPr>
              <a:t>Las comunicaciones XMPP entre clientes y servidores están implementadas con seguridad principalmente a través de dos mecanismos: El protocolo TLS (Transport Layer Security) aplicado a la capa de transporte y el protocolo SASL (Simple Authentication and Security Layer) aplicado a la capa de seguridad y autenticación simple. </a:t>
            </a: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 </a:t>
            </a: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El protocolo TLS es un protocolo para establecer una conexión segura entre un cliente y un servidor, o entre dos servidores. TLS es capaz de autenticar en ambos lados de la comunicación, y crea una conexión cifrada entre los dos.  La principal propiedad del protocolo TLS, es ofrecer privacidad e integridad de los datos, entre dos aplicaciones que se comunican; el protocolo está compuesto por dos capas, el TLS Record Protocol y el TLS Handshake Protocol. El TLS Record Protocol ofrece seguridad en las conexiones y el El TLS Handshake, es utilizado para la encapsulación de varios protocolos de nivel superior. </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SASL provee a XMPP de un método generalizado para la autenticación.</a:t>
            </a:r>
            <a:endParaRPr lang="es-ES" sz="1800" spc="-1" strike="noStrike">
              <a:solidFill>
                <a:srgbClr val="000000"/>
              </a:solidFill>
              <a:uFill>
                <a:solidFill>
                  <a:srgbClr val="ffffff"/>
                </a:solidFill>
              </a:uFill>
              <a:latin typeface="Arial"/>
            </a:endParaRPr>
          </a:p>
        </p:txBody>
      </p:sp>
      <p:sp>
        <p:nvSpPr>
          <p:cNvPr id="122" name="CustomShape 2"/>
          <p:cNvSpPr/>
          <p:nvPr/>
        </p:nvSpPr>
        <p:spPr>
          <a:xfrm>
            <a:off x="504000" y="360000"/>
            <a:ext cx="8999640" cy="863640"/>
          </a:xfrm>
          <a:prstGeom prst="rect">
            <a:avLst/>
          </a:prstGeom>
          <a:noFill/>
          <a:ln>
            <a:noFill/>
          </a:ln>
        </p:spPr>
        <p:style>
          <a:lnRef idx="0"/>
          <a:fillRef idx="0"/>
          <a:effectRef idx="0"/>
          <a:fontRef idx="minor"/>
        </p:style>
        <p:txBody>
          <a:bodyPr lIns="90000" rIns="90000" tIns="45000" bIns="45000"/>
          <a:p>
            <a:pPr>
              <a:lnSpc>
                <a:spcPct val="100000"/>
              </a:lnSpc>
            </a:pPr>
            <a:r>
              <a:rPr lang="es-ES" sz="4400" spc="-1" strike="noStrike">
                <a:solidFill>
                  <a:srgbClr val="000000"/>
                </a:solidFill>
                <a:uFill>
                  <a:solidFill>
                    <a:srgbClr val="ffffff"/>
                  </a:solidFill>
                </a:uFill>
                <a:latin typeface="Calibri"/>
                <a:ea typeface="DejaVu Sans"/>
              </a:rPr>
              <a:t>PROTOCOLO QUE USA – SEGURIDAD</a:t>
            </a:r>
            <a:endParaRPr lang="es-ES" sz="1800" spc="-1" strike="noStrike">
              <a:solidFill>
                <a:srgbClr val="000000"/>
              </a:solidFill>
              <a:uFill>
                <a:solidFill>
                  <a:srgbClr val="ffffff"/>
                </a:solidFill>
              </a:uFill>
              <a:latin typeface="Arial"/>
            </a:endParaRPr>
          </a:p>
        </p:txBody>
      </p:sp>
      <p:sp>
        <p:nvSpPr>
          <p:cNvPr id="123" name="CustomShape 3"/>
          <p:cNvSpPr/>
          <p:nvPr/>
        </p:nvSpPr>
        <p:spPr>
          <a:xfrm>
            <a:off x="345240" y="190440"/>
            <a:ext cx="88560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24" name="TextShape 4"/>
          <p:cNvSpPr txBox="1"/>
          <p:nvPr/>
        </p:nvSpPr>
        <p:spPr>
          <a:xfrm>
            <a:off x="5328000" y="619740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8CE8776A-89AE-45F7-A94D-0BCF22EAE32A}"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838080" y="673920"/>
            <a:ext cx="10514880" cy="55026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6600" spc="-1" strike="noStrike">
                <a:solidFill>
                  <a:srgbClr val="000000"/>
                </a:solidFill>
                <a:uFill>
                  <a:solidFill>
                    <a:srgbClr val="ffffff"/>
                  </a:solidFill>
                </a:uFill>
                <a:latin typeface="Calibri"/>
                <a:ea typeface="DejaVu Sans"/>
              </a:rPr>
              <a:t>ENCRIPTACIÓN</a:t>
            </a:r>
            <a:endParaRPr lang="es-ES" sz="1800" spc="-1" strike="noStrike">
              <a:solidFill>
                <a:srgbClr val="000000"/>
              </a:solidFill>
              <a:uFill>
                <a:solidFill>
                  <a:srgbClr val="ffffff"/>
                </a:solidFill>
              </a:uFill>
              <a:latin typeface="Arial"/>
            </a:endParaRPr>
          </a:p>
          <a:p>
            <a:pPr algn="ctr">
              <a:lnSpc>
                <a:spcPct val="100000"/>
              </a:lnSpc>
            </a:pPr>
            <a:endParaRPr lang="es-ES" sz="1800" spc="-1" strike="noStrike">
              <a:solidFill>
                <a:srgbClr val="000000"/>
              </a:solidFill>
              <a:uFill>
                <a:solidFill>
                  <a:srgbClr val="ffffff"/>
                </a:solidFill>
              </a:uFill>
              <a:latin typeface="Arial"/>
            </a:endParaRPr>
          </a:p>
        </p:txBody>
      </p:sp>
      <p:pic>
        <p:nvPicPr>
          <p:cNvPr id="126" name="Picture 6" descr=""/>
          <p:cNvPicPr/>
          <p:nvPr/>
        </p:nvPicPr>
        <p:blipFill>
          <a:blip r:embed="rId1"/>
          <a:stretch/>
        </p:blipFill>
        <p:spPr>
          <a:xfrm>
            <a:off x="4938120" y="3587760"/>
            <a:ext cx="2315160" cy="2315160"/>
          </a:xfrm>
          <a:prstGeom prst="rect">
            <a:avLst/>
          </a:prstGeom>
          <a:ln>
            <a:noFill/>
          </a:ln>
        </p:spPr>
      </p:pic>
      <p:sp>
        <p:nvSpPr>
          <p:cNvPr id="127" name="CustomShape 2"/>
          <p:cNvSpPr/>
          <p:nvPr/>
        </p:nvSpPr>
        <p:spPr>
          <a:xfrm>
            <a:off x="8919360" y="212040"/>
            <a:ext cx="3272040" cy="91296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ea typeface="DejaVu Sans"/>
              </a:rPr>
              <a:t>Miguel Jimenez Cazorla</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p:txBody>
      </p:sp>
      <p:sp>
        <p:nvSpPr>
          <p:cNvPr id="128" name="CustomShape 3"/>
          <p:cNvSpPr/>
          <p:nvPr/>
        </p:nvSpPr>
        <p:spPr>
          <a:xfrm>
            <a:off x="323640" y="212040"/>
            <a:ext cx="71208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29" name="CustomShape 4"/>
          <p:cNvSpPr/>
          <p:nvPr/>
        </p:nvSpPr>
        <p:spPr>
          <a:xfrm>
            <a:off x="4090680" y="5903640"/>
            <a:ext cx="4009680" cy="36432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ea typeface="DejaVu Sans"/>
              </a:rPr>
              <a:t>FUNDAMENTOS DE REDES</a:t>
            </a:r>
            <a:endParaRPr lang="es-E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ENCRIPTACIÓN - LEYENDA</a:t>
            </a:r>
            <a:endParaRPr lang="es-ES" sz="1800" spc="-1" strike="noStrike">
              <a:solidFill>
                <a:srgbClr val="000000"/>
              </a:solidFill>
              <a:uFill>
                <a:solidFill>
                  <a:srgbClr val="ffffff"/>
                </a:solidFill>
              </a:uFill>
              <a:latin typeface="Arial"/>
            </a:endParaRPr>
          </a:p>
        </p:txBody>
      </p:sp>
      <p:sp>
        <p:nvSpPr>
          <p:cNvPr id="13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Message Key: </a:t>
            </a:r>
            <a:r>
              <a:rPr lang="es-ES" sz="2800" spc="-1" strike="noStrike">
                <a:solidFill>
                  <a:srgbClr val="000000"/>
                </a:solidFill>
                <a:uFill>
                  <a:solidFill>
                    <a:srgbClr val="ffffff"/>
                  </a:solidFill>
                </a:uFill>
                <a:latin typeface="Calibri"/>
                <a:ea typeface="DejaVu Sans"/>
              </a:rPr>
              <a:t>Valor de 80 bytes usada para encriptar mensajes. 32 bytes se usan para una clave AES-256, 32 para una clave HMAC-SHA256 y 16 para un IV.</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Chain Key: </a:t>
            </a:r>
            <a:r>
              <a:rPr lang="es-ES" sz="2800" spc="-1" strike="noStrike">
                <a:solidFill>
                  <a:srgbClr val="000000"/>
                </a:solidFill>
                <a:uFill>
                  <a:solidFill>
                    <a:srgbClr val="ffffff"/>
                  </a:solidFill>
                </a:uFill>
                <a:latin typeface="Calibri"/>
                <a:ea typeface="DejaVu Sans"/>
              </a:rPr>
              <a:t>Valor de 32 bytes usado para crear Message keys.</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AES-256: </a:t>
            </a:r>
            <a:r>
              <a:rPr lang="es-ES" sz="2800" spc="-1" strike="noStrike">
                <a:solidFill>
                  <a:srgbClr val="000000"/>
                </a:solidFill>
                <a:uFill>
                  <a:solidFill>
                    <a:srgbClr val="ffffff"/>
                  </a:solidFill>
                </a:uFill>
                <a:latin typeface="Calibri"/>
                <a:ea typeface="DejaVu Sans"/>
              </a:rPr>
              <a:t>Esquema de cifrado por bloques.</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HMAC-SHA256: </a:t>
            </a:r>
            <a:r>
              <a:rPr lang="es-ES" sz="2800" spc="-1" strike="noStrike">
                <a:solidFill>
                  <a:srgbClr val="000000"/>
                </a:solidFill>
                <a:uFill>
                  <a:solidFill>
                    <a:srgbClr val="ffffff"/>
                  </a:solidFill>
                </a:uFill>
                <a:latin typeface="Calibri"/>
                <a:ea typeface="DejaVu Sans"/>
              </a:rPr>
              <a:t>Algoritmo de encriptación.</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IV: </a:t>
            </a:r>
            <a:r>
              <a:rPr lang="es-ES" sz="2800" spc="-1" strike="noStrike">
                <a:solidFill>
                  <a:srgbClr val="000000"/>
                </a:solidFill>
                <a:uFill>
                  <a:solidFill>
                    <a:srgbClr val="ffffff"/>
                  </a:solidFill>
                </a:uFill>
                <a:latin typeface="Calibri"/>
                <a:ea typeface="DejaVu Sans"/>
              </a:rPr>
              <a:t>Vector de inicialización. Requerido para permitir un cifrado en flujo o por bloques.</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ECDH: </a:t>
            </a:r>
            <a:r>
              <a:rPr lang="es-ES" sz="2800" spc="-1" strike="noStrike">
                <a:solidFill>
                  <a:srgbClr val="000000"/>
                </a:solidFill>
                <a:uFill>
                  <a:solidFill>
                    <a:srgbClr val="ffffff"/>
                  </a:solidFill>
                </a:uFill>
                <a:latin typeface="Calibri"/>
                <a:ea typeface="DejaVu Sans"/>
              </a:rPr>
              <a:t>Variante del algoritmo Diffie-Hellman para curvas elípticas. Es un protocolo de establecimiento de claves.</a:t>
            </a:r>
            <a:endParaRPr lang="es-ES" sz="1800" spc="-1" strike="noStrike">
              <a:solidFill>
                <a:srgbClr val="000000"/>
              </a:solidFill>
              <a:uFill>
                <a:solidFill>
                  <a:srgbClr val="ffffff"/>
                </a:solidFill>
              </a:uFill>
              <a:latin typeface="Arial"/>
            </a:endParaRPr>
          </a:p>
        </p:txBody>
      </p:sp>
      <p:sp>
        <p:nvSpPr>
          <p:cNvPr id="132" name="CustomShape 3"/>
          <p:cNvSpPr/>
          <p:nvPr/>
        </p:nvSpPr>
        <p:spPr>
          <a:xfrm>
            <a:off x="324360" y="180360"/>
            <a:ext cx="67716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33"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E4E7838F-D123-431C-9053-EFB52D4DEF99}"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ENCRIPTACIÓN</a:t>
            </a:r>
            <a:endParaRPr lang="es-ES" sz="1800" spc="-1" strike="noStrike">
              <a:solidFill>
                <a:srgbClr val="000000"/>
              </a:solidFill>
              <a:uFill>
                <a:solidFill>
                  <a:srgbClr val="ffffff"/>
                </a:solidFill>
              </a:uFill>
              <a:latin typeface="Arial"/>
            </a:endParaRPr>
          </a:p>
        </p:txBody>
      </p:sp>
      <p:sp>
        <p:nvSpPr>
          <p:cNvPr id="13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100000"/>
              </a:lnSpc>
            </a:pPr>
            <a:r>
              <a:rPr lang="es-ES" sz="2800" spc="-1" strike="noStrike">
                <a:solidFill>
                  <a:srgbClr val="000000"/>
                </a:solidFill>
                <a:uFill>
                  <a:solidFill>
                    <a:srgbClr val="ffffff"/>
                  </a:solidFill>
                </a:uFill>
                <a:latin typeface="Calibri"/>
                <a:ea typeface="DejaVu Sans"/>
              </a:rPr>
              <a:t>En 2016 apareció el cifrado extremo a extremo (End-to-end) .</a:t>
            </a: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Para comunicarse con otro usuario, un cliente debe establecer en primer lugar una sesión encriptada. </a:t>
            </a: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Una vez la sesión se ha establecido, los clientes envían mensajes protegidos con una “Message Key “ utilizando AES256 en modo CBC para encriptar mensajes y HMAC-SHA256 para la autenticación.</a:t>
            </a: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Dicha “Message Key” cambia para cada mensaje enviado y es efímera.</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p:txBody>
      </p:sp>
      <p:sp>
        <p:nvSpPr>
          <p:cNvPr id="136" name="CustomShape 3"/>
          <p:cNvSpPr/>
          <p:nvPr/>
        </p:nvSpPr>
        <p:spPr>
          <a:xfrm>
            <a:off x="324360" y="180360"/>
            <a:ext cx="66204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37"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8CF003C3-EC58-4C7B-B207-6E22C709796F}"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ENCRIPTACIÓN</a:t>
            </a:r>
            <a:endParaRPr lang="es-ES" sz="1800" spc="-1" strike="noStrike">
              <a:solidFill>
                <a:srgbClr val="000000"/>
              </a:solidFill>
              <a:uFill>
                <a:solidFill>
                  <a:srgbClr val="ffffff"/>
                </a:solidFill>
              </a:uFill>
              <a:latin typeface="Arial"/>
            </a:endParaRPr>
          </a:p>
        </p:txBody>
      </p:sp>
      <p:sp>
        <p:nvSpPr>
          <p:cNvPr id="13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100000"/>
              </a:lnSpc>
            </a:pPr>
            <a:r>
              <a:rPr lang="es-ES" sz="2800" spc="-1" strike="noStrike">
                <a:solidFill>
                  <a:srgbClr val="000000"/>
                </a:solidFill>
                <a:uFill>
                  <a:solidFill>
                    <a:srgbClr val="ffffff"/>
                  </a:solidFill>
                </a:uFill>
                <a:latin typeface="Calibri"/>
                <a:ea typeface="DejaVu Sans"/>
              </a:rPr>
              <a:t>La “Message Key” se deriva de la “Chain Key” del remitente.</a:t>
            </a: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Adicionalmente, un nuevo ECDH se crea con cada envio de mensajes para crear una nueva “Chain Key” lo que proporciona privacidad en dichos mensajes.</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Los mensajes de video, audio…</a:t>
            </a: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También están encriptados y </a:t>
            </a: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el envío funciona de la misma </a:t>
            </a: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manera.</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p:txBody>
      </p:sp>
      <p:sp>
        <p:nvSpPr>
          <p:cNvPr id="140" name="CustomShape 3"/>
          <p:cNvSpPr/>
          <p:nvPr/>
        </p:nvSpPr>
        <p:spPr>
          <a:xfrm>
            <a:off x="341280" y="180360"/>
            <a:ext cx="67032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pic>
        <p:nvPicPr>
          <p:cNvPr id="141" name="Picture 4" descr=""/>
          <p:cNvPicPr/>
          <p:nvPr/>
        </p:nvPicPr>
        <p:blipFill>
          <a:blip r:embed="rId1"/>
          <a:stretch/>
        </p:blipFill>
        <p:spPr>
          <a:xfrm>
            <a:off x="6095880" y="3283200"/>
            <a:ext cx="5213520" cy="2892960"/>
          </a:xfrm>
          <a:prstGeom prst="rect">
            <a:avLst/>
          </a:prstGeom>
          <a:ln>
            <a:noFill/>
          </a:ln>
        </p:spPr>
      </p:pic>
      <p:sp>
        <p:nvSpPr>
          <p:cNvPr id="142" name="TextShape 4"/>
          <p:cNvSpPr txBox="1"/>
          <p:nvPr/>
        </p:nvSpPr>
        <p:spPr>
          <a:xfrm>
            <a:off x="5317920" y="626400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8442C22D-871D-4436-ABCA-092303AEBF41}"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ENCRIPTACIÓN</a:t>
            </a:r>
            <a:endParaRPr lang="es-ES" sz="1800" spc="-1" strike="noStrike">
              <a:solidFill>
                <a:srgbClr val="000000"/>
              </a:solidFill>
              <a:uFill>
                <a:solidFill>
                  <a:srgbClr val="ffffff"/>
                </a:solidFill>
              </a:uFill>
              <a:latin typeface="Arial"/>
            </a:endParaRPr>
          </a:p>
        </p:txBody>
      </p:sp>
      <p:sp>
        <p:nvSpPr>
          <p:cNvPr id="14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100000"/>
              </a:lnSpc>
            </a:pPr>
            <a:r>
              <a:rPr lang="es-ES" sz="2800" spc="-1" strike="noStrike">
                <a:solidFill>
                  <a:srgbClr val="000000"/>
                </a:solidFill>
                <a:uFill>
                  <a:solidFill>
                    <a:srgbClr val="ffffff"/>
                  </a:solidFill>
                </a:uFill>
                <a:latin typeface="Calibri"/>
                <a:ea typeface="DejaVu Sans"/>
              </a:rPr>
              <a:t>Por otro lado, Whatsapp da la opción de verificar las claves de otros usuarios para comprobar, por ejemplo, que una aplicación de terceros no está realizando un ataque man-in-the-middle.</a:t>
            </a: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Esto puede hacerse a través de un código QR que contiene la versión, el identificador del usuario y la “Identity Key”.</a:t>
            </a:r>
            <a:endParaRPr lang="es-ES" sz="1800" spc="-1" strike="noStrike">
              <a:solidFill>
                <a:srgbClr val="000000"/>
              </a:solidFill>
              <a:uFill>
                <a:solidFill>
                  <a:srgbClr val="ffffff"/>
                </a:solidFill>
              </a:uFill>
              <a:latin typeface="Arial"/>
            </a:endParaRPr>
          </a:p>
        </p:txBody>
      </p:sp>
      <p:sp>
        <p:nvSpPr>
          <p:cNvPr id="145" name="CustomShape 3"/>
          <p:cNvSpPr/>
          <p:nvPr/>
        </p:nvSpPr>
        <p:spPr>
          <a:xfrm>
            <a:off x="323640" y="180360"/>
            <a:ext cx="71136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46"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F8786425-C7A1-40F9-A3DE-76743E547733}"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838080" y="673920"/>
            <a:ext cx="10514880" cy="55026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6600" spc="-1" strike="noStrike">
                <a:solidFill>
                  <a:srgbClr val="000000"/>
                </a:solidFill>
                <a:uFill>
                  <a:solidFill>
                    <a:srgbClr val="ffffff"/>
                  </a:solidFill>
                </a:uFill>
                <a:latin typeface="Calibri"/>
                <a:ea typeface="DejaVu Sans"/>
              </a:rPr>
              <a:t>END-TO-END</a:t>
            </a:r>
            <a:endParaRPr lang="es-ES" sz="1800" spc="-1" strike="noStrike">
              <a:solidFill>
                <a:srgbClr val="000000"/>
              </a:solidFill>
              <a:uFill>
                <a:solidFill>
                  <a:srgbClr val="ffffff"/>
                </a:solidFill>
              </a:uFill>
              <a:latin typeface="Arial"/>
            </a:endParaRPr>
          </a:p>
          <a:p>
            <a:pPr algn="ctr">
              <a:lnSpc>
                <a:spcPct val="100000"/>
              </a:lnSpc>
            </a:pPr>
            <a:endParaRPr lang="es-ES" sz="1800" spc="-1" strike="noStrike">
              <a:solidFill>
                <a:srgbClr val="000000"/>
              </a:solidFill>
              <a:uFill>
                <a:solidFill>
                  <a:srgbClr val="ffffff"/>
                </a:solidFill>
              </a:uFill>
              <a:latin typeface="Arial"/>
            </a:endParaRPr>
          </a:p>
        </p:txBody>
      </p:sp>
      <p:sp>
        <p:nvSpPr>
          <p:cNvPr id="148" name="CustomShape 2"/>
          <p:cNvSpPr/>
          <p:nvPr/>
        </p:nvSpPr>
        <p:spPr>
          <a:xfrm>
            <a:off x="8919360" y="212040"/>
            <a:ext cx="3272040" cy="91296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ea typeface="DejaVu Sans"/>
              </a:rPr>
              <a:t>Miguel Jimenez Cazorla</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p:txBody>
      </p:sp>
      <p:sp>
        <p:nvSpPr>
          <p:cNvPr id="149" name="CustomShape 3"/>
          <p:cNvSpPr/>
          <p:nvPr/>
        </p:nvSpPr>
        <p:spPr>
          <a:xfrm>
            <a:off x="323640" y="212040"/>
            <a:ext cx="71208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pic>
        <p:nvPicPr>
          <p:cNvPr id="150" name="Picture 2" descr=""/>
          <p:cNvPicPr/>
          <p:nvPr/>
        </p:nvPicPr>
        <p:blipFill>
          <a:blip r:embed="rId1"/>
          <a:stretch/>
        </p:blipFill>
        <p:spPr>
          <a:xfrm>
            <a:off x="3948480" y="3644640"/>
            <a:ext cx="4294800" cy="2258280"/>
          </a:xfrm>
          <a:prstGeom prst="rect">
            <a:avLst/>
          </a:prstGeom>
          <a:ln>
            <a:noFill/>
          </a:ln>
        </p:spPr>
      </p:pic>
      <p:sp>
        <p:nvSpPr>
          <p:cNvPr id="151" name="CustomShape 4"/>
          <p:cNvSpPr/>
          <p:nvPr/>
        </p:nvSpPr>
        <p:spPr>
          <a:xfrm>
            <a:off x="4090680" y="5903640"/>
            <a:ext cx="4009680" cy="36432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ea typeface="DejaVu Sans"/>
              </a:rPr>
              <a:t>FUNDAMENTOS DE REDES</a:t>
            </a:r>
            <a:endParaRPr lang="es-E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END-TO-END - LEYENDA</a:t>
            </a:r>
            <a:endParaRPr lang="es-ES" sz="1800" spc="-1" strike="noStrike">
              <a:solidFill>
                <a:srgbClr val="000000"/>
              </a:solidFill>
              <a:uFill>
                <a:solidFill>
                  <a:srgbClr val="ffffff"/>
                </a:solidFill>
              </a:uFill>
              <a:latin typeface="Arial"/>
            </a:endParaRPr>
          </a:p>
        </p:txBody>
      </p:sp>
      <p:sp>
        <p:nvSpPr>
          <p:cNvPr id="15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PGP: </a:t>
            </a:r>
            <a:r>
              <a:rPr lang="es-ES" sz="2800" spc="-1" strike="noStrike">
                <a:solidFill>
                  <a:srgbClr val="000000"/>
                </a:solidFill>
                <a:uFill>
                  <a:solidFill>
                    <a:srgbClr val="ffffff"/>
                  </a:solidFill>
                </a:uFill>
                <a:latin typeface="Calibri"/>
                <a:ea typeface="DejaVu Sans"/>
              </a:rPr>
              <a:t>Pretty Good Privacy. Es un programa de cifrado de contenido mediante claves.</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DUKPT: </a:t>
            </a:r>
            <a:r>
              <a:rPr lang="es-ES" sz="2800" spc="-1" strike="noStrike">
                <a:solidFill>
                  <a:srgbClr val="000000"/>
                </a:solidFill>
                <a:uFill>
                  <a:solidFill>
                    <a:srgbClr val="ffffff"/>
                  </a:solidFill>
                </a:uFill>
                <a:latin typeface="Calibri"/>
                <a:ea typeface="DejaVu Sans"/>
              </a:rPr>
              <a:t>Derived Unique Key Per Transaction. Es un sistema de gestión de claves en la que para cada transacción, se utiliza una clave única que se deriva de una establecida.</a:t>
            </a:r>
            <a:endParaRPr lang="es-ES" sz="1800" spc="-1" strike="noStrike">
              <a:solidFill>
                <a:srgbClr val="000000"/>
              </a:solidFill>
              <a:uFill>
                <a:solidFill>
                  <a:srgbClr val="ffffff"/>
                </a:solidFill>
              </a:uFill>
              <a:latin typeface="Arial"/>
            </a:endParaRPr>
          </a:p>
        </p:txBody>
      </p:sp>
      <p:sp>
        <p:nvSpPr>
          <p:cNvPr id="154" name="CustomShape 3"/>
          <p:cNvSpPr/>
          <p:nvPr/>
        </p:nvSpPr>
        <p:spPr>
          <a:xfrm>
            <a:off x="323640" y="180360"/>
            <a:ext cx="71136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55"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862EF3DD-96B7-4A0D-8701-DE5C5FA55E39}"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END-TO-END</a:t>
            </a:r>
            <a:endParaRPr lang="es-ES" sz="1800" spc="-1" strike="noStrike">
              <a:solidFill>
                <a:srgbClr val="000000"/>
              </a:solidFill>
              <a:uFill>
                <a:solidFill>
                  <a:srgbClr val="ffffff"/>
                </a:solidFill>
              </a:uFill>
              <a:latin typeface="Arial"/>
            </a:endParaRPr>
          </a:p>
        </p:txBody>
      </p:sp>
      <p:sp>
        <p:nvSpPr>
          <p:cNvPr id="15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100000"/>
              </a:lnSpc>
            </a:pPr>
            <a:r>
              <a:rPr lang="es-ES" sz="2800" spc="-1" strike="noStrike">
                <a:solidFill>
                  <a:srgbClr val="000000"/>
                </a:solidFill>
                <a:uFill>
                  <a:solidFill>
                    <a:srgbClr val="ffffff"/>
                  </a:solidFill>
                </a:uFill>
                <a:latin typeface="Calibri"/>
                <a:ea typeface="DejaVu Sans"/>
              </a:rPr>
              <a:t>Se trata de un sistema de comunicación que permite que únicamente las personas que se comunican entre sí puedan leer los mensajes enviados. Por lo que si una persona malintencionada intenta acceder a una conversación, no podrá, ya que requiere uso de claves criptográficas.</a:t>
            </a:r>
            <a:endParaRPr lang="es-ES" sz="1800" spc="-1" strike="noStrike">
              <a:solidFill>
                <a:srgbClr val="000000"/>
              </a:solidFill>
              <a:uFill>
                <a:solidFill>
                  <a:srgbClr val="ffffff"/>
                </a:solidFill>
              </a:uFill>
              <a:latin typeface="Arial"/>
            </a:endParaRPr>
          </a:p>
          <a:p>
            <a:pPr>
              <a:lnSpc>
                <a:spcPct val="100000"/>
              </a:lnSpc>
            </a:pPr>
            <a:r>
              <a:rPr lang="es-ES" sz="2800" spc="-1" strike="noStrike">
                <a:solidFill>
                  <a:srgbClr val="000000"/>
                </a:solidFill>
                <a:uFill>
                  <a:solidFill>
                    <a:srgbClr val="ffffff"/>
                  </a:solidFill>
                </a:uFill>
                <a:latin typeface="Calibri"/>
                <a:ea typeface="DejaVu Sans"/>
              </a:rPr>
              <a:t>En un sistema E2EE se encriptan los datos usando un sistema de símbolos llamado PGP o un DUKPT, también puede hacerse con un intercambio de claves mediante el algoritmo Diffie-Hellman.</a:t>
            </a:r>
            <a:endParaRPr lang="es-ES" sz="1800" spc="-1" strike="noStrike">
              <a:solidFill>
                <a:srgbClr val="000000"/>
              </a:solidFill>
              <a:uFill>
                <a:solidFill>
                  <a:srgbClr val="ffffff"/>
                </a:solidFill>
              </a:uFill>
              <a:latin typeface="Arial"/>
            </a:endParaRPr>
          </a:p>
        </p:txBody>
      </p:sp>
      <p:sp>
        <p:nvSpPr>
          <p:cNvPr id="158" name="CustomShape 3"/>
          <p:cNvSpPr/>
          <p:nvPr/>
        </p:nvSpPr>
        <p:spPr>
          <a:xfrm>
            <a:off x="323640" y="180360"/>
            <a:ext cx="71136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59"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23ADF2D3-1047-4F90-8181-4BF485718906}"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504000" y="1191240"/>
            <a:ext cx="10639800" cy="5296320"/>
          </a:xfrm>
          <a:prstGeom prst="rect">
            <a:avLst/>
          </a:prstGeom>
          <a:noFill/>
          <a:ln>
            <a:noFill/>
          </a:ln>
        </p:spPr>
        <p:style>
          <a:lnRef idx="0"/>
          <a:fillRef idx="0"/>
          <a:effectRef idx="0"/>
          <a:fontRef idx="minor"/>
        </p:style>
        <p:txBody>
          <a:bodyPr lIns="90000" rIns="90000" tIns="45000" bIns="45000"/>
          <a:p>
            <a:pPr>
              <a:lnSpc>
                <a:spcPct val="100000"/>
              </a:lnSpc>
            </a:pPr>
            <a:r>
              <a:rPr lang="es-ES" sz="2400" spc="-1" strike="noStrike">
                <a:solidFill>
                  <a:srgbClr val="000000"/>
                </a:solidFill>
                <a:uFill>
                  <a:solidFill>
                    <a:srgbClr val="ffffff"/>
                  </a:solidFill>
                </a:uFill>
                <a:latin typeface="Calibri"/>
                <a:ea typeface="DejaVu Sans"/>
              </a:rPr>
              <a:t>WhatsApp ha revolucionado el mundo de la telefonía móvil, haciendo que el mercado de las telecomunicaciones esté evolucionado tanto a nivel de terminales (smartphones) como a nivel de operadoras (más centradas en tarifas de datos que de voz). </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Ventajas:</a:t>
            </a:r>
            <a:endParaRPr lang="es-E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pc="-1" strike="noStrike">
                <a:solidFill>
                  <a:srgbClr val="000000"/>
                </a:solidFill>
                <a:uFill>
                  <a:solidFill>
                    <a:srgbClr val="ffffff"/>
                  </a:solidFill>
                </a:uFill>
                <a:latin typeface="Calibri"/>
                <a:ea typeface="DejaVu Sans"/>
              </a:rPr>
              <a:t>Fácil de usar</a:t>
            </a:r>
            <a:endParaRPr lang="es-E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pc="-1" strike="noStrike">
                <a:solidFill>
                  <a:srgbClr val="000000"/>
                </a:solidFill>
                <a:uFill>
                  <a:solidFill>
                    <a:srgbClr val="ffffff"/>
                  </a:solidFill>
                </a:uFill>
                <a:latin typeface="Calibri"/>
                <a:ea typeface="DejaVu Sans"/>
              </a:rPr>
              <a:t>Comunicación global</a:t>
            </a:r>
            <a:endParaRPr lang="es-E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pc="-1" strike="noStrike">
                <a:solidFill>
                  <a:srgbClr val="000000"/>
                </a:solidFill>
                <a:uFill>
                  <a:solidFill>
                    <a:srgbClr val="ffffff"/>
                  </a:solidFill>
                </a:uFill>
                <a:latin typeface="Calibri"/>
                <a:ea typeface="DejaVu Sans"/>
              </a:rPr>
              <a:t>Envío de todo tipo de mensajes multimedia</a:t>
            </a:r>
            <a:endParaRPr lang="es-E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pc="-1" strike="noStrike">
                <a:solidFill>
                  <a:srgbClr val="000000"/>
                </a:solidFill>
                <a:uFill>
                  <a:solidFill>
                    <a:srgbClr val="ffffff"/>
                  </a:solidFill>
                </a:uFill>
                <a:latin typeface="Calibri"/>
                <a:ea typeface="DejaVu Sans"/>
              </a:rPr>
              <a:t>Personalización</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Desventajas:</a:t>
            </a:r>
            <a:endParaRPr lang="es-E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lang="es-ES" sz="2400" spc="-1" strike="noStrike">
                <a:solidFill>
                  <a:srgbClr val="000000"/>
                </a:solidFill>
                <a:uFill>
                  <a:solidFill>
                    <a:srgbClr val="ffffff"/>
                  </a:solidFill>
                </a:uFill>
                <a:latin typeface="Calibri"/>
                <a:ea typeface="DejaVu Sans"/>
              </a:rPr>
              <a:t>Seguridad (tanto a nivel de que no sabes con quien estas hablando, como el robo o espionaje de conversaciones y datos privados) </a:t>
            </a:r>
            <a:endParaRPr lang="es-ES" sz="1800" spc="-1" strike="noStrike">
              <a:solidFill>
                <a:srgbClr val="000000"/>
              </a:solidFill>
              <a:uFill>
                <a:solidFill>
                  <a:srgbClr val="ffffff"/>
                </a:solidFill>
              </a:uFill>
              <a:latin typeface="Arial"/>
            </a:endParaRPr>
          </a:p>
        </p:txBody>
      </p:sp>
      <p:sp>
        <p:nvSpPr>
          <p:cNvPr id="161" name="CustomShape 2"/>
          <p:cNvSpPr/>
          <p:nvPr/>
        </p:nvSpPr>
        <p:spPr>
          <a:xfrm>
            <a:off x="432000" y="399240"/>
            <a:ext cx="9791640" cy="791640"/>
          </a:xfrm>
          <a:prstGeom prst="rect">
            <a:avLst/>
          </a:prstGeom>
          <a:noFill/>
          <a:ln>
            <a:noFill/>
          </a:ln>
        </p:spPr>
        <p:style>
          <a:lnRef idx="0"/>
          <a:fillRef idx="0"/>
          <a:effectRef idx="0"/>
          <a:fontRef idx="minor"/>
        </p:style>
        <p:txBody>
          <a:bodyPr lIns="90000" rIns="90000" tIns="45000" bIns="45000"/>
          <a:p>
            <a:pPr>
              <a:lnSpc>
                <a:spcPct val="100000"/>
              </a:lnSpc>
            </a:pPr>
            <a:r>
              <a:rPr lang="es-ES" sz="4400" spc="-1" strike="noStrike">
                <a:solidFill>
                  <a:srgbClr val="000000"/>
                </a:solidFill>
                <a:uFill>
                  <a:solidFill>
                    <a:srgbClr val="ffffff"/>
                  </a:solidFill>
                </a:uFill>
                <a:latin typeface="Calibri"/>
                <a:ea typeface="DejaVu Sans"/>
              </a:rPr>
              <a:t>COMPARATIVA – VENTEJAS/DESVENTAJAS</a:t>
            </a:r>
            <a:endParaRPr lang="es-ES" sz="1800" spc="-1" strike="noStrike">
              <a:solidFill>
                <a:srgbClr val="000000"/>
              </a:solidFill>
              <a:uFill>
                <a:solidFill>
                  <a:srgbClr val="ffffff"/>
                </a:solidFill>
              </a:uFill>
              <a:latin typeface="Arial"/>
            </a:endParaRPr>
          </a:p>
        </p:txBody>
      </p:sp>
      <p:sp>
        <p:nvSpPr>
          <p:cNvPr id="162" name="CustomShape 3"/>
          <p:cNvSpPr/>
          <p:nvPr/>
        </p:nvSpPr>
        <p:spPr>
          <a:xfrm>
            <a:off x="345240" y="190440"/>
            <a:ext cx="88560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63"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D565D700-D716-422A-9C74-5076099F801D}"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ÍNDICE</a:t>
            </a:r>
            <a:endParaRPr lang="es-ES" sz="1800" spc="-1" strike="noStrike">
              <a:solidFill>
                <a:srgbClr val="000000"/>
              </a:solidFill>
              <a:uFill>
                <a:solidFill>
                  <a:srgbClr val="ffffff"/>
                </a:solidFill>
              </a:uFill>
              <a:latin typeface="Arial"/>
            </a:endParaRPr>
          </a:p>
        </p:txBody>
      </p:sp>
      <p:sp>
        <p:nvSpPr>
          <p:cNvPr id="84" name="CustomShape 2"/>
          <p:cNvSpPr/>
          <p:nvPr/>
        </p:nvSpPr>
        <p:spPr>
          <a:xfrm>
            <a:off x="838080" y="1825560"/>
            <a:ext cx="10681920" cy="4350600"/>
          </a:xfrm>
          <a:prstGeom prst="rect">
            <a:avLst/>
          </a:prstGeom>
          <a:noFill/>
          <a:ln>
            <a:noFill/>
          </a:ln>
        </p:spPr>
        <p:style>
          <a:lnRef idx="0"/>
          <a:fillRef idx="0"/>
          <a:effectRef idx="0"/>
          <a:fontRef idx="minor"/>
        </p:style>
        <p:txBody>
          <a:bodyPr lIns="90000" rIns="90000" tIns="45000" bIns="45000"/>
          <a:p>
            <a:pPr marL="228600" indent="-227880" algn="just">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Descripción……………………………………………………………………………..3</a:t>
            </a:r>
            <a:endParaRPr lang="es-ES" sz="1800" spc="-1" strike="noStrike">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Como funciona………………………………………………………………………..5</a:t>
            </a:r>
            <a:endParaRPr lang="es-ES" sz="1800" spc="-1" strike="noStrike">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Protocolo que usa…………………………………………………………………...6</a:t>
            </a:r>
            <a:endParaRPr lang="es-ES" sz="1800" spc="-1" strike="noStrike">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Encriptación…………………………………………………………………………..11</a:t>
            </a:r>
            <a:endParaRPr lang="es-ES" sz="1800" spc="-1" strike="noStrike">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End-to-end…………………………………………………………………………….16</a:t>
            </a:r>
            <a:endParaRPr lang="es-ES" sz="1800" spc="-1" strike="noStrike">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Comparativa………………………………………………………………………....19</a:t>
            </a:r>
            <a:endParaRPr lang="es-ES" sz="1800" spc="-1" strike="noStrike">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Conclusión……………………………………………………………………………..21</a:t>
            </a:r>
            <a:endParaRPr lang="es-ES" sz="1800" spc="-1" strike="noStrike">
              <a:solidFill>
                <a:srgbClr val="000000"/>
              </a:solidFill>
              <a:uFill>
                <a:solidFill>
                  <a:srgbClr val="ffffff"/>
                </a:solidFill>
              </a:uFill>
              <a:latin typeface="Arial"/>
            </a:endParaRPr>
          </a:p>
          <a:p>
            <a:pPr marL="228600" indent="-227880" algn="just">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Bibliografía…………………………………………………………………………….22</a:t>
            </a:r>
            <a:endParaRPr lang="es-ES" sz="1800" spc="-1" strike="noStrike">
              <a:solidFill>
                <a:srgbClr val="000000"/>
              </a:solidFill>
              <a:uFill>
                <a:solidFill>
                  <a:srgbClr val="ffffff"/>
                </a:solidFill>
              </a:uFill>
              <a:latin typeface="Arial"/>
            </a:endParaRPr>
          </a:p>
        </p:txBody>
      </p:sp>
      <p:sp>
        <p:nvSpPr>
          <p:cNvPr id="85" name="CustomShape 3"/>
          <p:cNvSpPr/>
          <p:nvPr/>
        </p:nvSpPr>
        <p:spPr>
          <a:xfrm>
            <a:off x="349200" y="180360"/>
            <a:ext cx="67104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86" name="TextShape 4"/>
          <p:cNvSpPr txBox="1"/>
          <p:nvPr/>
        </p:nvSpPr>
        <p:spPr>
          <a:xfrm>
            <a:off x="5317560" y="612000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6EF32A18-6295-49F5-9E5C-D4D54A2EF1D5}"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432000" y="288000"/>
            <a:ext cx="9791640" cy="791640"/>
          </a:xfrm>
          <a:prstGeom prst="rect">
            <a:avLst/>
          </a:prstGeom>
          <a:noFill/>
          <a:ln>
            <a:noFill/>
          </a:ln>
        </p:spPr>
        <p:style>
          <a:lnRef idx="0"/>
          <a:fillRef idx="0"/>
          <a:effectRef idx="0"/>
          <a:fontRef idx="minor"/>
        </p:style>
        <p:txBody>
          <a:bodyPr lIns="90000" rIns="90000" tIns="45000" bIns="45000"/>
          <a:p>
            <a:pPr>
              <a:lnSpc>
                <a:spcPct val="100000"/>
              </a:lnSpc>
            </a:pPr>
            <a:r>
              <a:rPr lang="es-ES" sz="4400" spc="-1" strike="noStrike">
                <a:solidFill>
                  <a:srgbClr val="000000"/>
                </a:solidFill>
                <a:uFill>
                  <a:solidFill>
                    <a:srgbClr val="ffffff"/>
                  </a:solidFill>
                </a:uFill>
                <a:latin typeface="Calibri"/>
                <a:ea typeface="DejaVu Sans"/>
              </a:rPr>
              <a:t>COMPARATIVA – COMPETIDORES</a:t>
            </a:r>
            <a:endParaRPr lang="es-ES" sz="1800" spc="-1" strike="noStrike">
              <a:solidFill>
                <a:srgbClr val="000000"/>
              </a:solidFill>
              <a:uFill>
                <a:solidFill>
                  <a:srgbClr val="ffffff"/>
                </a:solidFill>
              </a:uFill>
              <a:latin typeface="Arial"/>
            </a:endParaRPr>
          </a:p>
        </p:txBody>
      </p:sp>
      <p:pic>
        <p:nvPicPr>
          <p:cNvPr id="165" name="Imagen 180" descr=""/>
          <p:cNvPicPr/>
          <p:nvPr/>
        </p:nvPicPr>
        <p:blipFill>
          <a:blip r:embed="rId1"/>
          <a:stretch/>
        </p:blipFill>
        <p:spPr>
          <a:xfrm>
            <a:off x="6184440" y="2220480"/>
            <a:ext cx="3535560" cy="3971520"/>
          </a:xfrm>
          <a:prstGeom prst="rect">
            <a:avLst/>
          </a:prstGeom>
          <a:ln>
            <a:noFill/>
          </a:ln>
        </p:spPr>
      </p:pic>
      <p:pic>
        <p:nvPicPr>
          <p:cNvPr id="166" name="Imagen 181" descr=""/>
          <p:cNvPicPr/>
          <p:nvPr/>
        </p:nvPicPr>
        <p:blipFill>
          <a:blip r:embed="rId2"/>
          <a:stretch/>
        </p:blipFill>
        <p:spPr>
          <a:xfrm>
            <a:off x="8856000" y="72000"/>
            <a:ext cx="3153240" cy="2601360"/>
          </a:xfrm>
          <a:prstGeom prst="rect">
            <a:avLst/>
          </a:prstGeom>
          <a:ln>
            <a:noFill/>
          </a:ln>
        </p:spPr>
      </p:pic>
      <p:pic>
        <p:nvPicPr>
          <p:cNvPr id="167" name="Imagen 182" descr=""/>
          <p:cNvPicPr/>
          <p:nvPr/>
        </p:nvPicPr>
        <p:blipFill>
          <a:blip r:embed="rId3"/>
          <a:stretch/>
        </p:blipFill>
        <p:spPr>
          <a:xfrm>
            <a:off x="9605160" y="2950920"/>
            <a:ext cx="2663640" cy="3583080"/>
          </a:xfrm>
          <a:prstGeom prst="rect">
            <a:avLst/>
          </a:prstGeom>
          <a:ln>
            <a:noFill/>
          </a:ln>
        </p:spPr>
      </p:pic>
      <p:pic>
        <p:nvPicPr>
          <p:cNvPr id="168" name="Imagen 183" descr=""/>
          <p:cNvPicPr/>
          <p:nvPr/>
        </p:nvPicPr>
        <p:blipFill>
          <a:blip r:embed="rId4"/>
          <a:stretch/>
        </p:blipFill>
        <p:spPr>
          <a:xfrm>
            <a:off x="2194920" y="3353040"/>
            <a:ext cx="2412720" cy="3414600"/>
          </a:xfrm>
          <a:prstGeom prst="rect">
            <a:avLst/>
          </a:prstGeom>
          <a:ln>
            <a:noFill/>
          </a:ln>
        </p:spPr>
      </p:pic>
      <p:pic>
        <p:nvPicPr>
          <p:cNvPr id="169" name="Imagen 184" descr=""/>
          <p:cNvPicPr/>
          <p:nvPr/>
        </p:nvPicPr>
        <p:blipFill>
          <a:blip r:embed="rId5"/>
          <a:stretch/>
        </p:blipFill>
        <p:spPr>
          <a:xfrm>
            <a:off x="4042800" y="1353240"/>
            <a:ext cx="2580840" cy="2318400"/>
          </a:xfrm>
          <a:prstGeom prst="rect">
            <a:avLst/>
          </a:prstGeom>
          <a:ln>
            <a:noFill/>
          </a:ln>
        </p:spPr>
      </p:pic>
      <p:pic>
        <p:nvPicPr>
          <p:cNvPr id="170" name="Imagen 185" descr=""/>
          <p:cNvPicPr/>
          <p:nvPr/>
        </p:nvPicPr>
        <p:blipFill>
          <a:blip r:embed="rId6"/>
          <a:stretch/>
        </p:blipFill>
        <p:spPr>
          <a:xfrm>
            <a:off x="144000" y="1152000"/>
            <a:ext cx="2238480" cy="3167640"/>
          </a:xfrm>
          <a:prstGeom prst="rect">
            <a:avLst/>
          </a:prstGeom>
          <a:ln>
            <a:noFill/>
          </a:ln>
        </p:spPr>
      </p:pic>
      <p:sp>
        <p:nvSpPr>
          <p:cNvPr id="171" name="CustomShape 2"/>
          <p:cNvSpPr/>
          <p:nvPr/>
        </p:nvSpPr>
        <p:spPr>
          <a:xfrm>
            <a:off x="10224000" y="6534360"/>
            <a:ext cx="2303640" cy="323280"/>
          </a:xfrm>
          <a:prstGeom prst="rect">
            <a:avLst/>
          </a:prstGeom>
          <a:noFill/>
          <a:ln>
            <a:noFill/>
          </a:ln>
        </p:spPr>
        <p:style>
          <a:lnRef idx="0"/>
          <a:fillRef idx="0"/>
          <a:effectRef idx="0"/>
          <a:fontRef idx="minor"/>
        </p:style>
        <p:txBody>
          <a:bodyPr lIns="90000" rIns="90000" tIns="45000" bIns="45000"/>
          <a:p>
            <a:pPr>
              <a:lnSpc>
                <a:spcPct val="100000"/>
              </a:lnSpc>
            </a:pPr>
            <a:r>
              <a:rPr lang="es-ES" sz="800" spc="-1" strike="noStrike">
                <a:solidFill>
                  <a:srgbClr val="000000"/>
                </a:solidFill>
                <a:uFill>
                  <a:solidFill>
                    <a:srgbClr val="ffffff"/>
                  </a:solidFill>
                </a:uFill>
                <a:latin typeface="Calibri"/>
                <a:ea typeface="DejaVu Sans"/>
              </a:rPr>
              <a:t>Comparativa Enero - 2017</a:t>
            </a:r>
            <a:endParaRPr lang="es-ES" sz="1800" spc="-1" strike="noStrike">
              <a:solidFill>
                <a:srgbClr val="000000"/>
              </a:solidFill>
              <a:uFill>
                <a:solidFill>
                  <a:srgbClr val="ffffff"/>
                </a:solidFill>
              </a:uFill>
              <a:latin typeface="Arial"/>
            </a:endParaRPr>
          </a:p>
        </p:txBody>
      </p:sp>
      <p:sp>
        <p:nvSpPr>
          <p:cNvPr id="172" name="CustomShape 3"/>
          <p:cNvSpPr/>
          <p:nvPr/>
        </p:nvSpPr>
        <p:spPr>
          <a:xfrm>
            <a:off x="345240" y="190440"/>
            <a:ext cx="88560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73"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14F34D35-A754-4E6B-B021-A8B22071BB20}"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838080" y="673920"/>
            <a:ext cx="10514880" cy="55026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6600" spc="-1" strike="noStrike">
                <a:solidFill>
                  <a:srgbClr val="000000"/>
                </a:solidFill>
                <a:uFill>
                  <a:solidFill>
                    <a:srgbClr val="ffffff"/>
                  </a:solidFill>
                </a:uFill>
                <a:latin typeface="Calibri"/>
                <a:ea typeface="DejaVu Sans"/>
              </a:rPr>
              <a:t>CONCLUSIÓN</a:t>
            </a:r>
            <a:endParaRPr lang="es-ES" sz="1800" spc="-1" strike="noStrike">
              <a:solidFill>
                <a:srgbClr val="000000"/>
              </a:solidFill>
              <a:uFill>
                <a:solidFill>
                  <a:srgbClr val="ffffff"/>
                </a:solidFill>
              </a:uFill>
              <a:latin typeface="Arial"/>
            </a:endParaRPr>
          </a:p>
          <a:p>
            <a:pPr algn="ctr">
              <a:lnSpc>
                <a:spcPct val="100000"/>
              </a:lnSpc>
            </a:pPr>
            <a:endParaRPr lang="es-ES" sz="1800" spc="-1" strike="noStrike">
              <a:solidFill>
                <a:srgbClr val="000000"/>
              </a:solidFill>
              <a:uFill>
                <a:solidFill>
                  <a:srgbClr val="ffffff"/>
                </a:solidFill>
              </a:uFill>
              <a:latin typeface="Arial"/>
            </a:endParaRPr>
          </a:p>
        </p:txBody>
      </p:sp>
      <p:sp>
        <p:nvSpPr>
          <p:cNvPr id="175" name="CustomShape 2"/>
          <p:cNvSpPr/>
          <p:nvPr/>
        </p:nvSpPr>
        <p:spPr>
          <a:xfrm>
            <a:off x="8919360" y="212040"/>
            <a:ext cx="3272040" cy="91296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ea typeface="DejaVu Sans"/>
              </a:rPr>
              <a:t>Miguel Jimenez Cazorla</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p:txBody>
      </p:sp>
      <p:sp>
        <p:nvSpPr>
          <p:cNvPr id="176" name="CustomShape 3"/>
          <p:cNvSpPr/>
          <p:nvPr/>
        </p:nvSpPr>
        <p:spPr>
          <a:xfrm>
            <a:off x="323640" y="212040"/>
            <a:ext cx="71208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pic>
        <p:nvPicPr>
          <p:cNvPr id="177" name="Picture 2" descr=""/>
          <p:cNvPicPr/>
          <p:nvPr/>
        </p:nvPicPr>
        <p:blipFill>
          <a:blip r:embed="rId1"/>
          <a:stretch/>
        </p:blipFill>
        <p:spPr>
          <a:xfrm>
            <a:off x="4381560" y="3748680"/>
            <a:ext cx="3428280" cy="1923480"/>
          </a:xfrm>
          <a:prstGeom prst="rect">
            <a:avLst/>
          </a:prstGeom>
          <a:ln>
            <a:noFill/>
          </a:ln>
        </p:spPr>
      </p:pic>
      <p:sp>
        <p:nvSpPr>
          <p:cNvPr id="178" name="CustomShape 4"/>
          <p:cNvSpPr/>
          <p:nvPr/>
        </p:nvSpPr>
        <p:spPr>
          <a:xfrm>
            <a:off x="4090680" y="5903640"/>
            <a:ext cx="4009680" cy="36432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ea typeface="DejaVu Sans"/>
              </a:rPr>
              <a:t>FUNDAMENTOS DE REDES</a:t>
            </a:r>
            <a:endParaRPr lang="es-E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BIBLIOGRAFÍA</a:t>
            </a:r>
            <a:endParaRPr lang="es-ES" sz="1800" spc="-1" strike="noStrike">
              <a:solidFill>
                <a:srgbClr val="000000"/>
              </a:solidFill>
              <a:uFill>
                <a:solidFill>
                  <a:srgbClr val="ffffff"/>
                </a:solidFill>
              </a:uFill>
              <a:latin typeface="Arial"/>
            </a:endParaRPr>
          </a:p>
        </p:txBody>
      </p:sp>
      <p:sp>
        <p:nvSpPr>
          <p:cNvPr id="18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Whatsapp.com</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Whatsapp-Security-Whitepaper pdf</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Wikipedia.com </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Criptomanía.com</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Xatakandroid.com</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WhatsApp pdf</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WhatsApp.org.mx</a:t>
            </a:r>
            <a:endParaRPr lang="es-E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s-ES" sz="2800" spc="-1" strike="noStrike">
                <a:solidFill>
                  <a:srgbClr val="000000"/>
                </a:solidFill>
                <a:uFill>
                  <a:solidFill>
                    <a:srgbClr val="ffffff"/>
                  </a:solidFill>
                </a:uFill>
                <a:latin typeface="Calibri"/>
                <a:ea typeface="DejaVu Sans"/>
              </a:rPr>
              <a:t>TuExperto.com</a:t>
            </a:r>
            <a:endParaRPr lang="es-ES" sz="1800" spc="-1" strike="noStrike">
              <a:solidFill>
                <a:srgbClr val="000000"/>
              </a:solidFill>
              <a:uFill>
                <a:solidFill>
                  <a:srgbClr val="ffffff"/>
                </a:solidFill>
              </a:uFill>
              <a:latin typeface="Arial"/>
            </a:endParaRPr>
          </a:p>
        </p:txBody>
      </p:sp>
      <p:sp>
        <p:nvSpPr>
          <p:cNvPr id="181" name="CustomShape 3"/>
          <p:cNvSpPr/>
          <p:nvPr/>
        </p:nvSpPr>
        <p:spPr>
          <a:xfrm>
            <a:off x="323640" y="180360"/>
            <a:ext cx="75996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82"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EE54A2B9-3978-4088-9AEB-FD1D1F8ECA44}"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1523880" y="1122480"/>
            <a:ext cx="9143280" cy="4372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6000" spc="-1" strike="noStrike">
                <a:solidFill>
                  <a:srgbClr val="000000"/>
                </a:solidFill>
                <a:uFill>
                  <a:solidFill>
                    <a:srgbClr val="ffffff"/>
                  </a:solidFill>
                </a:uFill>
                <a:latin typeface="Calibri"/>
              </a:rPr>
              <a:t>FIN</a:t>
            </a:r>
            <a:endParaRPr lang="es-ES" sz="1800" spc="-1" strike="noStrike">
              <a:solidFill>
                <a:srgbClr val="000000"/>
              </a:solidFill>
              <a:uFill>
                <a:solidFill>
                  <a:srgbClr val="ffffff"/>
                </a:solidFill>
              </a:uFill>
              <a:latin typeface="Arial"/>
            </a:endParaRPr>
          </a:p>
        </p:txBody>
      </p:sp>
      <p:sp>
        <p:nvSpPr>
          <p:cNvPr id="184" name="CustomShape 2"/>
          <p:cNvSpPr/>
          <p:nvPr/>
        </p:nvSpPr>
        <p:spPr>
          <a:xfrm>
            <a:off x="8954280" y="190440"/>
            <a:ext cx="3100320" cy="63864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Jose Miguel Hernández García</a:t>
            </a:r>
            <a:endParaRPr lang="es-ES" sz="1800" spc="-1" strike="noStrike">
              <a:solidFill>
                <a:srgbClr val="000000"/>
              </a:solidFill>
              <a:uFill>
                <a:solidFill>
                  <a:srgbClr val="ffffff"/>
                </a:solidFill>
              </a:uFill>
              <a:latin typeface="Arial"/>
            </a:endParaRPr>
          </a:p>
          <a:p>
            <a:pPr>
              <a:lnSpc>
                <a:spcPct val="100000"/>
              </a:lnSpc>
            </a:pPr>
            <a:r>
              <a:rPr lang="es-ES" sz="1800" spc="-1" strike="noStrike">
                <a:solidFill>
                  <a:srgbClr val="000000"/>
                </a:solidFill>
                <a:uFill>
                  <a:solidFill>
                    <a:srgbClr val="ffffff"/>
                  </a:solidFill>
                </a:uFill>
                <a:latin typeface="Calibri"/>
              </a:rPr>
              <a:t>Miguel Jimenez Cazorla</a:t>
            </a:r>
            <a:endParaRPr lang="es-ES" sz="1800" spc="-1" strike="noStrike">
              <a:solidFill>
                <a:srgbClr val="000000"/>
              </a:solidFill>
              <a:uFill>
                <a:solidFill>
                  <a:srgbClr val="ffffff"/>
                </a:solidFill>
              </a:uFill>
              <a:latin typeface="Arial"/>
            </a:endParaRPr>
          </a:p>
        </p:txBody>
      </p:sp>
      <p:sp>
        <p:nvSpPr>
          <p:cNvPr id="185" name="CustomShape 3"/>
          <p:cNvSpPr/>
          <p:nvPr/>
        </p:nvSpPr>
        <p:spPr>
          <a:xfrm>
            <a:off x="345240" y="190440"/>
            <a:ext cx="88560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rPr>
              <a:t>2017</a:t>
            </a:r>
            <a:endParaRPr lang="es-ES" sz="1800" spc="-1" strike="noStrike">
              <a:solidFill>
                <a:srgbClr val="000000"/>
              </a:solidFill>
              <a:uFill>
                <a:solidFill>
                  <a:srgbClr val="ffffff"/>
                </a:solidFill>
              </a:uFill>
              <a:latin typeface="Arial"/>
            </a:endParaRPr>
          </a:p>
        </p:txBody>
      </p:sp>
      <p:sp>
        <p:nvSpPr>
          <p:cNvPr id="186" name="CustomShape 4"/>
          <p:cNvSpPr/>
          <p:nvPr/>
        </p:nvSpPr>
        <p:spPr>
          <a:xfrm>
            <a:off x="4090680" y="5903640"/>
            <a:ext cx="4009680" cy="364320"/>
          </a:xfrm>
          <a:prstGeom prst="rect">
            <a:avLst/>
          </a:prstGeom>
          <a:noFill/>
          <a:ln>
            <a:noFill/>
          </a:ln>
        </p:spPr>
        <p:style>
          <a:lnRef idx="0"/>
          <a:fillRef idx="0"/>
          <a:effectRef idx="0"/>
          <a:fontRef idx="minor"/>
        </p:style>
        <p:txBody>
          <a:bodyPr lIns="90000" rIns="90000" tIns="45000" bIns="45000"/>
          <a:p>
            <a:pPr algn="ctr">
              <a:lnSpc>
                <a:spcPct val="100000"/>
              </a:lnSpc>
            </a:pPr>
            <a:r>
              <a:rPr lang="es-ES" sz="1800" spc="-1" strike="noStrike">
                <a:solidFill>
                  <a:srgbClr val="000000"/>
                </a:solidFill>
                <a:uFill>
                  <a:solidFill>
                    <a:srgbClr val="ffffff"/>
                  </a:solidFill>
                </a:uFill>
                <a:latin typeface="Calibri"/>
              </a:rPr>
              <a:t>FUNDAMENTOS DE REDES</a:t>
            </a:r>
            <a:endParaRPr lang="es-E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838080" y="3344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DESCRIPCIÓN</a:t>
            </a:r>
            <a:endParaRPr lang="es-ES" sz="1800" spc="-1" strike="noStrike">
              <a:solidFill>
                <a:srgbClr val="000000"/>
              </a:solidFill>
              <a:uFill>
                <a:solidFill>
                  <a:srgbClr val="ffffff"/>
                </a:solidFill>
              </a:uFill>
              <a:latin typeface="Arial"/>
            </a:endParaRPr>
          </a:p>
        </p:txBody>
      </p:sp>
      <p:sp>
        <p:nvSpPr>
          <p:cNvPr id="88" name="CustomShape 2"/>
          <p:cNvSpPr/>
          <p:nvPr/>
        </p:nvSpPr>
        <p:spPr>
          <a:xfrm>
            <a:off x="838080" y="1801800"/>
            <a:ext cx="10514880" cy="4350600"/>
          </a:xfrm>
          <a:prstGeom prst="rect">
            <a:avLst/>
          </a:prstGeom>
          <a:noFill/>
          <a:ln>
            <a:noFill/>
          </a:ln>
        </p:spPr>
        <p:style>
          <a:lnRef idx="0"/>
          <a:fillRef idx="0"/>
          <a:effectRef idx="0"/>
          <a:fontRef idx="minor"/>
        </p:style>
        <p:txBody>
          <a:bodyPr lIns="90000" rIns="90000" tIns="45000" bIns="45000"/>
          <a:p>
            <a:pPr>
              <a:lnSpc>
                <a:spcPct val="100000"/>
              </a:lnSpc>
            </a:pPr>
            <a:r>
              <a:rPr lang="es-ES" sz="2400" spc="-1" strike="noStrike">
                <a:solidFill>
                  <a:srgbClr val="000000"/>
                </a:solidFill>
                <a:uFill>
                  <a:solidFill>
                    <a:srgbClr val="ffffff"/>
                  </a:solidFill>
                </a:uFill>
                <a:latin typeface="Calibri"/>
                <a:ea typeface="DejaVu Sans"/>
              </a:rPr>
              <a:t>Whatsapp es una aplicación de chat la cual permite el envío de mensajes entre usuarios mediante Internet.</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Según datos de 2016 supera los 1000 millones de usuarios.</a:t>
            </a:r>
            <a:endParaRPr lang="es-ES" sz="1800" spc="-1" strike="noStrike">
              <a:solidFill>
                <a:srgbClr val="000000"/>
              </a:solidFill>
              <a:uFill>
                <a:solidFill>
                  <a:srgbClr val="ffffff"/>
                </a:solidFill>
              </a:uFill>
              <a:latin typeface="Arial"/>
            </a:endParaRPr>
          </a:p>
        </p:txBody>
      </p:sp>
      <p:sp>
        <p:nvSpPr>
          <p:cNvPr id="89" name="CustomShape 3"/>
          <p:cNvSpPr/>
          <p:nvPr/>
        </p:nvSpPr>
        <p:spPr>
          <a:xfrm>
            <a:off x="349200" y="191880"/>
            <a:ext cx="64584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pic>
        <p:nvPicPr>
          <p:cNvPr id="90" name="Picture 6" descr=""/>
          <p:cNvPicPr/>
          <p:nvPr/>
        </p:nvPicPr>
        <p:blipFill>
          <a:blip r:embed="rId1"/>
          <a:stretch/>
        </p:blipFill>
        <p:spPr>
          <a:xfrm>
            <a:off x="4356720" y="3715560"/>
            <a:ext cx="3477240" cy="2062800"/>
          </a:xfrm>
          <a:prstGeom prst="rect">
            <a:avLst/>
          </a:prstGeom>
          <a:ln>
            <a:noFill/>
          </a:ln>
        </p:spPr>
      </p:pic>
      <p:sp>
        <p:nvSpPr>
          <p:cNvPr id="91"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E07B4BFC-F652-4CEC-82D5-9271C2428B91}"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s-ES" sz="4400" spc="-1" strike="noStrike">
                <a:solidFill>
                  <a:srgbClr val="000000"/>
                </a:solidFill>
                <a:uFill>
                  <a:solidFill>
                    <a:srgbClr val="ffffff"/>
                  </a:solidFill>
                </a:uFill>
                <a:latin typeface="Calibri"/>
                <a:ea typeface="DejaVu Sans"/>
              </a:rPr>
              <a:t>DESCRIPCIÓN – UN POCO DE HISTORIA</a:t>
            </a:r>
            <a:endParaRPr lang="es-ES" sz="1800" spc="-1" strike="noStrike">
              <a:solidFill>
                <a:srgbClr val="000000"/>
              </a:solidFill>
              <a:uFill>
                <a:solidFill>
                  <a:srgbClr val="ffffff"/>
                </a:solidFill>
              </a:uFill>
              <a:latin typeface="Arial"/>
            </a:endParaRPr>
          </a:p>
        </p:txBody>
      </p:sp>
      <p:sp>
        <p:nvSpPr>
          <p:cNvPr id="93" name="CustomShape 2"/>
          <p:cNvSpPr/>
          <p:nvPr/>
        </p:nvSpPr>
        <p:spPr>
          <a:xfrm>
            <a:off x="838080" y="1690200"/>
            <a:ext cx="10514880" cy="4350600"/>
          </a:xfrm>
          <a:prstGeom prst="rect">
            <a:avLst/>
          </a:prstGeom>
          <a:noFill/>
          <a:ln>
            <a:noFill/>
          </a:ln>
        </p:spPr>
        <p:style>
          <a:lnRef idx="0"/>
          <a:fillRef idx="0"/>
          <a:effectRef idx="0"/>
          <a:fontRef idx="minor"/>
        </p:style>
        <p:txBody>
          <a:bodyPr lIns="90000" rIns="90000" tIns="45000" bIns="45000"/>
          <a:p>
            <a:pPr>
              <a:lnSpc>
                <a:spcPct val="100000"/>
              </a:lnSpc>
            </a:pPr>
            <a:r>
              <a:rPr lang="es-ES" sz="2400" spc="-1" strike="noStrike">
                <a:solidFill>
                  <a:srgbClr val="000000"/>
                </a:solidFill>
                <a:uFill>
                  <a:solidFill>
                    <a:srgbClr val="ffffff"/>
                  </a:solidFill>
                </a:uFill>
                <a:latin typeface="Calibri"/>
                <a:ea typeface="DejaVu Sans"/>
              </a:rPr>
              <a:t>Fundada en 2009 por Jam Koum.</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En un principio se trataba de una </a:t>
            </a: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aplicación para dispositivos BlackBerry </a:t>
            </a: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y más tarde, para iPhone.</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Marzo 2013 – Android.</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Febrero 2014 - Comprada por Facebook por 19.000 millones de dólares.</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En 2015 se lanzó Whatsapp Web y aparecieron las llamadas de voz via VoIP.</a:t>
            </a:r>
            <a:endParaRPr lang="es-ES" sz="1800" spc="-1" strike="noStrike">
              <a:solidFill>
                <a:srgbClr val="000000"/>
              </a:solidFill>
              <a:uFill>
                <a:solidFill>
                  <a:srgbClr val="ffffff"/>
                </a:solidFill>
              </a:uFill>
              <a:latin typeface="Arial"/>
            </a:endParaRPr>
          </a:p>
        </p:txBody>
      </p:sp>
      <p:sp>
        <p:nvSpPr>
          <p:cNvPr id="94" name="CustomShape 3"/>
          <p:cNvSpPr/>
          <p:nvPr/>
        </p:nvSpPr>
        <p:spPr>
          <a:xfrm>
            <a:off x="323640" y="180360"/>
            <a:ext cx="71964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pic>
        <p:nvPicPr>
          <p:cNvPr id="95" name="Picture 2" descr=""/>
          <p:cNvPicPr/>
          <p:nvPr/>
        </p:nvPicPr>
        <p:blipFill>
          <a:blip r:embed="rId1"/>
          <a:stretch/>
        </p:blipFill>
        <p:spPr>
          <a:xfrm>
            <a:off x="6726600" y="1607760"/>
            <a:ext cx="2354760" cy="1324800"/>
          </a:xfrm>
          <a:prstGeom prst="rect">
            <a:avLst/>
          </a:prstGeom>
          <a:ln>
            <a:noFill/>
          </a:ln>
        </p:spPr>
      </p:pic>
      <p:pic>
        <p:nvPicPr>
          <p:cNvPr id="96" name="Imagen 1" descr=""/>
          <p:cNvPicPr/>
          <p:nvPr/>
        </p:nvPicPr>
        <p:blipFill>
          <a:blip r:embed="rId2"/>
          <a:stretch/>
        </p:blipFill>
        <p:spPr>
          <a:xfrm>
            <a:off x="6194880" y="3345120"/>
            <a:ext cx="3418200" cy="1308960"/>
          </a:xfrm>
          <a:prstGeom prst="rect">
            <a:avLst/>
          </a:prstGeom>
          <a:ln>
            <a:noFill/>
          </a:ln>
        </p:spPr>
      </p:pic>
      <p:sp>
        <p:nvSpPr>
          <p:cNvPr id="97"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91C6BDBF-34EF-47E1-9116-6CD43766209E}"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8" name="Imagen 128" descr=""/>
          <p:cNvPicPr/>
          <p:nvPr/>
        </p:nvPicPr>
        <p:blipFill>
          <a:blip r:embed="rId1"/>
          <a:stretch/>
        </p:blipFill>
        <p:spPr>
          <a:xfrm>
            <a:off x="1368000" y="2016000"/>
            <a:ext cx="9457560" cy="4103640"/>
          </a:xfrm>
          <a:prstGeom prst="rect">
            <a:avLst/>
          </a:prstGeom>
          <a:ln>
            <a:noFill/>
          </a:ln>
        </p:spPr>
      </p:pic>
      <p:sp>
        <p:nvSpPr>
          <p:cNvPr id="99" name="CustomShape 1"/>
          <p:cNvSpPr/>
          <p:nvPr/>
        </p:nvSpPr>
        <p:spPr>
          <a:xfrm>
            <a:off x="3456000" y="954720"/>
            <a:ext cx="4463640" cy="772920"/>
          </a:xfrm>
          <a:prstGeom prst="rect">
            <a:avLst/>
          </a:prstGeom>
          <a:noFill/>
          <a:ln>
            <a:noFill/>
          </a:ln>
        </p:spPr>
        <p:style>
          <a:lnRef idx="0"/>
          <a:fillRef idx="0"/>
          <a:effectRef idx="0"/>
          <a:fontRef idx="minor"/>
        </p:style>
        <p:txBody>
          <a:bodyPr lIns="90000" rIns="90000" tIns="45000" bIns="45000"/>
          <a:p>
            <a:pPr>
              <a:lnSpc>
                <a:spcPct val="100000"/>
              </a:lnSpc>
            </a:pPr>
            <a:r>
              <a:rPr lang="es-ES" sz="4400" spc="-1" strike="noStrike">
                <a:solidFill>
                  <a:srgbClr val="000000"/>
                </a:solidFill>
                <a:uFill>
                  <a:solidFill>
                    <a:srgbClr val="ffffff"/>
                  </a:solidFill>
                </a:uFill>
                <a:latin typeface="Calibri"/>
                <a:ea typeface="DejaVu Sans"/>
              </a:rPr>
              <a:t>COMO FUNCIONA</a:t>
            </a:r>
            <a:endParaRPr lang="es-ES" sz="1800" spc="-1" strike="noStrike">
              <a:solidFill>
                <a:srgbClr val="000000"/>
              </a:solidFill>
              <a:uFill>
                <a:solidFill>
                  <a:srgbClr val="ffffff"/>
                </a:solidFill>
              </a:uFill>
              <a:latin typeface="Arial"/>
            </a:endParaRPr>
          </a:p>
        </p:txBody>
      </p:sp>
      <p:sp>
        <p:nvSpPr>
          <p:cNvPr id="100" name="CustomShape 2"/>
          <p:cNvSpPr/>
          <p:nvPr/>
        </p:nvSpPr>
        <p:spPr>
          <a:xfrm>
            <a:off x="345240" y="190440"/>
            <a:ext cx="88560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01" name="TextShape 3"/>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E41E37C2-BFC2-407C-B0FE-1D5B3D61FA9C}"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936360" y="1255680"/>
            <a:ext cx="10014480" cy="5296320"/>
          </a:xfrm>
          <a:prstGeom prst="rect">
            <a:avLst/>
          </a:prstGeom>
          <a:noFill/>
          <a:ln>
            <a:noFill/>
          </a:ln>
        </p:spPr>
        <p:style>
          <a:lnRef idx="0"/>
          <a:fillRef idx="0"/>
          <a:effectRef idx="0"/>
          <a:fontRef idx="minor"/>
        </p:style>
        <p:txBody>
          <a:bodyPr lIns="90000" rIns="90000" tIns="45000" bIns="45000"/>
          <a:p>
            <a:pPr>
              <a:lnSpc>
                <a:spcPct val="100000"/>
              </a:lnSpc>
            </a:pPr>
            <a:r>
              <a:rPr lang="es-ES" sz="2400" spc="-1" strike="noStrike">
                <a:solidFill>
                  <a:srgbClr val="000000"/>
                </a:solidFill>
                <a:uFill>
                  <a:solidFill>
                    <a:srgbClr val="ffffff"/>
                  </a:solidFill>
                </a:uFill>
                <a:latin typeface="Calibri"/>
                <a:ea typeface="DejaVu Sans"/>
              </a:rPr>
              <a:t>WhatsApp es una aplicación que usa el protocolo XMPP  (eXtensible Messaging and Presence Protocol). </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XMPP es un protocolo abierto basado en el estándar XML para el intercambio en tiempo real de mensajes y presencia entre dos puntos en Internet. </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Caracteristicas:</a:t>
            </a: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 </a:t>
            </a:r>
            <a:r>
              <a:rPr lang="es-ES" sz="2400" spc="-1" strike="noStrike">
                <a:solidFill>
                  <a:srgbClr val="000000"/>
                </a:solidFill>
                <a:uFill>
                  <a:solidFill>
                    <a:srgbClr val="ffffff"/>
                  </a:solidFill>
                </a:uFill>
                <a:latin typeface="Calibri"/>
                <a:ea typeface="DejaVu Sans"/>
              </a:rPr>
              <a:t>	</a:t>
            </a:r>
            <a:r>
              <a:rPr lang="es-ES" sz="2400" spc="-1" strike="noStrike">
                <a:solidFill>
                  <a:srgbClr val="000000"/>
                </a:solidFill>
                <a:uFill>
                  <a:solidFill>
                    <a:srgbClr val="ffffff"/>
                  </a:solidFill>
                </a:uFill>
                <a:latin typeface="Calibri"/>
                <a:ea typeface="DejaVu Sans"/>
              </a:rPr>
              <a:t>- Abierto</a:t>
            </a: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	</a:t>
            </a:r>
            <a:r>
              <a:rPr lang="es-ES" sz="2400" spc="-1" strike="noStrike">
                <a:solidFill>
                  <a:srgbClr val="000000"/>
                </a:solidFill>
                <a:uFill>
                  <a:solidFill>
                    <a:srgbClr val="ffffff"/>
                  </a:solidFill>
                </a:uFill>
                <a:latin typeface="Calibri"/>
                <a:ea typeface="DejaVu Sans"/>
              </a:rPr>
              <a:t>- Libre</a:t>
            </a: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	</a:t>
            </a:r>
            <a:r>
              <a:rPr lang="es-ES" sz="2400" spc="-1" strike="noStrike">
                <a:solidFill>
                  <a:srgbClr val="000000"/>
                </a:solidFill>
                <a:uFill>
                  <a:solidFill>
                    <a:srgbClr val="ffffff"/>
                  </a:solidFill>
                </a:uFill>
                <a:latin typeface="Calibri"/>
                <a:ea typeface="DejaVu Sans"/>
              </a:rPr>
              <a:t>- Extensible</a:t>
            </a: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	</a:t>
            </a:r>
            <a:r>
              <a:rPr lang="es-ES" sz="2400" spc="-1" strike="noStrike">
                <a:solidFill>
                  <a:srgbClr val="000000"/>
                </a:solidFill>
                <a:uFill>
                  <a:solidFill>
                    <a:srgbClr val="ffffff"/>
                  </a:solidFill>
                </a:uFill>
                <a:latin typeface="Calibri"/>
                <a:ea typeface="DejaVu Sans"/>
              </a:rPr>
              <a:t>- Descentralizado</a:t>
            </a: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	</a:t>
            </a:r>
            <a:r>
              <a:rPr lang="es-ES" sz="2400" spc="-1" strike="noStrike">
                <a:solidFill>
                  <a:srgbClr val="000000"/>
                </a:solidFill>
                <a:uFill>
                  <a:solidFill>
                    <a:srgbClr val="ffffff"/>
                  </a:solidFill>
                </a:uFill>
                <a:latin typeface="Calibri"/>
                <a:ea typeface="DejaVu Sans"/>
              </a:rPr>
              <a:t>- Seguro</a:t>
            </a:r>
            <a:endParaRPr lang="es-ES" sz="1800" spc="-1" strike="noStrike">
              <a:solidFill>
                <a:srgbClr val="000000"/>
              </a:solidFill>
              <a:uFill>
                <a:solidFill>
                  <a:srgbClr val="ffffff"/>
                </a:solidFill>
              </a:uFill>
              <a:latin typeface="Arial"/>
            </a:endParaRPr>
          </a:p>
        </p:txBody>
      </p:sp>
      <p:sp>
        <p:nvSpPr>
          <p:cNvPr id="103" name="CustomShape 2"/>
          <p:cNvSpPr/>
          <p:nvPr/>
        </p:nvSpPr>
        <p:spPr>
          <a:xfrm>
            <a:off x="864000" y="360000"/>
            <a:ext cx="7199640" cy="791640"/>
          </a:xfrm>
          <a:prstGeom prst="rect">
            <a:avLst/>
          </a:prstGeom>
          <a:noFill/>
          <a:ln>
            <a:noFill/>
          </a:ln>
        </p:spPr>
        <p:style>
          <a:lnRef idx="0"/>
          <a:fillRef idx="0"/>
          <a:effectRef idx="0"/>
          <a:fontRef idx="minor"/>
        </p:style>
        <p:txBody>
          <a:bodyPr lIns="90000" rIns="90000" tIns="45000" bIns="45000"/>
          <a:p>
            <a:pPr>
              <a:lnSpc>
                <a:spcPct val="100000"/>
              </a:lnSpc>
            </a:pPr>
            <a:r>
              <a:rPr lang="es-ES" sz="4400" spc="-1" strike="noStrike">
                <a:solidFill>
                  <a:srgbClr val="000000"/>
                </a:solidFill>
                <a:uFill>
                  <a:solidFill>
                    <a:srgbClr val="ffffff"/>
                  </a:solidFill>
                </a:uFill>
                <a:latin typeface="Calibri"/>
                <a:ea typeface="DejaVu Sans"/>
              </a:rPr>
              <a:t>PROTOCOLO QUE USA – XMPP</a:t>
            </a:r>
            <a:endParaRPr lang="es-ES" sz="1800" spc="-1" strike="noStrike">
              <a:solidFill>
                <a:srgbClr val="000000"/>
              </a:solidFill>
              <a:uFill>
                <a:solidFill>
                  <a:srgbClr val="ffffff"/>
                </a:solidFill>
              </a:uFill>
              <a:latin typeface="Arial"/>
            </a:endParaRPr>
          </a:p>
        </p:txBody>
      </p:sp>
      <p:sp>
        <p:nvSpPr>
          <p:cNvPr id="104" name="CustomShape 3"/>
          <p:cNvSpPr/>
          <p:nvPr/>
        </p:nvSpPr>
        <p:spPr>
          <a:xfrm>
            <a:off x="345240" y="190440"/>
            <a:ext cx="88560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05" name="TextShape 4"/>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435C333C-8680-46B0-9A11-021DA1E82625}"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504000" y="936360"/>
            <a:ext cx="11376000" cy="4892760"/>
          </a:xfrm>
          <a:prstGeom prst="rect">
            <a:avLst/>
          </a:prstGeom>
          <a:noFill/>
          <a:ln>
            <a:noFill/>
          </a:ln>
        </p:spPr>
        <p:txBody>
          <a:bodyPr lIns="90000" rIns="90000" tIns="45000" bIns="45000"/>
          <a:p>
            <a:r>
              <a:rPr lang="es-ES" sz="2400" spc="-1" strike="noStrike">
                <a:solidFill>
                  <a:srgbClr val="000000"/>
                </a:solidFill>
                <a:uFill>
                  <a:solidFill>
                    <a:srgbClr val="ffffff"/>
                  </a:solidFill>
                </a:uFill>
                <a:latin typeface="Calibri"/>
              </a:rPr>
              <a:t>Las RFCs que definen el actual protocolo XMPP son las siguientes: </a:t>
            </a:r>
            <a:endParaRPr lang="es-ES" sz="24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endParaRPr lang="es-ES" sz="24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RFC 3920, especifica las características principales del protocolo XMPP. </a:t>
            </a:r>
            <a:endParaRPr lang="es-ES" sz="24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RFC 3921, define los servicios de mensajería instantánea y de presencia previstos en XMPP. </a:t>
            </a:r>
            <a:endParaRPr lang="es-ES" sz="24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RFC 3922, que define una transposición de XMPP a CPIM (RFC 3860, Common Profile for Instant Messaging); </a:t>
            </a:r>
            <a:endParaRPr lang="es-ES" sz="24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Calibri"/>
              </a:rPr>
              <a:t>• </a:t>
            </a:r>
            <a:r>
              <a:rPr lang="es-ES" sz="2400" spc="-1" strike="noStrike">
                <a:solidFill>
                  <a:srgbClr val="000000"/>
                </a:solidFill>
                <a:uFill>
                  <a:solidFill>
                    <a:srgbClr val="ffffff"/>
                  </a:solidFill>
                </a:uFill>
                <a:latin typeface="Calibri"/>
              </a:rPr>
              <a:t>RFC 3923, que define un mecanismo extremo a extremo de firma y cifrado de los objetos. </a:t>
            </a:r>
            <a:endParaRPr lang="es-ES" sz="2400" spc="-1" strike="noStrike">
              <a:solidFill>
                <a:srgbClr val="000000"/>
              </a:solidFill>
              <a:uFill>
                <a:solidFill>
                  <a:srgbClr val="ffffff"/>
                </a:solidFill>
              </a:uFill>
              <a:latin typeface="Arial"/>
            </a:endParaRPr>
          </a:p>
          <a:p>
            <a:r>
              <a:rPr lang="es-ES" sz="2400" spc="-1" strike="noStrike">
                <a:solidFill>
                  <a:srgbClr val="000000"/>
                </a:solidFill>
                <a:uFill>
                  <a:solidFill>
                    <a:srgbClr val="ffffff"/>
                  </a:solidFill>
                </a:uFill>
                <a:latin typeface="Arial"/>
              </a:rPr>
              <a:t> </a:t>
            </a:r>
            <a:endParaRPr lang="es-ES" sz="2400" spc="-1" strike="noStrike">
              <a:solidFill>
                <a:srgbClr val="000000"/>
              </a:solidFill>
              <a:uFill>
                <a:solidFill>
                  <a:srgbClr val="ffffff"/>
                </a:solidFill>
              </a:uFill>
              <a:latin typeface="Arial"/>
            </a:endParaRPr>
          </a:p>
        </p:txBody>
      </p:sp>
      <p:sp>
        <p:nvSpPr>
          <p:cNvPr id="107" name="TextShape 2"/>
          <p:cNvSpPr txBox="1"/>
          <p:nvPr/>
        </p:nvSpPr>
        <p:spPr>
          <a:xfrm>
            <a:off x="360000" y="350280"/>
            <a:ext cx="644040" cy="369720"/>
          </a:xfrm>
          <a:prstGeom prst="rect">
            <a:avLst/>
          </a:prstGeom>
          <a:noFill/>
          <a:ln>
            <a:noFill/>
          </a:ln>
        </p:spPr>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08" name="TextShape 3"/>
          <p:cNvSpPr txBox="1"/>
          <p:nvPr/>
        </p:nvSpPr>
        <p:spPr>
          <a:xfrm>
            <a:off x="5318280" y="612072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ECAF0122-6964-4481-A6A4-6CB5EA3734E8}"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784080" y="2090160"/>
            <a:ext cx="4179960" cy="3436920"/>
          </a:xfrm>
          <a:prstGeom prst="rect">
            <a:avLst/>
          </a:prstGeom>
          <a:noFill/>
          <a:ln>
            <a:noFill/>
          </a:ln>
        </p:spPr>
        <p:style>
          <a:lnRef idx="0"/>
          <a:fillRef idx="0"/>
          <a:effectRef idx="0"/>
          <a:fontRef idx="minor"/>
        </p:style>
        <p:txBody>
          <a:bodyPr lIns="90000" rIns="90000" tIns="45000" bIns="45000"/>
          <a:p>
            <a:pPr>
              <a:lnSpc>
                <a:spcPct val="100000"/>
              </a:lnSpc>
            </a:pPr>
            <a:r>
              <a:rPr lang="es-ES" sz="2400" spc="-1" strike="noStrike">
                <a:solidFill>
                  <a:srgbClr val="000000"/>
                </a:solidFill>
                <a:uFill>
                  <a:solidFill>
                    <a:srgbClr val="ffffff"/>
                  </a:solidFill>
                </a:uFill>
                <a:latin typeface="Calibri"/>
                <a:ea typeface="DejaVu Sans"/>
              </a:rPr>
              <a:t>Generalmente, XMPP se implementa y se usa como una arquitectura cliente-servidor descentralizada, pero puede emplearse XMPP para establecer una comunicación directa, de extremo a extremo peer-to-peer (P2P), entre los clientes. </a:t>
            </a:r>
            <a:endParaRPr lang="es-ES" sz="1800" spc="-1" strike="noStrike">
              <a:solidFill>
                <a:srgbClr val="000000"/>
              </a:solidFill>
              <a:uFill>
                <a:solidFill>
                  <a:srgbClr val="ffffff"/>
                </a:solidFill>
              </a:uFill>
              <a:latin typeface="Arial"/>
            </a:endParaRPr>
          </a:p>
        </p:txBody>
      </p:sp>
      <p:pic>
        <p:nvPicPr>
          <p:cNvPr id="110" name="Imagen 135" descr=""/>
          <p:cNvPicPr/>
          <p:nvPr/>
        </p:nvPicPr>
        <p:blipFill>
          <a:blip r:embed="rId1"/>
          <a:srcRect l="34281" t="53005" r="32862" b="12703"/>
          <a:stretch/>
        </p:blipFill>
        <p:spPr>
          <a:xfrm>
            <a:off x="5115240" y="979560"/>
            <a:ext cx="6380280" cy="2808000"/>
          </a:xfrm>
          <a:prstGeom prst="rect">
            <a:avLst/>
          </a:prstGeom>
          <a:ln>
            <a:noFill/>
          </a:ln>
        </p:spPr>
      </p:pic>
      <p:pic>
        <p:nvPicPr>
          <p:cNvPr id="111" name="Imagen 136" descr=""/>
          <p:cNvPicPr/>
          <p:nvPr/>
        </p:nvPicPr>
        <p:blipFill>
          <a:blip r:embed="rId2"/>
          <a:srcRect l="35239" t="47358" r="35859" b="15359"/>
          <a:stretch/>
        </p:blipFill>
        <p:spPr>
          <a:xfrm>
            <a:off x="7056000" y="3920040"/>
            <a:ext cx="4440600" cy="2415960"/>
          </a:xfrm>
          <a:prstGeom prst="rect">
            <a:avLst/>
          </a:prstGeom>
          <a:ln>
            <a:noFill/>
          </a:ln>
        </p:spPr>
      </p:pic>
      <p:sp>
        <p:nvSpPr>
          <p:cNvPr id="112" name="CustomShape 2"/>
          <p:cNvSpPr/>
          <p:nvPr/>
        </p:nvSpPr>
        <p:spPr>
          <a:xfrm>
            <a:off x="432000" y="288000"/>
            <a:ext cx="9503640" cy="772920"/>
          </a:xfrm>
          <a:prstGeom prst="rect">
            <a:avLst/>
          </a:prstGeom>
          <a:noFill/>
          <a:ln>
            <a:noFill/>
          </a:ln>
        </p:spPr>
        <p:style>
          <a:lnRef idx="0"/>
          <a:fillRef idx="0"/>
          <a:effectRef idx="0"/>
          <a:fontRef idx="minor"/>
        </p:style>
        <p:txBody>
          <a:bodyPr lIns="90000" rIns="90000" tIns="45000" bIns="45000"/>
          <a:p>
            <a:pPr>
              <a:lnSpc>
                <a:spcPct val="100000"/>
              </a:lnSpc>
            </a:pPr>
            <a:r>
              <a:rPr lang="es-ES" sz="4400" spc="-1" strike="noStrike">
                <a:solidFill>
                  <a:srgbClr val="000000"/>
                </a:solidFill>
                <a:uFill>
                  <a:solidFill>
                    <a:srgbClr val="ffffff"/>
                  </a:solidFill>
                </a:uFill>
                <a:latin typeface="Calibri"/>
                <a:ea typeface="DejaVu Sans"/>
              </a:rPr>
              <a:t>PROTOCOLO QUE USA – ARQUITECTURA</a:t>
            </a:r>
            <a:endParaRPr lang="es-ES" sz="1800" spc="-1" strike="noStrike">
              <a:solidFill>
                <a:srgbClr val="000000"/>
              </a:solidFill>
              <a:uFill>
                <a:solidFill>
                  <a:srgbClr val="ffffff"/>
                </a:solidFill>
              </a:uFill>
              <a:latin typeface="Arial"/>
            </a:endParaRPr>
          </a:p>
        </p:txBody>
      </p:sp>
      <p:sp>
        <p:nvSpPr>
          <p:cNvPr id="113" name="CustomShape 3"/>
          <p:cNvSpPr/>
          <p:nvPr/>
        </p:nvSpPr>
        <p:spPr>
          <a:xfrm>
            <a:off x="194040" y="144000"/>
            <a:ext cx="88560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14" name="TextShape 4"/>
          <p:cNvSpPr txBox="1"/>
          <p:nvPr/>
        </p:nvSpPr>
        <p:spPr>
          <a:xfrm>
            <a:off x="5317920" y="612972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8D1A24A9-8706-444C-B197-F5F332FE8A07}"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1000080" y="1461960"/>
            <a:ext cx="10059840" cy="648360"/>
          </a:xfrm>
          <a:prstGeom prst="rect">
            <a:avLst/>
          </a:prstGeom>
          <a:noFill/>
          <a:ln>
            <a:noFill/>
          </a:ln>
        </p:spPr>
        <p:style>
          <a:lnRef idx="0"/>
          <a:fillRef idx="0"/>
          <a:effectRef idx="0"/>
          <a:fontRef idx="minor"/>
        </p:style>
        <p:txBody>
          <a:bodyPr lIns="90000" rIns="90000" tIns="45000" bIns="45000"/>
          <a:p>
            <a:pPr>
              <a:lnSpc>
                <a:spcPct val="100000"/>
              </a:lnSpc>
            </a:pPr>
            <a:r>
              <a:rPr lang="es-ES" sz="2400" spc="-1" strike="noStrike">
                <a:solidFill>
                  <a:srgbClr val="000000"/>
                </a:solidFill>
                <a:uFill>
                  <a:solidFill>
                    <a:srgbClr val="ffffff"/>
                  </a:solidFill>
                </a:uFill>
                <a:latin typeface="Calibri"/>
                <a:ea typeface="DejaVu Sans"/>
              </a:rPr>
              <a:t>Cada entidad XMPP necesita tener su propia dirección, llamada JabberID (JID). </a:t>
            </a:r>
            <a:endParaRPr lang="es-ES" sz="1800" spc="-1" strike="noStrike">
              <a:solidFill>
                <a:srgbClr val="000000"/>
              </a:solidFill>
              <a:uFill>
                <a:solidFill>
                  <a:srgbClr val="ffffff"/>
                </a:solidFill>
              </a:uFill>
              <a:latin typeface="Arial"/>
            </a:endParaRPr>
          </a:p>
        </p:txBody>
      </p:sp>
      <p:pic>
        <p:nvPicPr>
          <p:cNvPr id="116" name="Imagen 140" descr=""/>
          <p:cNvPicPr/>
          <p:nvPr/>
        </p:nvPicPr>
        <p:blipFill>
          <a:blip r:embed="rId1"/>
          <a:srcRect l="19198" t="44746" r="7227" b="47633"/>
          <a:stretch/>
        </p:blipFill>
        <p:spPr>
          <a:xfrm>
            <a:off x="1481040" y="2441880"/>
            <a:ext cx="8969400" cy="390960"/>
          </a:xfrm>
          <a:prstGeom prst="rect">
            <a:avLst/>
          </a:prstGeom>
          <a:ln w="12600">
            <a:solidFill>
              <a:srgbClr val="000000"/>
            </a:solidFill>
            <a:round/>
          </a:ln>
        </p:spPr>
      </p:pic>
      <p:sp>
        <p:nvSpPr>
          <p:cNvPr id="117" name="CustomShape 2"/>
          <p:cNvSpPr/>
          <p:nvPr/>
        </p:nvSpPr>
        <p:spPr>
          <a:xfrm>
            <a:off x="1132200" y="3463560"/>
            <a:ext cx="9753480" cy="2349360"/>
          </a:xfrm>
          <a:prstGeom prst="rect">
            <a:avLst/>
          </a:prstGeom>
          <a:noFill/>
          <a:ln>
            <a:noFill/>
          </a:ln>
        </p:spPr>
        <p:style>
          <a:lnRef idx="0"/>
          <a:fillRef idx="0"/>
          <a:effectRef idx="0"/>
          <a:fontRef idx="minor"/>
        </p:style>
        <p:txBody>
          <a:bodyPr lIns="90000" rIns="90000" tIns="45000" bIns="45000"/>
          <a:p>
            <a:pPr>
              <a:lnSpc>
                <a:spcPct val="100000"/>
              </a:lnSpc>
            </a:pPr>
            <a:r>
              <a:rPr lang="es-ES" sz="2400" spc="-1" strike="noStrike">
                <a:solidFill>
                  <a:srgbClr val="000000"/>
                </a:solidFill>
                <a:uFill>
                  <a:solidFill>
                    <a:srgbClr val="ffffff"/>
                  </a:solidFill>
                </a:uFill>
                <a:latin typeface="Calibri"/>
                <a:ea typeface="DejaVu Sans"/>
              </a:rPr>
              <a:t>Sabiendo esto y que XMPP es en esencia una tecnología para transmitir XML.</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Calibri"/>
                <a:ea typeface="DejaVu Sans"/>
              </a:rPr>
              <a:t>Cuando iniciamos sesión en un servidor XMPP, se establece una conexión TCP persistente y luego se negocia los parámetros para que el servidor pueda establecer otra conexión de retorno. Una vez establecida la conexión podemos intercambiar mensajes asincrónicamente con el servidor.</a:t>
            </a:r>
            <a:endParaRPr lang="es-ES" sz="1800" spc="-1" strike="noStrike">
              <a:solidFill>
                <a:srgbClr val="000000"/>
              </a:solidFill>
              <a:uFill>
                <a:solidFill>
                  <a:srgbClr val="ffffff"/>
                </a:solidFill>
              </a:uFill>
              <a:latin typeface="Arial"/>
            </a:endParaRPr>
          </a:p>
        </p:txBody>
      </p:sp>
      <p:sp>
        <p:nvSpPr>
          <p:cNvPr id="118" name="CustomShape 3"/>
          <p:cNvSpPr/>
          <p:nvPr/>
        </p:nvSpPr>
        <p:spPr>
          <a:xfrm>
            <a:off x="792000" y="450720"/>
            <a:ext cx="9071640" cy="772920"/>
          </a:xfrm>
          <a:prstGeom prst="rect">
            <a:avLst/>
          </a:prstGeom>
          <a:noFill/>
          <a:ln>
            <a:noFill/>
          </a:ln>
        </p:spPr>
        <p:style>
          <a:lnRef idx="0"/>
          <a:fillRef idx="0"/>
          <a:effectRef idx="0"/>
          <a:fontRef idx="minor"/>
        </p:style>
        <p:txBody>
          <a:bodyPr lIns="90000" rIns="90000" tIns="45000" bIns="45000"/>
          <a:p>
            <a:pPr>
              <a:lnSpc>
                <a:spcPct val="100000"/>
              </a:lnSpc>
            </a:pPr>
            <a:r>
              <a:rPr lang="es-ES" sz="4400" spc="-1" strike="noStrike">
                <a:solidFill>
                  <a:srgbClr val="000000"/>
                </a:solidFill>
                <a:uFill>
                  <a:solidFill>
                    <a:srgbClr val="ffffff"/>
                  </a:solidFill>
                </a:uFill>
                <a:latin typeface="Calibri"/>
                <a:ea typeface="DejaVu Sans"/>
              </a:rPr>
              <a:t>PROTOCOLO QUE USA – DIRECCIONES</a:t>
            </a:r>
            <a:endParaRPr lang="es-ES" sz="1800" spc="-1" strike="noStrike">
              <a:solidFill>
                <a:srgbClr val="000000"/>
              </a:solidFill>
              <a:uFill>
                <a:solidFill>
                  <a:srgbClr val="ffffff"/>
                </a:solidFill>
              </a:uFill>
              <a:latin typeface="Arial"/>
            </a:endParaRPr>
          </a:p>
        </p:txBody>
      </p:sp>
      <p:sp>
        <p:nvSpPr>
          <p:cNvPr id="119" name="CustomShape 4"/>
          <p:cNvSpPr/>
          <p:nvPr/>
        </p:nvSpPr>
        <p:spPr>
          <a:xfrm>
            <a:off x="345240" y="190440"/>
            <a:ext cx="885600" cy="364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2017</a:t>
            </a:r>
            <a:endParaRPr lang="es-ES" sz="1800" spc="-1" strike="noStrike">
              <a:solidFill>
                <a:srgbClr val="000000"/>
              </a:solidFill>
              <a:uFill>
                <a:solidFill>
                  <a:srgbClr val="ffffff"/>
                </a:solidFill>
              </a:uFill>
              <a:latin typeface="Arial"/>
            </a:endParaRPr>
          </a:p>
        </p:txBody>
      </p:sp>
      <p:sp>
        <p:nvSpPr>
          <p:cNvPr id="120" name="TextShape 5"/>
          <p:cNvSpPr txBox="1"/>
          <p:nvPr/>
        </p:nvSpPr>
        <p:spPr>
          <a:xfrm>
            <a:off x="5317920" y="6120360"/>
            <a:ext cx="1666440" cy="426600"/>
          </a:xfrm>
          <a:prstGeom prst="rect">
            <a:avLst/>
          </a:prstGeom>
          <a:noFill/>
          <a:ln>
            <a:noFill/>
          </a:ln>
        </p:spPr>
        <p:txBody>
          <a:bodyPr lIns="90000" rIns="90000" tIns="45000" bIns="45000"/>
          <a:p>
            <a:pPr algn="ctr"/>
            <a:r>
              <a:rPr lang="es-ES" sz="1800" spc="-1" strike="noStrike">
                <a:solidFill>
                  <a:srgbClr val="000000"/>
                </a:solidFill>
                <a:uFill>
                  <a:solidFill>
                    <a:srgbClr val="ffffff"/>
                  </a:solidFill>
                </a:uFill>
                <a:latin typeface="Arial"/>
              </a:rPr>
              <a:t>– </a:t>
            </a:r>
            <a:fld id="{E6D5ABEA-0D73-419D-88C9-A6129EF9C56F}" type="slidenum">
              <a:rPr lang="es-ES" sz="1800" spc="-1" strike="noStrike">
                <a:solidFill>
                  <a:srgbClr val="000000"/>
                </a:solidFill>
                <a:uFill>
                  <a:solidFill>
                    <a:srgbClr val="ffffff"/>
                  </a:solidFill>
                </a:uFill>
                <a:latin typeface="Arial"/>
              </a:rPr>
              <a:t>&lt;número&gt;</a:t>
            </a:fld>
            <a:r>
              <a:rPr lang="es-ES" sz="1800" spc="-1" strike="noStrike">
                <a:solidFill>
                  <a:srgbClr val="000000"/>
                </a:solidFill>
                <a:uFill>
                  <a:solidFill>
                    <a:srgbClr val="ffffff"/>
                  </a:solidFill>
                </a:uFill>
                <a:latin typeface="Arial"/>
              </a:rPr>
              <a:t> – </a:t>
            </a:r>
            <a:endParaRPr lang="es-E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174</TotalTime>
  <Application>LibreOffice/5.0.4.2$Windows_x86 LibreOffice_project/2b9802c1994aa0b7dc6079e128979269cf95bc78</Application>
  <Paragraphs>166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2017-11-17T09:32:23Z</dcterms:created>
  <dc:creator>ixJosemi Hdez.</dc:creator>
  <dc:language>es-ES</dc:language>
  <dcterms:modified xsi:type="dcterms:W3CDTF">2017-11-30T12:10:06Z</dcterms:modified>
  <cp:revision>62</cp:revision>
  <dc:title>WHATSAPP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