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25"/>
  </p:handoutMasterIdLst>
  <p:sldIdLst>
    <p:sldId id="256" r:id="rId3"/>
    <p:sldId id="257" r:id="rId4"/>
    <p:sldId id="258" r:id="rId5"/>
    <p:sldId id="259" r:id="rId6"/>
    <p:sldId id="260" r:id="rId7"/>
    <p:sldId id="261" r:id="rId8"/>
    <p:sldId id="268" r:id="rId9"/>
    <p:sldId id="262" r:id="rId10"/>
    <p:sldId id="263" r:id="rId11"/>
    <p:sldId id="275" r:id="rId12"/>
    <p:sldId id="278" r:id="rId14"/>
    <p:sldId id="279" r:id="rId15"/>
    <p:sldId id="276" r:id="rId16"/>
    <p:sldId id="277" r:id="rId17"/>
    <p:sldId id="280" r:id="rId18"/>
    <p:sldId id="281" r:id="rId19"/>
    <p:sldId id="282" r:id="rId20"/>
    <p:sldId id="264" r:id="rId21"/>
    <p:sldId id="265" r:id="rId22"/>
    <p:sldId id="266" r:id="rId23"/>
    <p:sldId id="26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cxnSp>
        <p:nvCxnSpPr>
          <p:cNvPr id="8" name="Straight Connector 7"/>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102FD6B-8032-4829-B4E8-B5A13942ACB1}"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288FD7-AC07-442D-84DA-2C9F324FA9B7}"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D60739-263C-4AC0-908C-23A0496DBB8C}"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hyperlink" Target="https://www.pantechelearning.com/courses/internship-on-raspberry-pi-essentials/" TargetMode="Externa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7.png"/><Relationship Id="rId2" Type="http://schemas.openxmlformats.org/officeDocument/2006/relationships/hyperlink" Target="https://en.wikipedia.org/wiki/Breadboard" TargetMode="External"/><Relationship Id="rId1" Type="http://schemas.openxmlformats.org/officeDocument/2006/relationships/hyperlink" Target="https://en.wikipedia.org/wiki/Electrical_wire"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sz="3200" dirty="0">
                <a:solidFill>
                  <a:srgbClr val="FF0000"/>
                </a:solidFill>
                <a:cs typeface="Leelawadee" panose="020B0502040204020203"/>
              </a:rPr>
              <a:t>Internet of Things Project using Python (CSE 4110)</a:t>
            </a:r>
            <a:br>
              <a:rPr lang="en-US" sz="3200" dirty="0">
                <a:solidFill>
                  <a:srgbClr val="FF0000"/>
                </a:solidFill>
                <a:cs typeface="Leelawadee" panose="020B0502040204020203"/>
              </a:rPr>
            </a:br>
            <a:r>
              <a:rPr lang="en-US" sz="2700" b="0" dirty="0">
                <a:cs typeface="Leelawadee" panose="020B0502040204020203"/>
              </a:rPr>
              <a:t>End-Term Project Presentation on</a:t>
            </a:r>
            <a:br>
              <a:rPr lang="en-US" dirty="0">
                <a:cs typeface="Leelawadee" panose="020B0502040204020203"/>
              </a:rPr>
            </a:br>
            <a:r>
              <a:rPr lang="en-US" dirty="0">
                <a:cs typeface="Leelawadee" panose="020B0502040204020203"/>
              </a:rPr>
              <a:t>Topic</a:t>
            </a:r>
            <a:endParaRPr lang="en-IN" dirty="0">
              <a:cs typeface="Leelawadee" panose="020B0502040204020203"/>
            </a:endParaRPr>
          </a:p>
        </p:txBody>
      </p:sp>
      <p:sp>
        <p:nvSpPr>
          <p:cNvPr id="3" name="Subtitle 2"/>
          <p:cNvSpPr>
            <a:spLocks noGrp="1"/>
          </p:cNvSpPr>
          <p:nvPr>
            <p:ph type="subTitle" idx="1"/>
          </p:nvPr>
        </p:nvSpPr>
        <p:spPr>
          <a:xfrm>
            <a:off x="-106326" y="2775901"/>
            <a:ext cx="3803594" cy="1468671"/>
          </a:xfrm>
        </p:spPr>
        <p:txBody>
          <a:bodyPr>
            <a:normAutofit lnSpcReduction="10000"/>
          </a:bodyPr>
          <a:lstStyle/>
          <a:p>
            <a:r>
              <a:rPr lang="en-US" b="1" dirty="0">
                <a:solidFill>
                  <a:srgbClr val="FF0000"/>
                </a:solidFill>
              </a:rPr>
              <a:t>Supervisor</a:t>
            </a:r>
            <a:endParaRPr lang="en-US" b="1" dirty="0">
              <a:solidFill>
                <a:srgbClr val="FF0000"/>
              </a:solidFill>
            </a:endParaRPr>
          </a:p>
          <a:p>
            <a:r>
              <a:rPr lang="en-US" sz="2200" dirty="0">
                <a:solidFill>
                  <a:schemeClr val="tx1"/>
                </a:solidFill>
              </a:rPr>
              <a:t>Dr. Hara Prasad Tripathy</a:t>
            </a:r>
            <a:endParaRPr lang="en-US" sz="2200" dirty="0">
              <a:solidFill>
                <a:schemeClr val="tx1"/>
              </a:solidFill>
            </a:endParaRPr>
          </a:p>
          <a:p>
            <a:r>
              <a:rPr lang="en-US" sz="2200" dirty="0">
                <a:solidFill>
                  <a:schemeClr val="tx1"/>
                </a:solidFill>
              </a:rPr>
              <a:t>Dr. Siddharth Sahany</a:t>
            </a:r>
            <a:endParaRPr lang="en-US" sz="2200" dirty="0">
              <a:solidFill>
                <a:schemeClr val="tx1"/>
              </a:solidFill>
            </a:endParaRPr>
          </a:p>
        </p:txBody>
      </p:sp>
      <p:sp>
        <p:nvSpPr>
          <p:cNvPr id="4" name="Subtitle 2"/>
          <p:cNvSpPr txBox="1"/>
          <p:nvPr/>
        </p:nvSpPr>
        <p:spPr>
          <a:xfrm>
            <a:off x="5519928" y="2197068"/>
            <a:ext cx="3154680" cy="2295144"/>
          </a:xfrm>
          <a:prstGeom prst="rect">
            <a:avLst/>
          </a:prstGeom>
        </p:spPr>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rPr>
              <a:t>Presented by</a:t>
            </a:r>
            <a:endParaRPr lang="en-US" b="1" dirty="0">
              <a:solidFill>
                <a:srgbClr val="FF0000"/>
              </a:solidFill>
            </a:endParaRPr>
          </a:p>
          <a:p>
            <a:r>
              <a:rPr lang="en-US" sz="2000" dirty="0">
                <a:solidFill>
                  <a:schemeClr val="tx1"/>
                </a:solidFill>
              </a:rPr>
              <a:t>Mr. Sohan Kumar Sahoo</a:t>
            </a:r>
            <a:endParaRPr lang="en-US" sz="2000" dirty="0">
              <a:solidFill>
                <a:schemeClr val="tx1"/>
              </a:solidFill>
            </a:endParaRPr>
          </a:p>
          <a:p>
            <a:r>
              <a:rPr lang="en-US" dirty="0">
                <a:solidFill>
                  <a:schemeClr val="tx1"/>
                </a:solidFill>
              </a:rPr>
              <a:t>Mr. Subham Jena</a:t>
            </a:r>
            <a:endParaRPr lang="en-US" dirty="0">
              <a:solidFill>
                <a:schemeClr val="tx1"/>
              </a:solidFill>
            </a:endParaRPr>
          </a:p>
          <a:p>
            <a:r>
              <a:rPr lang="en-US" dirty="0">
                <a:solidFill>
                  <a:schemeClr val="tx1"/>
                </a:solidFill>
              </a:rPr>
              <a:t>Mr. V Sourav Rahu</a:t>
            </a:r>
            <a:endParaRPr lang="en-US" dirty="0">
              <a:solidFill>
                <a:schemeClr val="tx1"/>
              </a:solidFill>
            </a:endParaRPr>
          </a:p>
          <a:p>
            <a:r>
              <a:rPr lang="en-US" dirty="0">
                <a:solidFill>
                  <a:schemeClr val="tx1"/>
                </a:solidFill>
              </a:rPr>
              <a:t>Mr.Harishankar Rout</a:t>
            </a:r>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5" name="Picture"/>
          <p:cNvPicPr/>
          <p:nvPr/>
        </p:nvPicPr>
        <p:blipFill>
          <a:blip r:embed="rId1"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p:cNvSpPr txBox="1"/>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p:cNvSpPr txBox="1"/>
          <p:nvPr/>
        </p:nvSpPr>
        <p:spPr>
          <a:xfrm>
            <a:off x="265176" y="4782311"/>
            <a:ext cx="8641080" cy="1830863"/>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endParaRPr lang="en-US" sz="2000" dirty="0">
              <a:cs typeface="Leelawadee" panose="020B0502040204020203"/>
            </a:endParaRPr>
          </a:p>
          <a:p>
            <a:r>
              <a:rPr lang="en-US" sz="2400" b="1" dirty="0">
                <a:cs typeface="Leelawadee" panose="020B0502040204020203"/>
              </a:rPr>
              <a:t>Institute of Technical Education &amp; Research (FET)</a:t>
            </a:r>
            <a:endParaRPr lang="en-US" sz="2400" b="1" dirty="0">
              <a:cs typeface="Leelawadee" panose="020B0502040204020203"/>
            </a:endParaRP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endParaRPr lang="en-US" sz="2400" b="1" dirty="0">
              <a:cs typeface="Leelawadee" panose="020B0502040204020203"/>
            </a:endParaRPr>
          </a:p>
          <a:p>
            <a:r>
              <a:rPr lang="en-US" sz="1800" dirty="0">
                <a:cs typeface="Leelawadee" panose="020B0502040204020203"/>
              </a:rPr>
              <a:t>January, 2023</a:t>
            </a:r>
            <a:endParaRPr lang="en-IN" sz="1800" dirty="0">
              <a:cs typeface="Leelawadee" panose="020B0502040204020203"/>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4443730" cy="1600200"/>
          </a:xfrm>
        </p:spPr>
        <p:txBody>
          <a:bodyPr>
            <a:normAutofit fontScale="90000"/>
          </a:bodyPr>
          <a:p>
            <a:r>
              <a:rPr lang="en-US"/>
              <a:t>BLUETOOTH MODULE</a:t>
            </a:r>
            <a:br>
              <a:rPr lang="en-US"/>
            </a:br>
            <a:r>
              <a:rPr lang="en-US"/>
              <a:t>(HC-05)</a:t>
            </a:r>
            <a:endParaRPr lang="en-US"/>
          </a:p>
        </p:txBody>
      </p:sp>
      <p:sp>
        <p:nvSpPr>
          <p:cNvPr id="9" name="Text Placeholder 8"/>
          <p:cNvSpPr>
            <a:spLocks noGrp="1"/>
          </p:cNvSpPr>
          <p:nvPr>
            <p:ph type="body" sz="half" idx="2"/>
          </p:nvPr>
        </p:nvSpPr>
        <p:spPr>
          <a:xfrm>
            <a:off x="629920" y="2409190"/>
            <a:ext cx="2948940" cy="3460115"/>
          </a:xfrm>
        </p:spPr>
        <p:txBody>
          <a:bodyPr>
            <a:normAutofit fontScale="90000" lnSpcReduction="10000"/>
          </a:bodyPr>
          <a:p>
            <a:pPr marL="0" lvl="0" indent="0" algn="l" rtl="0">
              <a:lnSpc>
                <a:spcPct val="107000"/>
              </a:lnSpc>
              <a:spcBef>
                <a:spcPts val="1200"/>
              </a:spcBef>
              <a:spcAft>
                <a:spcPts val="0"/>
              </a:spcAft>
              <a:buNone/>
            </a:pPr>
            <a:r>
              <a:rPr lang="en-GB" sz="2000" b="1">
                <a:ea typeface="Calibri" panose="020F0502020204030204"/>
                <a:cs typeface="Book Antiqua" panose="02040602050305030304" pitchFamily="18" charset="0"/>
                <a:sym typeface="Calibri" panose="020F0502020204030204"/>
              </a:rPr>
              <a:t>Bluetooth module (Bluetooth module) refers to the basic circuit set of the chip with integrated Bluetooth function, used for short-range 2.4G wireless communication module. For the end user, the Bluetooth module is a semi-finished product.</a:t>
            </a:r>
            <a:endParaRPr sz="2000" b="1">
              <a:ea typeface="Calibri" panose="020F0502020204030204"/>
              <a:cs typeface="Book Antiqua" panose="02040602050305030304" pitchFamily="18" charset="0"/>
              <a:sym typeface="Calibri" panose="020F0502020204030204"/>
            </a:endParaRPr>
          </a:p>
          <a:p>
            <a:pPr marL="0" lvl="0" indent="0" algn="l" rtl="0">
              <a:lnSpc>
                <a:spcPct val="107000"/>
              </a:lnSpc>
              <a:spcBef>
                <a:spcPts val="1200"/>
              </a:spcBef>
              <a:spcAft>
                <a:spcPts val="0"/>
              </a:spcAft>
              <a:buClr>
                <a:schemeClr val="dk1"/>
              </a:buClr>
              <a:buSzPts val="1100"/>
              <a:buFont typeface="Arial" panose="020B0604020202020204"/>
              <a:buNone/>
            </a:pPr>
            <a:r>
              <a:rPr lang="en-GB" b="1">
                <a:latin typeface="Calibri" panose="020F0502020204030204"/>
                <a:ea typeface="Calibri" panose="020F0502020204030204"/>
                <a:cs typeface="Calibri" panose="020F0502020204030204"/>
                <a:sym typeface="Calibri" panose="020F0502020204030204"/>
              </a:rPr>
              <a:t> </a:t>
            </a:r>
            <a:endParaRPr b="1">
              <a:latin typeface="Calibri" panose="020F0502020204030204"/>
              <a:ea typeface="Calibri" panose="020F0502020204030204"/>
              <a:cs typeface="Calibri" panose="020F0502020204030204"/>
              <a:sym typeface="Calibri" panose="020F0502020204030204"/>
            </a:endParaRPr>
          </a:p>
          <a:p>
            <a:pPr marL="0" lvl="0" indent="0" algn="l" rtl="0">
              <a:spcBef>
                <a:spcPts val="1200"/>
              </a:spcBef>
              <a:spcAft>
                <a:spcPts val="1600"/>
              </a:spcAft>
              <a:buNone/>
            </a:pPr>
            <a:endParaRPr lang="en-US"/>
          </a:p>
          <a:p>
            <a:endParaRPr lang="en-US"/>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pic>
        <p:nvPicPr>
          <p:cNvPr id="225" name="Google Shape;225;p37"/>
          <p:cNvPicPr preferRelativeResize="0">
            <a:picLocks noChangeAspect="1"/>
          </p:cNvPicPr>
          <p:nvPr>
            <p:ph type="pic" idx="1"/>
          </p:nvPr>
        </p:nvPicPr>
        <p:blipFill rotWithShape="1">
          <a:blip r:embed="rId1"/>
          <a:srcRect r="2114" b="2543"/>
          <a:stretch>
            <a:fillRect/>
          </a:stretch>
        </p:blipFill>
        <p:spPr>
          <a:xfrm>
            <a:off x="4097020" y="2263140"/>
            <a:ext cx="4419600" cy="27400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4186555" cy="1228725"/>
          </a:xfrm>
        </p:spPr>
        <p:txBody>
          <a:bodyPr/>
          <a:p>
            <a:r>
              <a:rPr lang="en-US"/>
              <a:t>OLED</a:t>
            </a:r>
            <a:endParaRPr lang="en-US"/>
          </a:p>
        </p:txBody>
      </p:sp>
      <p:pic>
        <p:nvPicPr>
          <p:cNvPr id="11" name="Content Placeholder 10" descr="0.96-inc-Mini-I2C-IIC-OLED-Display-Module"/>
          <p:cNvPicPr>
            <a:picLocks noChangeAspect="1"/>
          </p:cNvPicPr>
          <p:nvPr>
            <p:ph idx="1"/>
          </p:nvPr>
        </p:nvPicPr>
        <p:blipFill>
          <a:blip r:embed="rId1"/>
          <a:stretch>
            <a:fillRect/>
          </a:stretch>
        </p:blipFill>
        <p:spPr>
          <a:xfrm>
            <a:off x="5059045" y="2280920"/>
            <a:ext cx="3896360" cy="3457575"/>
          </a:xfrm>
          <a:prstGeom prst="rect">
            <a:avLst/>
          </a:prstGeom>
        </p:spPr>
      </p:pic>
      <p:sp>
        <p:nvSpPr>
          <p:cNvPr id="9" name="Text Placeholder 8"/>
          <p:cNvSpPr>
            <a:spLocks noGrp="1"/>
          </p:cNvSpPr>
          <p:nvPr>
            <p:ph type="body" sz="half" idx="2"/>
          </p:nvPr>
        </p:nvSpPr>
        <p:spPr>
          <a:xfrm>
            <a:off x="629920" y="2057400"/>
            <a:ext cx="4939030" cy="3811905"/>
          </a:xfrm>
        </p:spPr>
        <p:txBody>
          <a:bodyPr>
            <a:noAutofit/>
          </a:bodyPr>
          <a:p>
            <a:r>
              <a:rPr lang="en-US" sz="2000"/>
              <a:t>OLEDs are used to create digital displays in devices such as television screens, computer monitors, and portable systems such as smartphones and handheld game consoles. A major area of research is the development of white OLED devices for use in solid-state lighting applications.</a:t>
            </a:r>
            <a:endParaRPr lang="en-US" sz="2000"/>
          </a:p>
          <a:p>
            <a:r>
              <a:rPr lang="en-US" sz="2000"/>
              <a:t>Some other advantages are:</a:t>
            </a:r>
            <a:endParaRPr lang="en-US" sz="2000"/>
          </a:p>
          <a:p>
            <a:r>
              <a:rPr lang="en-US" sz="2000"/>
              <a:t>1-Superior viewing angle.</a:t>
            </a:r>
            <a:endParaRPr lang="en-US" sz="2000"/>
          </a:p>
          <a:p>
            <a:r>
              <a:rPr lang="en-US" sz="2000"/>
              <a:t>2-High brightness and contrast.</a:t>
            </a:r>
            <a:endParaRPr lang="en-US" sz="2000"/>
          </a:p>
          <a:p>
            <a:r>
              <a:rPr lang="en-US" sz="2000"/>
              <a:t>3-Fast response time.</a:t>
            </a:r>
            <a:endParaRPr lang="en-US" sz="2000"/>
          </a:p>
          <a:p>
            <a:endParaRPr lang="en-US" sz="2000"/>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4138930" cy="1104900"/>
          </a:xfrm>
        </p:spPr>
        <p:txBody>
          <a:bodyPr/>
          <a:p>
            <a:r>
              <a:rPr lang="en-US"/>
              <a:t>Mortor Driver</a:t>
            </a:r>
            <a:endParaRPr lang="en-US"/>
          </a:p>
        </p:txBody>
      </p:sp>
      <p:pic>
        <p:nvPicPr>
          <p:cNvPr id="10" name="Content Placeholder 9" descr="51UP2DIRSTL._SX342_"/>
          <p:cNvPicPr>
            <a:picLocks noChangeAspect="1"/>
          </p:cNvPicPr>
          <p:nvPr>
            <p:ph idx="1"/>
          </p:nvPr>
        </p:nvPicPr>
        <p:blipFill>
          <a:blip r:embed="rId1"/>
          <a:stretch>
            <a:fillRect/>
          </a:stretch>
        </p:blipFill>
        <p:spPr>
          <a:xfrm>
            <a:off x="4845685" y="1183005"/>
            <a:ext cx="4032250" cy="4479290"/>
          </a:xfrm>
          <a:prstGeom prst="rect">
            <a:avLst/>
          </a:prstGeom>
        </p:spPr>
      </p:pic>
      <p:sp>
        <p:nvSpPr>
          <p:cNvPr id="9" name="Text Placeholder 8"/>
          <p:cNvSpPr>
            <a:spLocks noGrp="1"/>
          </p:cNvSpPr>
          <p:nvPr>
            <p:ph type="body" sz="half" idx="2"/>
          </p:nvPr>
        </p:nvSpPr>
        <p:spPr>
          <a:xfrm>
            <a:off x="629920" y="2057400"/>
            <a:ext cx="4215130" cy="3811905"/>
          </a:xfrm>
        </p:spPr>
        <p:txBody>
          <a:bodyPr>
            <a:noAutofit/>
          </a:bodyPr>
          <a:p>
            <a:r>
              <a:rPr lang="en-US" sz="2000"/>
              <a:t>The Raspberry Pi Motor Driver Board gives your Pi the ability to drive two DC motors or one stepper motor.We use motor drivers to give high power to the motor by using a small voltage signal from a microcontroller or a control system.</a:t>
            </a:r>
            <a:endParaRPr lang="en-US" sz="2000"/>
          </a:p>
          <a:p>
            <a:endParaRPr lang="en-US" sz="2000"/>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4186555" cy="1177925"/>
          </a:xfrm>
        </p:spPr>
        <p:txBody>
          <a:bodyPr>
            <a:normAutofit/>
          </a:bodyPr>
          <a:p>
            <a:r>
              <a:rPr lang="en-US"/>
              <a:t>Raspberry pi pico </a:t>
            </a:r>
            <a:endParaRPr lang="en-US"/>
          </a:p>
        </p:txBody>
      </p:sp>
      <p:sp>
        <p:nvSpPr>
          <p:cNvPr id="9" name="Text Placeholder 8"/>
          <p:cNvSpPr>
            <a:spLocks noGrp="1"/>
          </p:cNvSpPr>
          <p:nvPr>
            <p:ph type="body" sz="half" idx="2"/>
          </p:nvPr>
        </p:nvSpPr>
        <p:spPr>
          <a:xfrm>
            <a:off x="629920" y="2057400"/>
            <a:ext cx="3882390" cy="3811905"/>
          </a:xfrm>
        </p:spPr>
        <p:txBody>
          <a:bodyPr/>
          <a:p>
            <a:r>
              <a:rPr lang="en-GB" sz="2000" b="1">
                <a:highlight>
                  <a:srgbClr val="FFFFFF"/>
                </a:highlight>
                <a:ea typeface="Calibri" panose="020F0502020204030204"/>
                <a:cs typeface="Book Antiqua" panose="02040602050305030304" pitchFamily="18" charset="0"/>
                <a:sym typeface="Calibri" panose="020F0502020204030204"/>
              </a:rPr>
              <a:t>The </a:t>
            </a:r>
            <a:r>
              <a:rPr lang="en-GB" sz="2000" b="1">
                <a:solidFill>
                  <a:srgbClr val="FFC000"/>
                </a:solidFill>
                <a:highlight>
                  <a:srgbClr val="FFFFFF"/>
                </a:highlight>
                <a:uFill>
                  <a:noFill/>
                </a:uFill>
                <a:ea typeface="Calibri" panose="020F0502020204030204"/>
                <a:cs typeface="Book Antiqua" panose="02040602050305030304" pitchFamily="18" charset="0"/>
                <a:sym typeface="Calibri" panose="020F0502020204030204"/>
                <a:hlinkClick r:id="rId1"/>
              </a:rPr>
              <a:t>Advantages &amp; Disadvantages of Raspberry Pi</a:t>
            </a:r>
            <a:r>
              <a:rPr lang="en-GB" sz="2000" b="1">
                <a:highlight>
                  <a:srgbClr val="FFFFFF"/>
                </a:highlight>
                <a:uFill>
                  <a:noFill/>
                </a:uFill>
                <a:ea typeface="Calibri" panose="020F0502020204030204"/>
                <a:cs typeface="Book Antiqua" panose="02040602050305030304" pitchFamily="18" charset="0"/>
                <a:sym typeface="Calibri" panose="020F0502020204030204"/>
                <a:hlinkClick r:id="rId1"/>
              </a:rPr>
              <a:t> </a:t>
            </a:r>
            <a:r>
              <a:rPr lang="en-GB" sz="2000" b="1">
                <a:highlight>
                  <a:srgbClr val="FFFFFF"/>
                </a:highlight>
                <a:ea typeface="Calibri" panose="020F0502020204030204"/>
                <a:cs typeface="Book Antiqua" panose="02040602050305030304" pitchFamily="18" charset="0"/>
                <a:sym typeface="Calibri" panose="020F0502020204030204"/>
              </a:rPr>
              <a:t> is that it may be a low cost, credit-card sized computer i.e.; capable of little device which enable people to explore computing, and to find out the way to program in languages like Scratch and Python.</a:t>
            </a:r>
            <a:endParaRPr sz="2000" b="1">
              <a:highlight>
                <a:srgbClr val="FFFFFF"/>
              </a:highlight>
              <a:ea typeface="Calibri" panose="020F0502020204030204"/>
              <a:cs typeface="Book Antiqua" panose="02040602050305030304" pitchFamily="18" charset="0"/>
              <a:sym typeface="Calibri" panose="020F0502020204030204"/>
            </a:endParaRPr>
          </a:p>
          <a:p>
            <a:endParaRPr lang="en-US" sz="2000">
              <a:cs typeface="Book Antiqua" panose="02040602050305030304" pitchFamily="18" charset="0"/>
            </a:endParaRPr>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pic>
        <p:nvPicPr>
          <p:cNvPr id="253" name="Google Shape;253;p41"/>
          <p:cNvPicPr preferRelativeResize="0">
            <a:picLocks noChangeAspect="1"/>
          </p:cNvPicPr>
          <p:nvPr>
            <p:ph idx="1"/>
          </p:nvPr>
        </p:nvPicPr>
        <p:blipFill>
          <a:blip r:embed="rId2"/>
          <a:stretch>
            <a:fillRect/>
          </a:stretch>
        </p:blipFill>
        <p:spPr>
          <a:xfrm>
            <a:off x="4889500" y="1634490"/>
            <a:ext cx="3527425" cy="4235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4072255" cy="1049020"/>
          </a:xfrm>
        </p:spPr>
        <p:txBody>
          <a:bodyPr/>
          <a:p>
            <a:r>
              <a:rPr lang="en-US"/>
              <a:t>Jumper wire</a:t>
            </a:r>
            <a:endParaRPr lang="en-US"/>
          </a:p>
        </p:txBody>
      </p:sp>
      <p:sp>
        <p:nvSpPr>
          <p:cNvPr id="9" name="Text Placeholder 8"/>
          <p:cNvSpPr>
            <a:spLocks noGrp="1"/>
          </p:cNvSpPr>
          <p:nvPr>
            <p:ph type="body" sz="half" idx="2"/>
          </p:nvPr>
        </p:nvSpPr>
        <p:spPr>
          <a:xfrm>
            <a:off x="629920" y="1885950"/>
            <a:ext cx="3758565" cy="3793490"/>
          </a:xfrm>
        </p:spPr>
        <p:txBody>
          <a:bodyPr>
            <a:noAutofit/>
          </a:bodyPr>
          <a:p>
            <a:r>
              <a:rPr lang="en-GB" sz="2000" b="1">
                <a:highlight>
                  <a:srgbClr val="FFFFFF"/>
                </a:highlight>
                <a:ea typeface="Calibri" panose="020F0502020204030204"/>
                <a:cs typeface="Book Antiqua" panose="02040602050305030304" pitchFamily="18" charset="0"/>
                <a:sym typeface="Calibri" panose="020F0502020204030204"/>
              </a:rPr>
              <a:t>A jump wire is an </a:t>
            </a:r>
            <a:r>
              <a:rPr lang="en-GB" sz="2000" b="1">
                <a:highlight>
                  <a:srgbClr val="FFFFFF"/>
                </a:highlight>
                <a:uFill>
                  <a:noFill/>
                </a:uFill>
                <a:ea typeface="Calibri" panose="020F0502020204030204"/>
                <a:cs typeface="Book Antiqua" panose="02040602050305030304" pitchFamily="18" charset="0"/>
                <a:sym typeface="Calibri" panose="020F0502020204030204"/>
                <a:hlinkClick r:id="rId1"/>
              </a:rPr>
              <a:t>electrical wire</a:t>
            </a:r>
            <a:r>
              <a:rPr lang="en-GB" sz="2000" b="1">
                <a:highlight>
                  <a:srgbClr val="FFFFFF"/>
                </a:highlight>
                <a:ea typeface="Calibri" panose="020F0502020204030204"/>
                <a:cs typeface="Book Antiqua" panose="02040602050305030304" pitchFamily="18" charset="0"/>
                <a:sym typeface="Calibri" panose="020F0502020204030204"/>
              </a:rPr>
              <a:t>, or group of them in a cable, with a connector or pin at each end (or sometimes without them – simply "tinned"), which is normally used to interconnect the components of a </a:t>
            </a:r>
            <a:r>
              <a:rPr lang="en-GB" sz="2000" b="1">
                <a:highlight>
                  <a:srgbClr val="FFFFFF"/>
                </a:highlight>
                <a:uFill>
                  <a:noFill/>
                </a:uFill>
                <a:ea typeface="Calibri" panose="020F0502020204030204"/>
                <a:cs typeface="Book Antiqua" panose="02040602050305030304" pitchFamily="18" charset="0"/>
                <a:sym typeface="Calibri" panose="020F0502020204030204"/>
                <a:hlinkClick r:id="rId2"/>
              </a:rPr>
              <a:t>breadboard</a:t>
            </a:r>
            <a:r>
              <a:rPr lang="en-GB" sz="2000" b="1">
                <a:highlight>
                  <a:srgbClr val="FFFFFF"/>
                </a:highlight>
                <a:ea typeface="Calibri" panose="020F0502020204030204"/>
                <a:cs typeface="Book Antiqua" panose="02040602050305030304" pitchFamily="18" charset="0"/>
                <a:sym typeface="Calibri" panose="020F0502020204030204"/>
              </a:rPr>
              <a:t> or other prototype or test circuit, internally or with other equipment or components, without soldering.</a:t>
            </a:r>
            <a:endParaRPr sz="2000" b="1">
              <a:ea typeface="Calibri" panose="020F0502020204030204"/>
              <a:cs typeface="Book Antiqua" panose="02040602050305030304" pitchFamily="18" charset="0"/>
              <a:sym typeface="Calibri" panose="020F0502020204030204"/>
            </a:endParaRPr>
          </a:p>
          <a:p>
            <a:endParaRPr lang="en-US" sz="2000" b="1">
              <a:ea typeface="Calibri" panose="020F0502020204030204"/>
              <a:cs typeface="Book Antiqua" panose="02040602050305030304" pitchFamily="18" charset="0"/>
              <a:sym typeface="Calibri" panose="020F0502020204030204"/>
            </a:endParaRPr>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pic>
        <p:nvPicPr>
          <p:cNvPr id="261" name="Google Shape;261;p42"/>
          <p:cNvPicPr preferRelativeResize="0">
            <a:picLocks noChangeAspect="1"/>
          </p:cNvPicPr>
          <p:nvPr>
            <p:ph idx="1"/>
          </p:nvPr>
        </p:nvPicPr>
        <p:blipFill>
          <a:blip r:embed="rId3"/>
          <a:stretch>
            <a:fillRect/>
          </a:stretch>
        </p:blipFill>
        <p:spPr>
          <a:xfrm>
            <a:off x="4906010" y="1628140"/>
            <a:ext cx="3799840" cy="43472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3952240" cy="1104900"/>
          </a:xfrm>
        </p:spPr>
        <p:txBody>
          <a:bodyPr/>
          <a:p>
            <a:r>
              <a:rPr lang="en-US"/>
              <a:t>Buzzer</a:t>
            </a:r>
            <a:endParaRPr lang="en-US"/>
          </a:p>
        </p:txBody>
      </p:sp>
      <p:pic>
        <p:nvPicPr>
          <p:cNvPr id="10" name="Content Placeholder 9" descr="buzzer_goli-500x500"/>
          <p:cNvPicPr>
            <a:picLocks noChangeAspect="1"/>
          </p:cNvPicPr>
          <p:nvPr>
            <p:ph idx="1"/>
          </p:nvPr>
        </p:nvPicPr>
        <p:blipFill>
          <a:blip r:embed="rId1"/>
          <a:stretch>
            <a:fillRect/>
          </a:stretch>
        </p:blipFill>
        <p:spPr>
          <a:xfrm>
            <a:off x="4582160" y="1804035"/>
            <a:ext cx="3934460" cy="3934460"/>
          </a:xfrm>
          <a:prstGeom prst="rect">
            <a:avLst/>
          </a:prstGeom>
        </p:spPr>
      </p:pic>
      <p:sp>
        <p:nvSpPr>
          <p:cNvPr id="9" name="Text Placeholder 8"/>
          <p:cNvSpPr>
            <a:spLocks noGrp="1"/>
          </p:cNvSpPr>
          <p:nvPr>
            <p:ph type="body" sz="half" idx="2"/>
          </p:nvPr>
        </p:nvSpPr>
        <p:spPr>
          <a:xfrm>
            <a:off x="629920" y="2057400"/>
            <a:ext cx="4176395" cy="3811905"/>
          </a:xfrm>
        </p:spPr>
        <p:txBody>
          <a:bodyPr>
            <a:noAutofit/>
          </a:bodyPr>
          <a:p>
            <a:r>
              <a:rPr lang="en-US" sz="2000"/>
              <a:t>A buzzer or beeper is an audio signaling device, which may be mechanical, electromechanical.It generates audible sound due to potential differences between source and sinks in the circuit. The buzzing or beeping sound is created by vibrations developed in the diaphragm of the device when the circuit is complete.</a:t>
            </a:r>
            <a:endParaRPr lang="en-US" sz="2000"/>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3900805" cy="1105535"/>
          </a:xfrm>
        </p:spPr>
        <p:txBody>
          <a:bodyPr/>
          <a:p>
            <a:r>
              <a:rPr lang="en-US"/>
              <a:t>Cpu fan</a:t>
            </a:r>
            <a:endParaRPr lang="en-US"/>
          </a:p>
        </p:txBody>
      </p:sp>
      <p:sp>
        <p:nvSpPr>
          <p:cNvPr id="9" name="Text Placeholder 8"/>
          <p:cNvSpPr>
            <a:spLocks noGrp="1"/>
          </p:cNvSpPr>
          <p:nvPr>
            <p:ph type="body" sz="half" idx="2"/>
          </p:nvPr>
        </p:nvSpPr>
        <p:spPr>
          <a:xfrm>
            <a:off x="629920" y="2057400"/>
            <a:ext cx="3187700" cy="3811905"/>
          </a:xfrm>
        </p:spPr>
        <p:txBody>
          <a:bodyPr/>
          <a:p>
            <a:r>
              <a:rPr lang="en-US"/>
              <a:t>It is a high performance ball bearing axial fan,It is a low cost effective cooling fan solution without sacrificing quality or relaibility.</a:t>
            </a:r>
            <a:endParaRPr lang="en-US"/>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pic>
        <p:nvPicPr>
          <p:cNvPr id="10" name="Content Placeholder 9"/>
          <p:cNvPicPr>
            <a:picLocks noChangeAspect="1"/>
          </p:cNvPicPr>
          <p:nvPr>
            <p:ph idx="1"/>
          </p:nvPr>
        </p:nvPicPr>
        <p:blipFill>
          <a:blip r:embed="rId1"/>
          <a:stretch>
            <a:fillRect/>
          </a:stretch>
        </p:blipFill>
        <p:spPr>
          <a:xfrm>
            <a:off x="4319905" y="1563370"/>
            <a:ext cx="3977005" cy="3931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29920" y="457200"/>
            <a:ext cx="3957955" cy="1104265"/>
          </a:xfrm>
        </p:spPr>
        <p:txBody>
          <a:bodyPr/>
          <a:p>
            <a:r>
              <a:rPr lang="en-US"/>
              <a:t>Pir sensor</a:t>
            </a:r>
            <a:endParaRPr lang="en-US"/>
          </a:p>
        </p:txBody>
      </p:sp>
      <p:pic>
        <p:nvPicPr>
          <p:cNvPr id="10" name="Content Placeholder 9" descr="pir-sensor-module-1-800x800"/>
          <p:cNvPicPr>
            <a:picLocks noChangeAspect="1"/>
          </p:cNvPicPr>
          <p:nvPr>
            <p:ph idx="1"/>
          </p:nvPr>
        </p:nvPicPr>
        <p:blipFill>
          <a:blip r:embed="rId1"/>
          <a:stretch>
            <a:fillRect/>
          </a:stretch>
        </p:blipFill>
        <p:spPr>
          <a:xfrm>
            <a:off x="4749800" y="1971675"/>
            <a:ext cx="3766820" cy="3766820"/>
          </a:xfrm>
          <a:prstGeom prst="rect">
            <a:avLst/>
          </a:prstGeom>
        </p:spPr>
      </p:pic>
      <p:sp>
        <p:nvSpPr>
          <p:cNvPr id="9" name="Text Placeholder 8"/>
          <p:cNvSpPr>
            <a:spLocks noGrp="1"/>
          </p:cNvSpPr>
          <p:nvPr>
            <p:ph type="body" sz="half" idx="2"/>
          </p:nvPr>
        </p:nvSpPr>
        <p:spPr>
          <a:xfrm>
            <a:off x="629920" y="2057400"/>
            <a:ext cx="4177665" cy="3811905"/>
          </a:xfrm>
        </p:spPr>
        <p:txBody>
          <a:bodyPr/>
          <a:p>
            <a:r>
              <a:rPr lang="en-US" sz="2000"/>
              <a:t>PIR sensors are used in thermal sensing applications, such as security and motion detection.PIR sensors can detect human or animal motion. Humans emit infrared radiation. When a human comes into the sensing range of the PIR sensor, these changes in radiations are detected by the PIR sensor which causes the output of the</a:t>
            </a:r>
            <a:r>
              <a:rPr lang="en-US"/>
              <a:t> sensor to go high.</a:t>
            </a:r>
            <a:endParaRPr lang="en-US"/>
          </a:p>
        </p:txBody>
      </p:sp>
      <p:sp>
        <p:nvSpPr>
          <p:cNvPr id="4" name="Date Placeholder 3"/>
          <p:cNvSpPr>
            <a:spLocks noGrp="1"/>
          </p:cNvSpPr>
          <p:nvPr>
            <p:ph type="dt" sz="half" idx="10"/>
          </p:nvPr>
        </p:nvSpPr>
        <p:spPr/>
        <p:txBody>
          <a:bodyPr/>
          <a:p>
            <a:fld id="{6AF89DF0-7DAD-40C2-A6C2-6C23C0306B67}" type="datetime1">
              <a:rPr lang="en-IN" smtClean="0"/>
            </a:fld>
            <a:endParaRPr lang="en-IN" dirty="0"/>
          </a:p>
        </p:txBody>
      </p:sp>
      <p:sp>
        <p:nvSpPr>
          <p:cNvPr id="5" name="Footer Placeholder 4"/>
          <p:cNvSpPr>
            <a:spLocks noGrp="1"/>
          </p:cNvSpPr>
          <p:nvPr>
            <p:ph type="ftr" sz="quarter" idx="11"/>
          </p:nvPr>
        </p:nvSpPr>
        <p:spPr/>
        <p:txBody>
          <a:bodyPr/>
          <a:p>
            <a:endParaRPr lang="en-IN" dirty="0"/>
          </a:p>
        </p:txBody>
      </p:sp>
      <p:sp>
        <p:nvSpPr>
          <p:cNvPr id="6" name="Slide Number Placeholder 5"/>
          <p:cNvSpPr>
            <a:spLocks noGrp="1"/>
          </p:cNvSpPr>
          <p:nvPr>
            <p:ph type="sldNum" sz="quarter" idx="12"/>
          </p:nvPr>
        </p:nvSpPr>
        <p:spPr/>
        <p:txBody>
          <a:bodyPr/>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endParaRPr lang="en-IN" dirty="0"/>
          </a:p>
        </p:txBody>
      </p:sp>
      <p:sp>
        <p:nvSpPr>
          <p:cNvPr id="3" name="Content Placeholder 2"/>
          <p:cNvSpPr>
            <a:spLocks noGrp="1"/>
          </p:cNvSpPr>
          <p:nvPr>
            <p:ph idx="1"/>
          </p:nvPr>
        </p:nvSpPr>
        <p:spPr/>
        <p:txBody>
          <a:bodyPr/>
          <a:lstStyle/>
          <a:p>
            <a:pPr marL="0" indent="0">
              <a:buNone/>
            </a:pPr>
            <a:r>
              <a:rPr lang="en-IN" sz="2200" dirty="0"/>
              <a:t>Home Automation is undeniably a resource which can make a home environment automated. People can control their electrical devices via these Home Automation devices and set up</a:t>
            </a:r>
            <a:r>
              <a:rPr lang="en-US" altLang="en-IN" sz="2200" dirty="0"/>
              <a:t> </a:t>
            </a:r>
            <a:r>
              <a:rPr lang="en-IN" sz="2200" dirty="0"/>
              <a:t>controlling actions through Mobile. In future this product may have high potential for</a:t>
            </a:r>
            <a:r>
              <a:rPr lang="en-US" altLang="en-IN" sz="2200" dirty="0"/>
              <a:t> </a:t>
            </a:r>
            <a:r>
              <a:rPr lang="en-IN" sz="2200" dirty="0"/>
              <a:t>marketing.</a:t>
            </a:r>
            <a:endParaRPr lang="en-IN" sz="2200" dirty="0"/>
          </a:p>
        </p:txBody>
      </p:sp>
      <p:sp>
        <p:nvSpPr>
          <p:cNvPr id="4" name="Date Placeholder 3"/>
          <p:cNvSpPr>
            <a:spLocks noGrp="1"/>
          </p:cNvSpPr>
          <p:nvPr>
            <p:ph type="dt" sz="half" idx="10"/>
          </p:nvPr>
        </p:nvSpPr>
        <p:spPr/>
        <p:txBody>
          <a:bodyPr/>
          <a:lstStyle/>
          <a:p>
            <a:fld id="{553065FE-0069-489B-9A0E-0CE9C1C17171}"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IN" dirty="0"/>
          </a:p>
        </p:txBody>
      </p:sp>
      <p:sp>
        <p:nvSpPr>
          <p:cNvPr id="3" name="Content Placeholder 2"/>
          <p:cNvSpPr>
            <a:spLocks noGrp="1"/>
          </p:cNvSpPr>
          <p:nvPr>
            <p:ph idx="1"/>
          </p:nvPr>
        </p:nvSpPr>
        <p:spPr/>
        <p:txBody>
          <a:bodyPr/>
          <a:lstStyle/>
          <a:p>
            <a:r>
              <a:rPr lang="en-IN" sz="2000"/>
              <a:t>1. Research Paper(Journal, conference etc)</a:t>
            </a:r>
            <a:endParaRPr lang="en-IN" sz="2000"/>
          </a:p>
          <a:p>
            <a:r>
              <a:rPr lang="en-IN" sz="2000"/>
              <a:t>2.https://create.arduino.cc/projecthub/</a:t>
            </a:r>
            <a:endParaRPr lang="en-IN" sz="2000"/>
          </a:p>
          <a:p>
            <a:r>
              <a:rPr lang="en-IN" sz="2000"/>
              <a:t>3.https://www.flyrobo.in/blog/</a:t>
            </a:r>
            <a:endParaRPr lang="en-IN" sz="2000"/>
          </a:p>
          <a:p>
            <a:r>
              <a:rPr lang="en-IN" sz="2000"/>
              <a:t>4.https://www.gadgetronicx.com</a:t>
            </a:r>
            <a:endParaRPr lang="en-IN" sz="2000"/>
          </a:p>
          <a:p>
            <a:r>
              <a:rPr lang="en-IN" sz="2000"/>
              <a:t>5. www.arduino.cc</a:t>
            </a:r>
            <a:endParaRPr lang="en-IN" sz="2000"/>
          </a:p>
          <a:p>
            <a:r>
              <a:rPr lang="en-IN" sz="2000"/>
              <a:t>6. www.allaboutcircuits.com</a:t>
            </a:r>
            <a:endParaRPr lang="en-IN" sz="2000"/>
          </a:p>
        </p:txBody>
      </p:sp>
      <p:sp>
        <p:nvSpPr>
          <p:cNvPr id="4" name="Date Placeholder 3"/>
          <p:cNvSpPr>
            <a:spLocks noGrp="1"/>
          </p:cNvSpPr>
          <p:nvPr>
            <p:ph type="dt" sz="half" idx="10"/>
          </p:nvPr>
        </p:nvSpPr>
        <p:spPr/>
        <p:txBody>
          <a:bodyPr/>
          <a:lstStyle/>
          <a:p>
            <a:fld id="{CFD2862B-87A5-4073-B616-5F0F829D58CA}"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a:t>
            </a:r>
            <a:endParaRPr lang="en-IN" dirty="0"/>
          </a:p>
        </p:txBody>
      </p:sp>
      <p:sp>
        <p:nvSpPr>
          <p:cNvPr id="3" name="Content Placeholder 2"/>
          <p:cNvSpPr>
            <a:spLocks noGrp="1"/>
          </p:cNvSpPr>
          <p:nvPr>
            <p:ph idx="1"/>
          </p:nvPr>
        </p:nvSpPr>
        <p:spPr/>
        <p:txBody>
          <a:bodyPr>
            <a:normAutofit/>
          </a:bodyPr>
          <a:lstStyle/>
          <a:p>
            <a:r>
              <a:rPr lang="en-US" dirty="0"/>
              <a:t>Introduction	</a:t>
            </a:r>
            <a:endParaRPr lang="en-US" dirty="0"/>
          </a:p>
          <a:p>
            <a:r>
              <a:rPr lang="en-US" dirty="0"/>
              <a:t>Literature Survey	</a:t>
            </a:r>
            <a:endParaRPr lang="en-US" dirty="0"/>
          </a:p>
          <a:p>
            <a:r>
              <a:rPr lang="en-US" dirty="0"/>
              <a:t>Design Scheme	</a:t>
            </a:r>
            <a:endParaRPr lang="en-US" dirty="0"/>
          </a:p>
          <a:p>
            <a:r>
              <a:rPr lang="en-US" dirty="0"/>
              <a:t>Testing, Analysis, And Evaluation	</a:t>
            </a:r>
            <a:endParaRPr lang="en-US" dirty="0"/>
          </a:p>
          <a:p>
            <a:r>
              <a:rPr lang="en-US" dirty="0"/>
              <a:t>Socio-economic Issues Associated With The Project</a:t>
            </a:r>
            <a:endParaRPr lang="en-US" dirty="0"/>
          </a:p>
          <a:p>
            <a:r>
              <a:rPr lang="en-US" dirty="0"/>
              <a:t>Engineering Tools And Standards	</a:t>
            </a:r>
            <a:endParaRPr lang="en-US" dirty="0"/>
          </a:p>
          <a:p>
            <a:r>
              <a:rPr lang="en-US" dirty="0"/>
              <a:t>Conclusion</a:t>
            </a:r>
            <a:endParaRPr lang="en-US" dirty="0"/>
          </a:p>
          <a:p>
            <a:endParaRPr lang="en-IN" dirty="0"/>
          </a:p>
        </p:txBody>
      </p:sp>
      <p:sp>
        <p:nvSpPr>
          <p:cNvPr id="4" name="Date Placeholder 3"/>
          <p:cNvSpPr>
            <a:spLocks noGrp="1"/>
          </p:cNvSpPr>
          <p:nvPr>
            <p:ph type="dt" sz="half" idx="10"/>
          </p:nvPr>
        </p:nvSpPr>
        <p:spPr/>
        <p:txBody>
          <a:bodyPr/>
          <a:lstStyle/>
          <a:p>
            <a:fld id="{0B1DAA84-F85C-4617-A1EC-E732260831F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4FC09D73-6C67-49EE-ACA2-D71846FB9B23}"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pic>
        <p:nvPicPr>
          <p:cNvPr id="1028" name="Picture 4" descr="https://previews.123rf.com/images/flybird163/flybird1631508/flybird163150800853/44052098-any-questions-question-write-on-paper.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7EA8749E-3FF3-41B2-B4DE-BB379C57250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pic>
        <p:nvPicPr>
          <p:cNvPr id="2050" name="Picture 2" descr="https://i0.wp.com/sociallover.net/wp-content/uploads/2017/04/thank-you-images-for-pp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8006" y="1141582"/>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endParaRPr lang="en-IN" dirty="0"/>
          </a:p>
        </p:txBody>
      </p:sp>
      <p:sp>
        <p:nvSpPr>
          <p:cNvPr id="3" name="Content Placeholder 2"/>
          <p:cNvSpPr>
            <a:spLocks noGrp="1"/>
          </p:cNvSpPr>
          <p:nvPr>
            <p:ph idx="1"/>
          </p:nvPr>
        </p:nvSpPr>
        <p:spPr/>
        <p:txBody>
          <a:bodyPr/>
          <a:lstStyle/>
          <a:p>
            <a:r>
              <a:rPr lang="en-IN" sz="2200" dirty="0"/>
              <a:t>There is an increasing demand for smart homes, where appliances react automatically to changing environmental conditions and can be easily controlled through one common device.</a:t>
            </a:r>
            <a:endParaRPr lang="en-IN" sz="2200" dirty="0"/>
          </a:p>
          <a:p>
            <a:endParaRPr lang="en-IN" sz="2200" dirty="0"/>
          </a:p>
          <a:p>
            <a:r>
              <a:rPr lang="en-IN" sz="2200" dirty="0"/>
              <a:t>This project presents a possible solution whereby the user controls devices by using their existing mobile phone,where control is communicated to the Microcontroller from a mobile phone through its Bluetooth interface.</a:t>
            </a:r>
            <a:endParaRPr lang="en-IN" sz="2200" dirty="0"/>
          </a:p>
          <a:p>
            <a:endParaRPr lang="en-IN" sz="2200" dirty="0"/>
          </a:p>
          <a:p>
            <a:r>
              <a:rPr lang="en-US" altLang="en-IN" sz="2200" dirty="0"/>
              <a:t>This project helps us to save energy by switching off the appliances when there is no human presence in the home and it is also helpful for disable people as every thing can be controlled using smart phone.</a:t>
            </a:r>
            <a:endParaRPr lang="en-US" altLang="en-IN" sz="2200" dirty="0"/>
          </a:p>
        </p:txBody>
      </p:sp>
      <p:sp>
        <p:nvSpPr>
          <p:cNvPr id="4" name="Date Placeholder 3"/>
          <p:cNvSpPr>
            <a:spLocks noGrp="1"/>
          </p:cNvSpPr>
          <p:nvPr>
            <p:ph type="dt" sz="half" idx="10"/>
          </p:nvPr>
        </p:nvSpPr>
        <p:spPr/>
        <p:txBody>
          <a:bodyPr/>
          <a:lstStyle/>
          <a:p>
            <a:fld id="{F96ED9C6-6521-4398-A7DC-DB682660407D}"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	</a:t>
            </a:r>
            <a:endParaRPr lang="en-IN" dirty="0"/>
          </a:p>
        </p:txBody>
      </p:sp>
      <p:sp>
        <p:nvSpPr>
          <p:cNvPr id="3" name="Content Placeholder 2"/>
          <p:cNvSpPr>
            <a:spLocks noGrp="1"/>
          </p:cNvSpPr>
          <p:nvPr>
            <p:ph idx="1"/>
          </p:nvPr>
        </p:nvSpPr>
        <p:spPr/>
        <p:txBody>
          <a:bodyPr>
            <a:normAutofit/>
          </a:bodyPr>
          <a:lstStyle/>
          <a:p>
            <a:pPr marL="0" indent="0">
              <a:buNone/>
            </a:pPr>
            <a:r>
              <a:rPr lang="en-IN" sz="2200" dirty="0"/>
              <a:t>In Bluetooth based home automation system the home</a:t>
            </a:r>
            <a:r>
              <a:rPr lang="en-US" altLang="en-IN" sz="2200" dirty="0"/>
              <a:t> </a:t>
            </a:r>
            <a:r>
              <a:rPr lang="en-IN" sz="2200" dirty="0"/>
              <a:t>appliances are connected to the </a:t>
            </a:r>
            <a:r>
              <a:rPr lang="en-US" altLang="en-IN" sz="2200" dirty="0"/>
              <a:t>Raspberry pi pico</a:t>
            </a:r>
            <a:r>
              <a:rPr lang="en-IN" sz="2200" dirty="0"/>
              <a:t> board at input output ports . The program of </a:t>
            </a:r>
            <a:r>
              <a:rPr lang="en-US" altLang="en-IN" sz="2200" dirty="0">
                <a:sym typeface="+mn-ea"/>
              </a:rPr>
              <a:t>Raspberry pi pico</a:t>
            </a:r>
            <a:r>
              <a:rPr lang="en-IN" sz="2200" dirty="0"/>
              <a:t> </a:t>
            </a:r>
            <a:r>
              <a:rPr lang="en-US" altLang="en-IN" sz="2200" dirty="0"/>
              <a:t> </a:t>
            </a:r>
            <a:r>
              <a:rPr lang="en-IN" sz="2200" dirty="0"/>
              <a:t>board is based on high level interactive </a:t>
            </a:r>
            <a:r>
              <a:rPr lang="en-US" altLang="en-IN" sz="2200" dirty="0"/>
              <a:t>python</a:t>
            </a:r>
            <a:r>
              <a:rPr lang="en-IN" sz="2200" dirty="0"/>
              <a:t> language of microcontrollers; the connection is made via Bluetooth. The Bluetooth connection is established between </a:t>
            </a:r>
            <a:r>
              <a:rPr lang="en-US" altLang="en-IN" sz="2200" dirty="0">
                <a:sym typeface="+mn-ea"/>
              </a:rPr>
              <a:t>Raspberry pi pico </a:t>
            </a:r>
            <a:r>
              <a:rPr lang="en-IN" sz="2200" dirty="0"/>
              <a:t>board and phone for wireless communication. In this system the python script is used and it can install on any of the Symbian OS environment, it is portable. One circuit is designed and implemented for receiving the feedback from the phone, which indicate the status of the device</a:t>
            </a:r>
            <a:r>
              <a:rPr lang="en-US" altLang="en-IN" sz="2200" dirty="0"/>
              <a:t>.</a:t>
            </a:r>
            <a:endParaRPr lang="en-US" altLang="en-IN" sz="2200" dirty="0"/>
          </a:p>
        </p:txBody>
      </p:sp>
      <p:sp>
        <p:nvSpPr>
          <p:cNvPr id="4" name="Date Placeholder 3"/>
          <p:cNvSpPr>
            <a:spLocks noGrp="1"/>
          </p:cNvSpPr>
          <p:nvPr>
            <p:ph type="dt" sz="half" idx="10"/>
          </p:nvPr>
        </p:nvSpPr>
        <p:spPr/>
        <p:txBody>
          <a:bodyPr/>
          <a:lstStyle/>
          <a:p>
            <a:fld id="{C06AB7E8-BBD7-4FE9-80F4-3C999F840AFA}"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Scheme	</a:t>
            </a:r>
            <a:endParaRPr lang="en-IN" dirty="0"/>
          </a:p>
        </p:txBody>
      </p:sp>
      <p:pic>
        <p:nvPicPr>
          <p:cNvPr id="7" name="Content Placeholder 6" descr="WhatsApp Image 2023-01-17 at 1.42.07 AM"/>
          <p:cNvPicPr>
            <a:picLocks noChangeAspect="1"/>
          </p:cNvPicPr>
          <p:nvPr>
            <p:ph idx="1"/>
          </p:nvPr>
        </p:nvPicPr>
        <p:blipFill>
          <a:blip r:embed="rId1"/>
          <a:stretch>
            <a:fillRect/>
          </a:stretch>
        </p:blipFill>
        <p:spPr>
          <a:xfrm>
            <a:off x="461010" y="1008380"/>
            <a:ext cx="8238490" cy="5195570"/>
          </a:xfrm>
          <a:prstGeom prst="rect">
            <a:avLst/>
          </a:prstGeom>
        </p:spPr>
      </p:pic>
      <p:sp>
        <p:nvSpPr>
          <p:cNvPr id="4" name="Date Placeholder 3"/>
          <p:cNvSpPr>
            <a:spLocks noGrp="1"/>
          </p:cNvSpPr>
          <p:nvPr>
            <p:ph type="dt" sz="half" idx="10"/>
          </p:nvPr>
        </p:nvSpPr>
        <p:spPr/>
        <p:txBody>
          <a:bodyPr/>
          <a:lstStyle/>
          <a:p>
            <a:fld id="{99A6435B-86FB-4477-9359-4E079732371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a:t>
            </a:r>
            <a:endParaRPr lang="en-IN" dirty="0"/>
          </a:p>
        </p:txBody>
      </p:sp>
      <p:sp>
        <p:nvSpPr>
          <p:cNvPr id="3" name="Content Placeholder 2"/>
          <p:cNvSpPr>
            <a:spLocks noGrp="1"/>
          </p:cNvSpPr>
          <p:nvPr>
            <p:ph idx="1"/>
          </p:nvPr>
        </p:nvSpPr>
        <p:spPr/>
        <p:txBody>
          <a:bodyPr/>
          <a:lstStyle/>
          <a:p>
            <a:pPr marL="0" lvl="0" indent="0" algn="l" rtl="0">
              <a:spcBef>
                <a:spcPts val="0"/>
              </a:spcBef>
              <a:spcAft>
                <a:spcPts val="0"/>
              </a:spcAft>
              <a:buClr>
                <a:schemeClr val="dk1"/>
              </a:buClr>
              <a:buSzPts val="1100"/>
              <a:buFont typeface="Arial" panose="020B0604020202020204"/>
              <a:buNone/>
            </a:pPr>
            <a:r>
              <a:rPr lang="en-GB" b="1">
                <a:latin typeface="Calibri" panose="020F0502020204030204"/>
                <a:ea typeface="Calibri" panose="020F0502020204030204"/>
                <a:cs typeface="Calibri" panose="020F0502020204030204"/>
                <a:sym typeface="Calibri" panose="020F0502020204030204"/>
              </a:rPr>
              <a:t>During tests, our proposed model worked as expected. The </a:t>
            </a:r>
            <a:r>
              <a:rPr lang="en-US" altLang="en-GB" b="1">
                <a:latin typeface="Calibri" panose="020F0502020204030204"/>
                <a:ea typeface="Calibri" panose="020F0502020204030204"/>
                <a:cs typeface="Calibri" panose="020F0502020204030204"/>
                <a:sym typeface="Calibri" panose="020F0502020204030204"/>
              </a:rPr>
              <a:t>equipments are</a:t>
            </a:r>
            <a:r>
              <a:rPr lang="en-GB" b="1">
                <a:latin typeface="Calibri" panose="020F0502020204030204"/>
                <a:ea typeface="Calibri" panose="020F0502020204030204"/>
                <a:cs typeface="Calibri" panose="020F0502020204030204"/>
                <a:sym typeface="Calibri" panose="020F0502020204030204"/>
              </a:rPr>
              <a:t> tested to the best of our ability. We could observe accurately what is happening, in our system.</a:t>
            </a:r>
            <a:endParaRPr b="1">
              <a:latin typeface="Calibri" panose="020F0502020204030204"/>
              <a:ea typeface="Calibri" panose="020F0502020204030204"/>
              <a:cs typeface="Calibri" panose="020F0502020204030204"/>
              <a:sym typeface="Calibri" panose="020F0502020204030204"/>
            </a:endParaRPr>
          </a:p>
          <a:p>
            <a:pPr marL="0" lvl="0" indent="0" algn="l" rtl="0">
              <a:spcBef>
                <a:spcPts val="1600"/>
              </a:spcBef>
              <a:spcAft>
                <a:spcPts val="0"/>
              </a:spcAft>
              <a:buClr>
                <a:schemeClr val="dk1"/>
              </a:buClr>
              <a:buSzPts val="1100"/>
              <a:buFont typeface="Arial" panose="020B0604020202020204"/>
              <a:buNone/>
            </a:pPr>
            <a:r>
              <a:rPr lang="en-GB" b="1">
                <a:latin typeface="Calibri" panose="020F0502020204030204"/>
                <a:ea typeface="Calibri" panose="020F0502020204030204"/>
                <a:cs typeface="Calibri" panose="020F0502020204030204"/>
                <a:sym typeface="Calibri" panose="020F0502020204030204"/>
              </a:rPr>
              <a:t>There is the App, which helps </a:t>
            </a:r>
            <a:r>
              <a:rPr lang="en-US" altLang="en-GB" b="1">
                <a:latin typeface="Calibri" panose="020F0502020204030204"/>
                <a:ea typeface="Calibri" panose="020F0502020204030204"/>
                <a:cs typeface="Calibri" panose="020F0502020204030204"/>
                <a:sym typeface="Calibri" panose="020F0502020204030204"/>
              </a:rPr>
              <a:t>control fan ,light and changing the brightness of led</a:t>
            </a:r>
            <a:r>
              <a:rPr lang="en-GB" b="1">
                <a:latin typeface="Calibri" panose="020F0502020204030204"/>
                <a:ea typeface="Calibri" panose="020F0502020204030204"/>
                <a:cs typeface="Calibri" panose="020F0502020204030204"/>
                <a:sym typeface="Calibri" panose="020F0502020204030204"/>
              </a:rPr>
              <a:t>. we connect our app through Bluetooth and found that we are able to change the colors easily through that.</a:t>
            </a:r>
            <a:endParaRPr b="1">
              <a:latin typeface="Calibri" panose="020F0502020204030204"/>
              <a:ea typeface="Calibri" panose="020F0502020204030204"/>
              <a:cs typeface="Calibri" panose="020F0502020204030204"/>
              <a:sym typeface="Calibri" panose="020F0502020204030204"/>
            </a:endParaRPr>
          </a:p>
          <a:p>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p:cNvSpPr>
            <a:spLocks noGrp="1"/>
          </p:cNvSpPr>
          <p:nvPr>
            <p:ph idx="1"/>
          </p:nvPr>
        </p:nvSpPr>
        <p:spPr/>
        <p:txBody>
          <a:bodyPr/>
          <a:lstStyle/>
          <a:p>
            <a:pPr marL="0" indent="0">
              <a:buNone/>
            </a:pPr>
            <a:r>
              <a:rPr lang="en-US" altLang="en-IN" sz="2000"/>
              <a:t>In this project (smart home automation system)we connected electrical components (led,fan,oled)with raspberry pi pico the oled shows real time temprature and date time and with the help of mobile application we can control the brightness of light and turn it on and off we have installed a fan which will turn on if the temprature is above 20 degree however we can turn it on using mbile application whenever we want.</a:t>
            </a:r>
            <a:endParaRPr lang="en-US" altLang="en-IN" sz="2000"/>
          </a:p>
        </p:txBody>
      </p:sp>
      <p:sp>
        <p:nvSpPr>
          <p:cNvPr id="4" name="Date Placeholder 3"/>
          <p:cNvSpPr>
            <a:spLocks noGrp="1"/>
          </p:cNvSpPr>
          <p:nvPr>
            <p:ph type="dt" sz="half" idx="10"/>
          </p:nvPr>
        </p:nvSpPr>
        <p:spPr/>
        <p:txBody>
          <a:bodyPr/>
          <a:lstStyle/>
          <a:p>
            <a:fld id="{7EA8749E-3FF3-41B2-B4DE-BB379C572509}"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Socio-economic Issues Associated With The Project</a:t>
            </a:r>
            <a:endParaRPr lang="en-IN" sz="2800" dirty="0"/>
          </a:p>
        </p:txBody>
      </p:sp>
      <p:sp>
        <p:nvSpPr>
          <p:cNvPr id="3" name="Content Placeholder 2"/>
          <p:cNvSpPr>
            <a:spLocks noGrp="1"/>
          </p:cNvSpPr>
          <p:nvPr>
            <p:ph idx="1"/>
          </p:nvPr>
        </p:nvSpPr>
        <p:spPr/>
        <p:txBody>
          <a:bodyPr>
            <a:normAutofit/>
          </a:bodyPr>
          <a:lstStyle/>
          <a:p>
            <a:r>
              <a:rPr lang="en-US" altLang="en-IN" dirty="0"/>
              <a:t>Global impact</a:t>
            </a:r>
            <a:endParaRPr lang="en-US" altLang="en-IN" dirty="0"/>
          </a:p>
          <a:p>
            <a:pPr marL="0" lvl="0" indent="0" algn="l" rtl="0">
              <a:spcBef>
                <a:spcPts val="0"/>
              </a:spcBef>
              <a:spcAft>
                <a:spcPts val="0"/>
              </a:spcAft>
              <a:buNone/>
            </a:pPr>
            <a:r>
              <a:rPr lang="en-GB" sz="2200" b="1">
                <a:highlight>
                  <a:srgbClr val="FFFFFF"/>
                </a:highlight>
                <a:ea typeface="Calibri" panose="020F0502020204030204"/>
                <a:cs typeface="Book Antiqua" panose="02040602050305030304" pitchFamily="18" charset="0"/>
                <a:sym typeface="Calibri" panose="020F0502020204030204"/>
              </a:rPr>
              <a:t>The Internet of Things (IoT) is a remarkable concept: In one way it is still very theoretical and in another way it is already a network that is used every single day. The physical world is being re-invented and the Internet of Things is changing the world, as we currently know it, by encouraging and supporting new opportunities that we almost cannot imagine. </a:t>
            </a:r>
            <a:endParaRPr sz="2200" b="1">
              <a:highlight>
                <a:srgbClr val="FFFFFF"/>
              </a:highlight>
              <a:ea typeface="Calibri" panose="020F0502020204030204"/>
              <a:cs typeface="Book Antiqua" panose="02040602050305030304" pitchFamily="18" charset="0"/>
              <a:sym typeface="Calibri" panose="020F0502020204030204"/>
            </a:endParaRPr>
          </a:p>
          <a:p>
            <a:pPr marL="0" lvl="0" indent="0" algn="l" rtl="0">
              <a:spcBef>
                <a:spcPts val="1600"/>
              </a:spcBef>
              <a:spcAft>
                <a:spcPts val="1600"/>
              </a:spcAft>
              <a:buNone/>
            </a:pPr>
            <a:r>
              <a:rPr lang="en-GB" sz="2200" b="1">
                <a:highlight>
                  <a:srgbClr val="FFFFFF"/>
                </a:highlight>
                <a:ea typeface="Calibri" panose="020F0502020204030204"/>
                <a:cs typeface="Book Antiqua" panose="02040602050305030304" pitchFamily="18" charset="0"/>
                <a:sym typeface="Calibri" panose="020F0502020204030204"/>
              </a:rPr>
              <a:t>This means that the objects that are connected to each other through the Internet are sending alerts to our phones, and thereby becoming specialized, personalized and intelligent, while adapting to our unique needs and demands.</a:t>
            </a:r>
            <a:endParaRPr lang="en-US" altLang="en-IN" sz="2200" dirty="0"/>
          </a:p>
          <a:p>
            <a:pPr marL="0" lvl="0" indent="0" algn="l" rtl="0">
              <a:spcBef>
                <a:spcPts val="1600"/>
              </a:spcBef>
              <a:spcAft>
                <a:spcPts val="1600"/>
              </a:spcAft>
              <a:buNone/>
            </a:pPr>
            <a:endParaRPr sz="2000" b="1">
              <a:ea typeface="Calibri" panose="020F0502020204030204"/>
              <a:cs typeface="Book Antiqua" panose="02040602050305030304" pitchFamily="18" charset="0"/>
              <a:sym typeface="Calibri" panose="020F0502020204030204"/>
            </a:endParaRPr>
          </a:p>
          <a:p>
            <a:pPr marL="0" indent="0">
              <a:buNone/>
            </a:pPr>
            <a:endParaRPr lang="en-US" altLang="en-IN" sz="2000" dirty="0"/>
          </a:p>
        </p:txBody>
      </p:sp>
      <p:sp>
        <p:nvSpPr>
          <p:cNvPr id="4" name="Date Placeholder 3"/>
          <p:cNvSpPr>
            <a:spLocks noGrp="1"/>
          </p:cNvSpPr>
          <p:nvPr>
            <p:ph type="dt" sz="half" idx="10"/>
          </p:nvPr>
        </p:nvSpPr>
        <p:spPr/>
        <p:txBody>
          <a:bodyPr/>
          <a:lstStyle/>
          <a:p>
            <a:fld id="{971EF6EB-ED59-4773-A66C-8FC357B65427}"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Engineering Tools And Standards	</a:t>
            </a:r>
            <a:endParaRPr lang="en-IN" dirty="0"/>
          </a:p>
        </p:txBody>
      </p:sp>
      <p:sp>
        <p:nvSpPr>
          <p:cNvPr id="3" name="Content Placeholder 2"/>
          <p:cNvSpPr>
            <a:spLocks noGrp="1"/>
          </p:cNvSpPr>
          <p:nvPr>
            <p:ph idx="1"/>
          </p:nvPr>
        </p:nvSpPr>
        <p:spPr/>
        <p:txBody>
          <a:bodyPr/>
          <a:lstStyle/>
          <a:p>
            <a:pPr marL="0" indent="0">
              <a:buNone/>
            </a:pPr>
            <a:r>
              <a:rPr lang="en-US" altLang="en-IN" dirty="0"/>
              <a:t>Bluetooth module(HC-05)</a:t>
            </a:r>
            <a:endParaRPr lang="en-US" altLang="en-IN" dirty="0"/>
          </a:p>
          <a:p>
            <a:pPr marL="0" indent="0">
              <a:buNone/>
            </a:pPr>
            <a:r>
              <a:rPr lang="en-US" altLang="en-IN" dirty="0"/>
              <a:t>Oled</a:t>
            </a:r>
            <a:endParaRPr lang="en-US" altLang="en-IN" dirty="0"/>
          </a:p>
          <a:p>
            <a:pPr marL="0" indent="0">
              <a:buNone/>
            </a:pPr>
            <a:r>
              <a:rPr lang="en-US" altLang="en-IN" dirty="0"/>
              <a:t>Mortor driver</a:t>
            </a:r>
            <a:endParaRPr lang="en-US" altLang="en-IN" dirty="0"/>
          </a:p>
          <a:p>
            <a:pPr marL="0" indent="0">
              <a:buNone/>
            </a:pPr>
            <a:r>
              <a:rPr lang="en-US" altLang="en-IN" dirty="0"/>
              <a:t>Raspberry pi pico</a:t>
            </a:r>
            <a:endParaRPr lang="en-US" altLang="en-IN" dirty="0"/>
          </a:p>
          <a:p>
            <a:pPr marL="0" indent="0">
              <a:buNone/>
            </a:pPr>
            <a:r>
              <a:rPr lang="en-US" altLang="en-IN" dirty="0"/>
              <a:t>Jumper Wire</a:t>
            </a:r>
            <a:endParaRPr lang="en-US" altLang="en-IN" dirty="0"/>
          </a:p>
          <a:p>
            <a:pPr marL="0" indent="0">
              <a:buNone/>
            </a:pPr>
            <a:r>
              <a:rPr lang="en-US" altLang="en-IN" dirty="0"/>
              <a:t>Buzzer</a:t>
            </a:r>
            <a:endParaRPr lang="en-US" altLang="en-IN" dirty="0"/>
          </a:p>
          <a:p>
            <a:pPr marL="0" indent="0">
              <a:buNone/>
            </a:pPr>
            <a:r>
              <a:rPr lang="en-US" altLang="en-IN" dirty="0"/>
              <a:t>Cpu fan</a:t>
            </a:r>
            <a:endParaRPr lang="en-US" altLang="en-IN" dirty="0"/>
          </a:p>
          <a:p>
            <a:pPr marL="0" indent="0">
              <a:buNone/>
            </a:pPr>
            <a:r>
              <a:rPr lang="en-US" altLang="en-IN" dirty="0"/>
              <a:t>Pir sensor</a:t>
            </a:r>
            <a:endParaRPr lang="en-US" altLang="en-IN" dirty="0"/>
          </a:p>
          <a:p>
            <a:pPr marL="0" indent="0">
              <a:buNone/>
            </a:pPr>
            <a:endParaRPr lang="en-US" altLang="en-IN" dirty="0"/>
          </a:p>
        </p:txBody>
      </p:sp>
      <p:sp>
        <p:nvSpPr>
          <p:cNvPr id="4" name="Date Placeholder 3"/>
          <p:cNvSpPr>
            <a:spLocks noGrp="1"/>
          </p:cNvSpPr>
          <p:nvPr>
            <p:ph type="dt" sz="half" idx="10"/>
          </p:nvPr>
        </p:nvSpPr>
        <p:spPr/>
        <p:txBody>
          <a:bodyPr/>
          <a:lstStyle/>
          <a:p>
            <a:fld id="{DA231420-AA15-49AF-B1FE-F9C592D22DE5}"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fld>
            <a:endParaRPr lang="en-IN"/>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6263</Words>
  <Application>WPS Presentation</Application>
  <PresentationFormat>On-screen Show (4:3)</PresentationFormat>
  <Paragraphs>211</Paragraphs>
  <Slides>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Leelawadee</vt:lpstr>
      <vt:lpstr>Leelawadee UI</vt:lpstr>
      <vt:lpstr>Book Antiqua</vt:lpstr>
      <vt:lpstr>Leelawadee</vt:lpstr>
      <vt:lpstr>Arial</vt:lpstr>
      <vt:lpstr>Calibri</vt:lpstr>
      <vt:lpstr>Microsoft YaHei</vt:lpstr>
      <vt:lpstr>Arial Unicode MS</vt:lpstr>
      <vt:lpstr>Office Theme</vt:lpstr>
      <vt:lpstr>Internet of Things Project using Python (CSE 4110) End-Term Project Presentation on Topic</vt:lpstr>
      <vt:lpstr>Contents</vt:lpstr>
      <vt:lpstr>Introduction	</vt:lpstr>
      <vt:lpstr>Literature Survey	</vt:lpstr>
      <vt:lpstr>Design Scheme	</vt:lpstr>
      <vt:lpstr>Testing	</vt:lpstr>
      <vt:lpstr>Results, Analysis and Evaluation</vt:lpstr>
      <vt:lpstr>Socio-economic Issues Associated With The Project</vt:lpstr>
      <vt:lpstr>Engineering Tools And Standards	</vt:lpstr>
      <vt:lpstr>BLUETOOTH MODULE (HC-05)</vt:lpstr>
      <vt:lpstr>OLED</vt:lpstr>
      <vt:lpstr>Mortor Driver</vt:lpstr>
      <vt:lpstr>Raspberry pi pico </vt:lpstr>
      <vt:lpstr>Jumper wire</vt:lpstr>
      <vt:lpstr>Buzzer</vt:lpstr>
      <vt:lpstr>Cpu fan</vt:lpstr>
      <vt:lpstr>Pir sensor</vt:lpstr>
      <vt:lpstr>Conclusion</vt:lpstr>
      <vt:lpstr>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Asus</cp:lastModifiedBy>
  <cp:revision>39</cp:revision>
  <dcterms:created xsi:type="dcterms:W3CDTF">2019-03-27T16:45:00Z</dcterms:created>
  <dcterms:modified xsi:type="dcterms:W3CDTF">2023-09-02T07:43:00Z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51A8E72E2EE44DD89C3D6EA23FE75395</vt:lpwstr>
  </property>
  <property fmtid="{D5CDD505-2E9C-101B-9397-08002B2CF9AE}" pid="3" name="KSOProductBuildVer">
    <vt:lpwstr>1033-11.2.0.11388</vt:lpwstr>
  </property>
</Properties>
</file>