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70"/>
    <p:restoredTop sz="94663"/>
  </p:normalViewPr>
  <p:slideViewPr>
    <p:cSldViewPr snapToGrid="0" snapToObjects="1">
      <p:cViewPr varScale="1">
        <p:scale>
          <a:sx n="52" d="100"/>
          <a:sy n="52" d="100"/>
        </p:scale>
        <p:origin x="192" y="1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3/1/21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0682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3/1/21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851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3/1/21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301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3/1/21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076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3/1/21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9570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3/1/21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1227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3/1/21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5323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3/1/21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4163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3/1/21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0180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3/1/21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3995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3/1/21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354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3/1/21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09480827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B0FFC9D8-9656-4E1F-BAFC-8E61A911D9D2}"/>
              </a:ext>
            </a:extLst>
          </p:cNvPr>
          <p:cNvPicPr>
            <a:picLocks noChangeAspect="1"/>
          </p:cNvPicPr>
          <p:nvPr/>
        </p:nvPicPr>
        <p:blipFill rotWithShape="1">
          <a:blip r:embed="rId2"/>
          <a:srcRect l="29656" r="-1" b="-1"/>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0729BB-35BB-964A-8031-7569629A351A}"/>
              </a:ext>
            </a:extLst>
          </p:cNvPr>
          <p:cNvSpPr>
            <a:spLocks noGrp="1"/>
          </p:cNvSpPr>
          <p:nvPr>
            <p:ph type="ctrTitle"/>
          </p:nvPr>
        </p:nvSpPr>
        <p:spPr>
          <a:xfrm>
            <a:off x="643467" y="795509"/>
            <a:ext cx="4092525" cy="2798604"/>
          </a:xfrm>
        </p:spPr>
        <p:txBody>
          <a:bodyPr>
            <a:normAutofit fontScale="90000"/>
          </a:bodyPr>
          <a:lstStyle/>
          <a:p>
            <a:r>
              <a:rPr lang="en-US" dirty="0">
                <a:solidFill>
                  <a:srgbClr val="FFFFFF"/>
                </a:solidFill>
              </a:rPr>
              <a:t>Shark Attack EDA</a:t>
            </a:r>
            <a:br>
              <a:rPr lang="en-US" dirty="0">
                <a:solidFill>
                  <a:srgbClr val="FFFFFF"/>
                </a:solidFill>
              </a:rPr>
            </a:br>
            <a:endParaRPr lang="en-US" dirty="0">
              <a:solidFill>
                <a:srgbClr val="FFFFFF"/>
              </a:solidFill>
            </a:endParaRPr>
          </a:p>
        </p:txBody>
      </p:sp>
      <p:sp>
        <p:nvSpPr>
          <p:cNvPr id="3" name="Subtitle 2">
            <a:extLst>
              <a:ext uri="{FF2B5EF4-FFF2-40B4-BE49-F238E27FC236}">
                <a16:creationId xmlns:a16="http://schemas.microsoft.com/office/drawing/2014/main" id="{6677B508-F31B-F84F-9571-EB38D146E8D6}"/>
              </a:ext>
            </a:extLst>
          </p:cNvPr>
          <p:cNvSpPr>
            <a:spLocks noGrp="1"/>
          </p:cNvSpPr>
          <p:nvPr>
            <p:ph type="subTitle" idx="1"/>
          </p:nvPr>
        </p:nvSpPr>
        <p:spPr>
          <a:xfrm>
            <a:off x="643467" y="3686187"/>
            <a:ext cx="4092525" cy="2292581"/>
          </a:xfrm>
        </p:spPr>
        <p:txBody>
          <a:bodyPr>
            <a:normAutofit/>
          </a:bodyPr>
          <a:lstStyle/>
          <a:p>
            <a:r>
              <a:rPr lang="en-US" dirty="0">
                <a:solidFill>
                  <a:srgbClr val="FFFFFF"/>
                </a:solidFill>
              </a:rPr>
              <a:t>Isabella Sturm</a:t>
            </a: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115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Freeform: Shape 134">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Arc 136">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9" name="Rectangle 138">
            <a:extLst>
              <a:ext uri="{FF2B5EF4-FFF2-40B4-BE49-F238E27FC236}">
                <a16:creationId xmlns:a16="http://schemas.microsoft.com/office/drawing/2014/main" id="{F3F784DF-71A9-4E9B-90D7-076EE2FA6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
            <a:ext cx="4712144"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Arc 142">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155661"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28F699-CBD5-A946-B7B2-39D772B60DD3}"/>
              </a:ext>
            </a:extLst>
          </p:cNvPr>
          <p:cNvSpPr>
            <a:spLocks noGrp="1"/>
          </p:cNvSpPr>
          <p:nvPr>
            <p:ph type="title"/>
          </p:nvPr>
        </p:nvSpPr>
        <p:spPr>
          <a:xfrm>
            <a:off x="643468" y="795509"/>
            <a:ext cx="3509333" cy="2798604"/>
          </a:xfrm>
        </p:spPr>
        <p:txBody>
          <a:bodyPr vert="horz" lIns="91440" tIns="45720" rIns="91440" bIns="45720" rtlCol="0" anchor="b">
            <a:normAutofit/>
          </a:bodyPr>
          <a:lstStyle/>
          <a:p>
            <a:pPr algn="ctr"/>
            <a:r>
              <a:rPr lang="en-US" sz="5000" kern="1200">
                <a:solidFill>
                  <a:srgbClr val="FFFFFF"/>
                </a:solidFill>
                <a:latin typeface="+mj-lt"/>
                <a:ea typeface="+mj-ea"/>
                <a:cs typeface="+mj-cs"/>
              </a:rPr>
              <a:t>CDF of Victim Age</a:t>
            </a:r>
          </a:p>
        </p:txBody>
      </p:sp>
      <p:sp>
        <p:nvSpPr>
          <p:cNvPr id="145" name="Oval 144">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94"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7" name="Rectangle 146">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4940"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150" name="Picture 6">
            <a:extLst>
              <a:ext uri="{FF2B5EF4-FFF2-40B4-BE49-F238E27FC236}">
                <a16:creationId xmlns:a16="http://schemas.microsoft.com/office/drawing/2014/main" id="{EEC45349-9A7E-CB48-A5D5-634B269055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26901" y="842081"/>
            <a:ext cx="6909389" cy="4689793"/>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5125">
            <a:extLst>
              <a:ext uri="{FF2B5EF4-FFF2-40B4-BE49-F238E27FC236}">
                <a16:creationId xmlns:a16="http://schemas.microsoft.com/office/drawing/2014/main" id="{246AC51F-CFF4-D842-B031-2D03953E87B3}"/>
              </a:ext>
            </a:extLst>
          </p:cNvPr>
          <p:cNvSpPr txBox="1">
            <a:spLocks/>
          </p:cNvSpPr>
          <p:nvPr/>
        </p:nvSpPr>
        <p:spPr>
          <a:xfrm>
            <a:off x="-3048" y="3872652"/>
            <a:ext cx="4467792" cy="2410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rgbClr val="FFFFFF"/>
                </a:solidFill>
              </a:rPr>
              <a:t>Given this CDF, the victims of more than 50% of shark attacks are under 40. The majority of victims are between 10 and 40.</a:t>
            </a:r>
          </a:p>
        </p:txBody>
      </p:sp>
    </p:spTree>
    <p:extLst>
      <p:ext uri="{BB962C8B-B14F-4D97-AF65-F5344CB8AC3E}">
        <p14:creationId xmlns:p14="http://schemas.microsoft.com/office/powerpoint/2010/main" val="1496511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1F1F-D5A6-E740-86AA-5F8D3F9673FE}"/>
              </a:ext>
            </a:extLst>
          </p:cNvPr>
          <p:cNvSpPr>
            <a:spLocks noGrp="1"/>
          </p:cNvSpPr>
          <p:nvPr>
            <p:ph type="title"/>
          </p:nvPr>
        </p:nvSpPr>
        <p:spPr/>
        <p:txBody>
          <a:bodyPr/>
          <a:lstStyle/>
          <a:p>
            <a:r>
              <a:rPr lang="en-US" dirty="0"/>
              <a:t>Analytical Distribution</a:t>
            </a:r>
          </a:p>
        </p:txBody>
      </p:sp>
      <p:sp>
        <p:nvSpPr>
          <p:cNvPr id="3" name="Content Placeholder 2">
            <a:extLst>
              <a:ext uri="{FF2B5EF4-FFF2-40B4-BE49-F238E27FC236}">
                <a16:creationId xmlns:a16="http://schemas.microsoft.com/office/drawing/2014/main" id="{5C7909BB-8C1C-AB44-8BED-A2FC10FBD6E3}"/>
              </a:ext>
            </a:extLst>
          </p:cNvPr>
          <p:cNvSpPr>
            <a:spLocks noGrp="1"/>
          </p:cNvSpPr>
          <p:nvPr>
            <p:ph idx="1"/>
          </p:nvPr>
        </p:nvSpPr>
        <p:spPr/>
        <p:txBody>
          <a:bodyPr/>
          <a:lstStyle/>
          <a:p>
            <a:r>
              <a:rPr lang="en-US" dirty="0"/>
              <a:t>N\A</a:t>
            </a:r>
          </a:p>
          <a:p>
            <a:pPr lvl="1"/>
            <a:r>
              <a:rPr lang="en-US" dirty="0"/>
              <a:t>Unable to Analyze Victim Age because of issue with filtering out the string data</a:t>
            </a:r>
          </a:p>
        </p:txBody>
      </p:sp>
    </p:spTree>
    <p:extLst>
      <p:ext uri="{BB962C8B-B14F-4D97-AF65-F5344CB8AC3E}">
        <p14:creationId xmlns:p14="http://schemas.microsoft.com/office/powerpoint/2010/main" val="516072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CCE23-B958-E547-80F7-CE0A0D08709B}"/>
              </a:ext>
            </a:extLst>
          </p:cNvPr>
          <p:cNvSpPr>
            <a:spLocks noGrp="1"/>
          </p:cNvSpPr>
          <p:nvPr>
            <p:ph type="title"/>
          </p:nvPr>
        </p:nvSpPr>
        <p:spPr/>
        <p:txBody>
          <a:bodyPr/>
          <a:lstStyle/>
          <a:p>
            <a:r>
              <a:rPr lang="en-US"/>
              <a:t>Age of Victim vs Year of Attack</a:t>
            </a:r>
            <a:endParaRPr lang="en-US" dirty="0"/>
          </a:p>
        </p:txBody>
      </p:sp>
      <p:pic>
        <p:nvPicPr>
          <p:cNvPr id="7170" name="Picture 2">
            <a:extLst>
              <a:ext uri="{FF2B5EF4-FFF2-40B4-BE49-F238E27FC236}">
                <a16:creationId xmlns:a16="http://schemas.microsoft.com/office/drawing/2014/main" id="{B4ABCC50-58FD-424E-BDD1-20BDAE3B7CCF}"/>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91167"/>
            <a:ext cx="7483218" cy="5014330"/>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5125">
            <a:extLst>
              <a:ext uri="{FF2B5EF4-FFF2-40B4-BE49-F238E27FC236}">
                <a16:creationId xmlns:a16="http://schemas.microsoft.com/office/drawing/2014/main" id="{465E454E-22E5-7147-B678-AE784AD7A92E}"/>
              </a:ext>
            </a:extLst>
          </p:cNvPr>
          <p:cNvSpPr txBox="1">
            <a:spLocks/>
          </p:cNvSpPr>
          <p:nvPr/>
        </p:nvSpPr>
        <p:spPr>
          <a:xfrm>
            <a:off x="8321418" y="1952051"/>
            <a:ext cx="3870582" cy="36147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There is no real trend of the age of the victim over time. The most dense areas are after 1950 most likely due to increase of shark attack tracking data</a:t>
            </a:r>
          </a:p>
        </p:txBody>
      </p:sp>
    </p:spTree>
    <p:extLst>
      <p:ext uri="{BB962C8B-B14F-4D97-AF65-F5344CB8AC3E}">
        <p14:creationId xmlns:p14="http://schemas.microsoft.com/office/powerpoint/2010/main" val="1302798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EE389-90C1-124F-9B91-4636D46888A8}"/>
              </a:ext>
            </a:extLst>
          </p:cNvPr>
          <p:cNvSpPr>
            <a:spLocks noGrp="1"/>
          </p:cNvSpPr>
          <p:nvPr>
            <p:ph type="title"/>
          </p:nvPr>
        </p:nvSpPr>
        <p:spPr/>
        <p:txBody>
          <a:bodyPr/>
          <a:lstStyle/>
          <a:p>
            <a:r>
              <a:rPr lang="en-US" dirty="0"/>
              <a:t>Fatality of Attack vs Age of Victim</a:t>
            </a:r>
          </a:p>
        </p:txBody>
      </p:sp>
      <p:pic>
        <p:nvPicPr>
          <p:cNvPr id="8194" name="Picture 2">
            <a:extLst>
              <a:ext uri="{FF2B5EF4-FFF2-40B4-BE49-F238E27FC236}">
                <a16:creationId xmlns:a16="http://schemas.microsoft.com/office/drawing/2014/main" id="{A13EF81D-DC36-AC4B-9DBB-1CB6309E6F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8642" y="1287230"/>
            <a:ext cx="7687963" cy="557077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5125">
            <a:extLst>
              <a:ext uri="{FF2B5EF4-FFF2-40B4-BE49-F238E27FC236}">
                <a16:creationId xmlns:a16="http://schemas.microsoft.com/office/drawing/2014/main" id="{782F9B9E-D269-8D4C-8C6F-4168CFF3C823}"/>
              </a:ext>
            </a:extLst>
          </p:cNvPr>
          <p:cNvSpPr txBox="1">
            <a:spLocks/>
          </p:cNvSpPr>
          <p:nvPr/>
        </p:nvSpPr>
        <p:spPr>
          <a:xfrm>
            <a:off x="8056605" y="1690688"/>
            <a:ext cx="3766753" cy="451240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Most shark attacks seem to be nonfatal, regardless of age. However, it appears as you get older you are less likely to be part of shark attack and for it to be fatal.</a:t>
            </a:r>
          </a:p>
          <a:p>
            <a:pPr marL="0" indent="0" algn="ctr">
              <a:buFont typeface="Arial" panose="020B0604020202020204" pitchFamily="34" charset="0"/>
              <a:buNone/>
            </a:pPr>
            <a:endParaRPr lang="en-US" dirty="0"/>
          </a:p>
          <a:p>
            <a:pPr marL="0" indent="0" algn="ctr">
              <a:buFont typeface="Arial" panose="020B0604020202020204" pitchFamily="34" charset="0"/>
              <a:buNone/>
            </a:pPr>
            <a:r>
              <a:rPr lang="en-US" dirty="0"/>
              <a:t>This is likely not because as you get older you are stronger against shark attacks but rather you are less likely to be participating in activities that put you at risk for being attacked by a shark</a:t>
            </a:r>
          </a:p>
        </p:txBody>
      </p:sp>
    </p:spTree>
    <p:extLst>
      <p:ext uri="{BB962C8B-B14F-4D97-AF65-F5344CB8AC3E}">
        <p14:creationId xmlns:p14="http://schemas.microsoft.com/office/powerpoint/2010/main" val="1373638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5F47-424B-9540-9DB6-206CA0EE7741}"/>
              </a:ext>
            </a:extLst>
          </p:cNvPr>
          <p:cNvSpPr>
            <a:spLocks noGrp="1"/>
          </p:cNvSpPr>
          <p:nvPr>
            <p:ph type="title"/>
          </p:nvPr>
        </p:nvSpPr>
        <p:spPr/>
        <p:txBody>
          <a:bodyPr/>
          <a:lstStyle/>
          <a:p>
            <a:r>
              <a:rPr lang="en-US" dirty="0"/>
              <a:t>Hypothesis Test</a:t>
            </a:r>
          </a:p>
        </p:txBody>
      </p:sp>
      <p:sp>
        <p:nvSpPr>
          <p:cNvPr id="3" name="Content Placeholder 2">
            <a:extLst>
              <a:ext uri="{FF2B5EF4-FFF2-40B4-BE49-F238E27FC236}">
                <a16:creationId xmlns:a16="http://schemas.microsoft.com/office/drawing/2014/main" id="{1839DB44-EFFF-A34E-92EE-0B118EF38246}"/>
              </a:ext>
            </a:extLst>
          </p:cNvPr>
          <p:cNvSpPr>
            <a:spLocks noGrp="1"/>
          </p:cNvSpPr>
          <p:nvPr>
            <p:ph idx="1"/>
          </p:nvPr>
        </p:nvSpPr>
        <p:spPr/>
        <p:txBody>
          <a:bodyPr/>
          <a:lstStyle/>
          <a:p>
            <a:r>
              <a:rPr lang="en-US" dirty="0"/>
              <a:t>The plan was to test how age affects fatality but because I couldn’t rid the dataset of string ages, I couldn’t perform this test</a:t>
            </a:r>
          </a:p>
        </p:txBody>
      </p:sp>
    </p:spTree>
    <p:extLst>
      <p:ext uri="{BB962C8B-B14F-4D97-AF65-F5344CB8AC3E}">
        <p14:creationId xmlns:p14="http://schemas.microsoft.com/office/powerpoint/2010/main" val="1271459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E65C78-9464-5B4D-B4C5-E9E9BD8DD795}"/>
              </a:ext>
            </a:extLst>
          </p:cNvPr>
          <p:cNvSpPr>
            <a:spLocks noGrp="1"/>
          </p:cNvSpPr>
          <p:nvPr>
            <p:ph type="title"/>
          </p:nvPr>
        </p:nvSpPr>
        <p:spPr>
          <a:xfrm>
            <a:off x="838200" y="647593"/>
            <a:ext cx="4467792" cy="3060541"/>
          </a:xfrm>
        </p:spPr>
        <p:txBody>
          <a:bodyPr vert="horz" lIns="91440" tIns="45720" rIns="91440" bIns="45720" rtlCol="0" anchor="b">
            <a:normAutofit/>
          </a:bodyPr>
          <a:lstStyle/>
          <a:p>
            <a:pPr algn="ctr"/>
            <a:r>
              <a:rPr lang="en-US" sz="6000" kern="1200">
                <a:solidFill>
                  <a:srgbClr val="FFFFFF"/>
                </a:solidFill>
                <a:latin typeface="+mj-lt"/>
                <a:ea typeface="+mj-ea"/>
                <a:cs typeface="+mj-cs"/>
              </a:rPr>
              <a:t>Regression Analysis</a:t>
            </a:r>
          </a:p>
        </p:txBody>
      </p:sp>
      <p:sp>
        <p:nvSpPr>
          <p:cNvPr id="18" name="Oval 17">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picture containing text, receipt&#10;&#10;Description automatically generated">
            <a:extLst>
              <a:ext uri="{FF2B5EF4-FFF2-40B4-BE49-F238E27FC236}">
                <a16:creationId xmlns:a16="http://schemas.microsoft.com/office/drawing/2014/main" id="{9BCCFA70-C107-DD4A-A31F-247B8E3C9086}"/>
              </a:ext>
            </a:extLst>
          </p:cNvPr>
          <p:cNvPicPr>
            <a:picLocks noGrp="1" noChangeAspect="1"/>
          </p:cNvPicPr>
          <p:nvPr>
            <p:ph idx="1"/>
          </p:nvPr>
        </p:nvPicPr>
        <p:blipFill>
          <a:blip r:embed="rId2"/>
          <a:stretch>
            <a:fillRect/>
          </a:stretch>
        </p:blipFill>
        <p:spPr>
          <a:xfrm>
            <a:off x="5213530" y="-1"/>
            <a:ext cx="6114341" cy="6812640"/>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
        <p:nvSpPr>
          <p:cNvPr id="6" name="TextBox 5">
            <a:extLst>
              <a:ext uri="{FF2B5EF4-FFF2-40B4-BE49-F238E27FC236}">
                <a16:creationId xmlns:a16="http://schemas.microsoft.com/office/drawing/2014/main" id="{80B94B6A-B0F8-EE49-AA05-EF51E7B0542C}"/>
              </a:ext>
            </a:extLst>
          </p:cNvPr>
          <p:cNvSpPr txBox="1"/>
          <p:nvPr/>
        </p:nvSpPr>
        <p:spPr>
          <a:xfrm>
            <a:off x="0" y="3916671"/>
            <a:ext cx="5099473" cy="2585323"/>
          </a:xfrm>
          <a:prstGeom prst="rect">
            <a:avLst/>
          </a:prstGeom>
          <a:noFill/>
        </p:spPr>
        <p:txBody>
          <a:bodyPr wrap="none" rtlCol="0">
            <a:spAutoFit/>
          </a:bodyPr>
          <a:lstStyle/>
          <a:p>
            <a:r>
              <a:rPr lang="en-US" dirty="0"/>
              <a:t>(Slope, Intercept) = </a:t>
            </a:r>
          </a:p>
          <a:p>
            <a:r>
              <a:rPr lang="en-US" dirty="0"/>
              <a:t>(0.08960975377217839, 0.2539845961827145)</a:t>
            </a:r>
          </a:p>
          <a:p>
            <a:endParaRPr lang="en-US" dirty="0"/>
          </a:p>
          <a:p>
            <a:r>
              <a:rPr lang="en-US" dirty="0"/>
              <a:t>R-squared = 0.08095882045837977</a:t>
            </a:r>
          </a:p>
          <a:p>
            <a:endParaRPr lang="en-US" dirty="0"/>
          </a:p>
          <a:p>
            <a:r>
              <a:rPr lang="en-US" dirty="0"/>
              <a:t>The results of the analysis show that the</a:t>
            </a:r>
          </a:p>
          <a:p>
            <a:r>
              <a:rPr lang="en-US" dirty="0"/>
              <a:t>Regression shows that only about 8% of the </a:t>
            </a:r>
          </a:p>
          <a:p>
            <a:r>
              <a:rPr lang="en-US" dirty="0"/>
              <a:t>data fit the model, which looked at </a:t>
            </a:r>
          </a:p>
          <a:p>
            <a:r>
              <a:rPr lang="en-US" dirty="0"/>
              <a:t>Fatality vs the Type of Attack</a:t>
            </a:r>
          </a:p>
        </p:txBody>
      </p:sp>
    </p:spTree>
    <p:extLst>
      <p:ext uri="{BB962C8B-B14F-4D97-AF65-F5344CB8AC3E}">
        <p14:creationId xmlns:p14="http://schemas.microsoft.com/office/powerpoint/2010/main" val="2267215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403F-33D2-5B4E-9309-A5CB63622AF2}"/>
              </a:ext>
            </a:extLst>
          </p:cNvPr>
          <p:cNvSpPr>
            <a:spLocks noGrp="1"/>
          </p:cNvSpPr>
          <p:nvPr>
            <p:ph type="title"/>
          </p:nvPr>
        </p:nvSpPr>
        <p:spPr/>
        <p:txBody>
          <a:bodyPr/>
          <a:lstStyle/>
          <a:p>
            <a:r>
              <a:rPr lang="en-US" dirty="0"/>
              <a:t>Variable Selection</a:t>
            </a:r>
          </a:p>
        </p:txBody>
      </p:sp>
      <p:sp>
        <p:nvSpPr>
          <p:cNvPr id="3" name="Content Placeholder 2">
            <a:extLst>
              <a:ext uri="{FF2B5EF4-FFF2-40B4-BE49-F238E27FC236}">
                <a16:creationId xmlns:a16="http://schemas.microsoft.com/office/drawing/2014/main" id="{39B95680-198A-8D47-A66B-A7BC7421AAFC}"/>
              </a:ext>
            </a:extLst>
          </p:cNvPr>
          <p:cNvSpPr>
            <a:spLocks noGrp="1"/>
          </p:cNvSpPr>
          <p:nvPr>
            <p:ph idx="1"/>
          </p:nvPr>
        </p:nvSpPr>
        <p:spPr/>
        <p:txBody>
          <a:bodyPr>
            <a:normAutofit lnSpcReduction="10000"/>
          </a:bodyPr>
          <a:lstStyle/>
          <a:p>
            <a:r>
              <a:rPr lang="en-US" dirty="0"/>
              <a:t>Year: The year the attack occurred</a:t>
            </a:r>
          </a:p>
          <a:p>
            <a:pPr lvl="1"/>
            <a:r>
              <a:rPr lang="en-US" dirty="0"/>
              <a:t>Have attacks increased over time – may be hard to determine because of increase in traceability over time</a:t>
            </a:r>
          </a:p>
          <a:p>
            <a:r>
              <a:rPr lang="en-US" dirty="0"/>
              <a:t>Type: The type of attack (Provoked, Unprovoked, </a:t>
            </a:r>
            <a:r>
              <a:rPr lang="en-US" dirty="0" err="1"/>
              <a:t>etc</a:t>
            </a:r>
            <a:r>
              <a:rPr lang="en-US" dirty="0"/>
              <a:t>)</a:t>
            </a:r>
          </a:p>
          <a:p>
            <a:pPr lvl="1"/>
            <a:r>
              <a:rPr lang="en-US" dirty="0"/>
              <a:t>Are more shark attacks provoked or unprovoked</a:t>
            </a:r>
          </a:p>
          <a:p>
            <a:r>
              <a:rPr lang="en-US" dirty="0"/>
              <a:t>Gender: Whether the victim was male (0) or Female (1)</a:t>
            </a:r>
          </a:p>
          <a:p>
            <a:pPr lvl="1"/>
            <a:r>
              <a:rPr lang="en-US" dirty="0"/>
              <a:t>Are most victims male or female? Are you more likely to be attacked </a:t>
            </a:r>
          </a:p>
          <a:p>
            <a:r>
              <a:rPr lang="en-US" dirty="0"/>
              <a:t>Fatal: Whether or not the attack was Fatal</a:t>
            </a:r>
          </a:p>
          <a:p>
            <a:pPr lvl="1"/>
            <a:r>
              <a:rPr lang="en-US" dirty="0"/>
              <a:t>If you are a victim of a shark attack, is it likely to be fatal?</a:t>
            </a:r>
          </a:p>
          <a:p>
            <a:r>
              <a:rPr lang="en-US" dirty="0"/>
              <a:t>Age: Age of the victim</a:t>
            </a:r>
          </a:p>
          <a:p>
            <a:pPr lvl="1"/>
            <a:r>
              <a:rPr lang="en-US" dirty="0"/>
              <a:t>How does age affect fatality</a:t>
            </a:r>
          </a:p>
        </p:txBody>
      </p:sp>
    </p:spTree>
    <p:extLst>
      <p:ext uri="{BB962C8B-B14F-4D97-AF65-F5344CB8AC3E}">
        <p14:creationId xmlns:p14="http://schemas.microsoft.com/office/powerpoint/2010/main" val="1746877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2" name="Arc 7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3" name="Rectangle 74">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4" name="Arc 76">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C146A3-C1C6-C242-93E8-A418AB6AFA1D}"/>
              </a:ext>
            </a:extLst>
          </p:cNvPr>
          <p:cNvSpPr>
            <a:spLocks noGrp="1"/>
          </p:cNvSpPr>
          <p:nvPr>
            <p:ph type="title"/>
          </p:nvPr>
        </p:nvSpPr>
        <p:spPr>
          <a:xfrm>
            <a:off x="7080738" y="647593"/>
            <a:ext cx="4467792" cy="3060541"/>
          </a:xfrm>
        </p:spPr>
        <p:txBody>
          <a:bodyPr vert="horz" lIns="91440" tIns="45720" rIns="91440" bIns="45720" rtlCol="0" anchor="b">
            <a:normAutofit/>
          </a:bodyPr>
          <a:lstStyle/>
          <a:p>
            <a:pPr algn="ctr"/>
            <a:r>
              <a:rPr lang="en-US" sz="6000" kern="1200">
                <a:solidFill>
                  <a:srgbClr val="FFFFFF"/>
                </a:solidFill>
                <a:latin typeface="+mj-lt"/>
                <a:ea typeface="+mj-ea"/>
                <a:cs typeface="+mj-cs"/>
              </a:rPr>
              <a:t>Year Histogram</a:t>
            </a:r>
          </a:p>
        </p:txBody>
      </p:sp>
      <p:sp>
        <p:nvSpPr>
          <p:cNvPr id="79" name="Oval 78">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Chart, histogram&#10;&#10;Description automatically generated">
            <a:extLst>
              <a:ext uri="{FF2B5EF4-FFF2-40B4-BE49-F238E27FC236}">
                <a16:creationId xmlns:a16="http://schemas.microsoft.com/office/drawing/2014/main" id="{C85D6D15-B42D-AB4D-98C2-0A15A33F67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59077" y="1641085"/>
            <a:ext cx="5125164" cy="3532750"/>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70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Arc 7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Arc 76">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43A3C7-5F81-B043-981D-A0A3B3B2294D}"/>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a:solidFill>
                  <a:schemeClr val="tx1"/>
                </a:solidFill>
                <a:latin typeface="+mj-lt"/>
                <a:ea typeface="+mj-ea"/>
                <a:cs typeface="+mj-cs"/>
              </a:rPr>
              <a:t>Type Histogram</a:t>
            </a:r>
          </a:p>
        </p:txBody>
      </p:sp>
      <p:pic>
        <p:nvPicPr>
          <p:cNvPr id="2050" name="Picture 2">
            <a:extLst>
              <a:ext uri="{FF2B5EF4-FFF2-40B4-BE49-F238E27FC236}">
                <a16:creationId xmlns:a16="http://schemas.microsoft.com/office/drawing/2014/main" id="{22995586-0A9D-7A47-9700-03E4051E4C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1402095"/>
            <a:ext cx="5850384" cy="4053809"/>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a:noFill/>
          <a:extLst>
            <a:ext uri="{909E8E84-426E-40DD-AFC4-6F175D3DCCD1}">
              <a14:hiddenFill xmlns:a14="http://schemas.microsoft.com/office/drawing/2010/main">
                <a:solidFill>
                  <a:srgbClr val="FFFFFF"/>
                </a:solidFill>
              </a14:hiddenFill>
            </a:ext>
          </a:extLst>
        </p:spPr>
      </p:pic>
      <p:sp>
        <p:nvSpPr>
          <p:cNvPr id="79" name="Oval 78">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9498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Arc 7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Arc 76">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39F39C-A169-084A-B50A-E52B0C157A64}"/>
              </a:ext>
            </a:extLst>
          </p:cNvPr>
          <p:cNvSpPr>
            <a:spLocks noGrp="1"/>
          </p:cNvSpPr>
          <p:nvPr>
            <p:ph type="title"/>
          </p:nvPr>
        </p:nvSpPr>
        <p:spPr>
          <a:xfrm>
            <a:off x="7080738" y="647593"/>
            <a:ext cx="4467792" cy="3060541"/>
          </a:xfrm>
        </p:spPr>
        <p:txBody>
          <a:bodyPr vert="horz" lIns="91440" tIns="45720" rIns="91440" bIns="45720" rtlCol="0" anchor="b">
            <a:normAutofit/>
          </a:bodyPr>
          <a:lstStyle/>
          <a:p>
            <a:pPr algn="ctr"/>
            <a:r>
              <a:rPr lang="en-US" sz="6000" kern="1200">
                <a:solidFill>
                  <a:srgbClr val="FFFFFF"/>
                </a:solidFill>
                <a:latin typeface="+mj-lt"/>
                <a:ea typeface="+mj-ea"/>
                <a:cs typeface="+mj-cs"/>
              </a:rPr>
              <a:t>Gender Histogram</a:t>
            </a:r>
          </a:p>
        </p:txBody>
      </p:sp>
      <p:sp>
        <p:nvSpPr>
          <p:cNvPr id="79" name="Oval 78">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a:extLst>
              <a:ext uri="{FF2B5EF4-FFF2-40B4-BE49-F238E27FC236}">
                <a16:creationId xmlns:a16="http://schemas.microsoft.com/office/drawing/2014/main" id="{3BD06511-2271-DA4D-9E49-98F86DD16A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51567" y="1709738"/>
            <a:ext cx="4962415" cy="3438523"/>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45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Arc 7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Arc 76">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5DA589-9768-7C45-B6D7-FE9C675F05AC}"/>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a:solidFill>
                  <a:schemeClr val="tx1"/>
                </a:solidFill>
                <a:latin typeface="+mj-lt"/>
                <a:ea typeface="+mj-ea"/>
                <a:cs typeface="+mj-cs"/>
              </a:rPr>
              <a:t>Fatal Histogram</a:t>
            </a:r>
          </a:p>
        </p:txBody>
      </p:sp>
      <p:pic>
        <p:nvPicPr>
          <p:cNvPr id="4098" name="Picture 2">
            <a:extLst>
              <a:ext uri="{FF2B5EF4-FFF2-40B4-BE49-F238E27FC236}">
                <a16:creationId xmlns:a16="http://schemas.microsoft.com/office/drawing/2014/main" id="{8C5E860B-57A3-9E42-97E7-0C59B67809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1402095"/>
            <a:ext cx="5850384" cy="4053809"/>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a:noFill/>
          <a:extLst>
            <a:ext uri="{909E8E84-426E-40DD-AFC4-6F175D3DCCD1}">
              <a14:hiddenFill xmlns:a14="http://schemas.microsoft.com/office/drawing/2010/main">
                <a:solidFill>
                  <a:srgbClr val="FFFFFF"/>
                </a:solidFill>
              </a14:hiddenFill>
            </a:ext>
          </a:extLst>
        </p:spPr>
      </p:pic>
      <p:sp>
        <p:nvSpPr>
          <p:cNvPr id="79" name="Oval 78">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6580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D68B-0E8C-3F41-A72C-2CB865B53E8D}"/>
              </a:ext>
            </a:extLst>
          </p:cNvPr>
          <p:cNvSpPr>
            <a:spLocks noGrp="1"/>
          </p:cNvSpPr>
          <p:nvPr>
            <p:ph type="title"/>
          </p:nvPr>
        </p:nvSpPr>
        <p:spPr/>
        <p:txBody>
          <a:bodyPr/>
          <a:lstStyle/>
          <a:p>
            <a:r>
              <a:rPr lang="en-US" dirty="0"/>
              <a:t>Age Histogram</a:t>
            </a:r>
          </a:p>
        </p:txBody>
      </p:sp>
      <p:sp>
        <p:nvSpPr>
          <p:cNvPr id="3" name="Content Placeholder 2">
            <a:extLst>
              <a:ext uri="{FF2B5EF4-FFF2-40B4-BE49-F238E27FC236}">
                <a16:creationId xmlns:a16="http://schemas.microsoft.com/office/drawing/2014/main" id="{7967722B-B5FB-8C44-A655-03EDD9CBFC7B}"/>
              </a:ext>
            </a:extLst>
          </p:cNvPr>
          <p:cNvSpPr>
            <a:spLocks noGrp="1"/>
          </p:cNvSpPr>
          <p:nvPr>
            <p:ph idx="1"/>
          </p:nvPr>
        </p:nvSpPr>
        <p:spPr/>
        <p:txBody>
          <a:bodyPr/>
          <a:lstStyle/>
          <a:p>
            <a:r>
              <a:rPr lang="en-US" dirty="0"/>
              <a:t>N\A – I had trouble getting rid of any string ages (non-numeric, non-real)</a:t>
            </a:r>
          </a:p>
        </p:txBody>
      </p:sp>
    </p:spTree>
    <p:extLst>
      <p:ext uri="{BB962C8B-B14F-4D97-AF65-F5344CB8AC3E}">
        <p14:creationId xmlns:p14="http://schemas.microsoft.com/office/powerpoint/2010/main" val="504074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Arc 1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C7F2CF09-C30A-4822-90E1-5321D4B6E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DDD816-EFA3-2740-9D4B-3377FB1CC741}"/>
              </a:ext>
            </a:extLst>
          </p:cNvPr>
          <p:cNvSpPr>
            <a:spLocks noGrp="1"/>
          </p:cNvSpPr>
          <p:nvPr>
            <p:ph type="title"/>
          </p:nvPr>
        </p:nvSpPr>
        <p:spPr>
          <a:xfrm>
            <a:off x="938701" y="3796715"/>
            <a:ext cx="7687485" cy="1515964"/>
          </a:xfrm>
        </p:spPr>
        <p:txBody>
          <a:bodyPr vert="horz" lIns="91440" tIns="45720" rIns="91440" bIns="45720" rtlCol="0" anchor="b">
            <a:normAutofit/>
          </a:bodyPr>
          <a:lstStyle/>
          <a:p>
            <a:pPr algn="ctr"/>
            <a:r>
              <a:rPr lang="en-US" sz="5100" kern="1200">
                <a:solidFill>
                  <a:schemeClr val="bg1"/>
                </a:solidFill>
                <a:latin typeface="+mj-lt"/>
                <a:ea typeface="+mj-ea"/>
                <a:cs typeface="+mj-cs"/>
              </a:rPr>
              <a:t>Descriptive Characteristics</a:t>
            </a:r>
          </a:p>
        </p:txBody>
      </p:sp>
      <p:sp>
        <p:nvSpPr>
          <p:cNvPr id="24" name="Freeform: Shape 23">
            <a:extLst>
              <a:ext uri="{FF2B5EF4-FFF2-40B4-BE49-F238E27FC236}">
                <a16:creationId xmlns:a16="http://schemas.microsoft.com/office/drawing/2014/main" id="{C7748525-23B4-4735-9E3D-1D7F9EC5F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508807" cy="3540818"/>
          </a:xfrm>
          <a:custGeom>
            <a:avLst/>
            <a:gdLst>
              <a:gd name="connsiteX0" fmla="*/ 0 w 3508807"/>
              <a:gd name="connsiteY0" fmla="*/ 0 h 3540818"/>
              <a:gd name="connsiteX1" fmla="*/ 2918176 w 3508807"/>
              <a:gd name="connsiteY1" fmla="*/ 0 h 3540818"/>
              <a:gd name="connsiteX2" fmla="*/ 3032107 w 3508807"/>
              <a:gd name="connsiteY2" fmla="*/ 125356 h 3540818"/>
              <a:gd name="connsiteX3" fmla="*/ 3508807 w 3508807"/>
              <a:gd name="connsiteY3" fmla="*/ 1453246 h 3540818"/>
              <a:gd name="connsiteX4" fmla="*/ 1421235 w 3508807"/>
              <a:gd name="connsiteY4" fmla="*/ 3540818 h 3540818"/>
              <a:gd name="connsiteX5" fmla="*/ 93346 w 3508807"/>
              <a:gd name="connsiteY5" fmla="*/ 3064118 h 3540818"/>
              <a:gd name="connsiteX6" fmla="*/ 0 w 3508807"/>
              <a:gd name="connsiteY6" fmla="*/ 2979280 h 354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8807" h="3540818">
                <a:moveTo>
                  <a:pt x="0" y="0"/>
                </a:moveTo>
                <a:lnTo>
                  <a:pt x="2918176" y="0"/>
                </a:lnTo>
                <a:lnTo>
                  <a:pt x="3032107" y="125356"/>
                </a:lnTo>
                <a:cubicBezTo>
                  <a:pt x="3329912" y="486212"/>
                  <a:pt x="3508807" y="948837"/>
                  <a:pt x="3508807" y="1453246"/>
                </a:cubicBezTo>
                <a:cubicBezTo>
                  <a:pt x="3508807" y="2606180"/>
                  <a:pt x="2574169" y="3540818"/>
                  <a:pt x="1421235" y="3540818"/>
                </a:cubicBezTo>
                <a:cubicBezTo>
                  <a:pt x="916827" y="3540818"/>
                  <a:pt x="454201" y="3361923"/>
                  <a:pt x="93346" y="3064118"/>
                </a:cubicBezTo>
                <a:lnTo>
                  <a:pt x="0" y="297928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table&#10;&#10;Description automatically generated">
            <a:extLst>
              <a:ext uri="{FF2B5EF4-FFF2-40B4-BE49-F238E27FC236}">
                <a16:creationId xmlns:a16="http://schemas.microsoft.com/office/drawing/2014/main" id="{577A7638-58F7-254E-8FE3-E16643DC42E4}"/>
              </a:ext>
            </a:extLst>
          </p:cNvPr>
          <p:cNvPicPr>
            <a:picLocks noChangeAspect="1"/>
          </p:cNvPicPr>
          <p:nvPr/>
        </p:nvPicPr>
        <p:blipFill>
          <a:blip r:embed="rId2"/>
          <a:stretch>
            <a:fillRect/>
          </a:stretch>
        </p:blipFill>
        <p:spPr>
          <a:xfrm>
            <a:off x="130885" y="811279"/>
            <a:ext cx="2842051" cy="1056842"/>
          </a:xfrm>
          <a:custGeom>
            <a:avLst/>
            <a:gdLst/>
            <a:ahLst/>
            <a:cxnLst/>
            <a:rect l="l" t="t" r="r" b="b"/>
            <a:pathLst>
              <a:path w="2565029" h="2588972">
                <a:moveTo>
                  <a:pt x="69897" y="0"/>
                </a:moveTo>
                <a:lnTo>
                  <a:pt x="2495132" y="0"/>
                </a:lnTo>
                <a:cubicBezTo>
                  <a:pt x="2533735" y="0"/>
                  <a:pt x="2565029" y="31294"/>
                  <a:pt x="2565029" y="69897"/>
                </a:cubicBezTo>
                <a:lnTo>
                  <a:pt x="2565029" y="2519075"/>
                </a:lnTo>
                <a:cubicBezTo>
                  <a:pt x="2565029" y="2557678"/>
                  <a:pt x="2533735" y="2588972"/>
                  <a:pt x="2495132" y="2588972"/>
                </a:cubicBezTo>
                <a:lnTo>
                  <a:pt x="69897" y="2588972"/>
                </a:lnTo>
                <a:cubicBezTo>
                  <a:pt x="31294" y="2588972"/>
                  <a:pt x="0" y="2557678"/>
                  <a:pt x="0" y="2519075"/>
                </a:cubicBezTo>
                <a:lnTo>
                  <a:pt x="0" y="69897"/>
                </a:lnTo>
                <a:cubicBezTo>
                  <a:pt x="0" y="31294"/>
                  <a:pt x="31294" y="0"/>
                  <a:pt x="69897" y="0"/>
                </a:cubicBezTo>
                <a:close/>
              </a:path>
            </a:pathLst>
          </a:custGeom>
        </p:spPr>
      </p:pic>
      <p:sp>
        <p:nvSpPr>
          <p:cNvPr id="26" name="Freeform: Shape 25">
            <a:extLst>
              <a:ext uri="{FF2B5EF4-FFF2-40B4-BE49-F238E27FC236}">
                <a16:creationId xmlns:a16="http://schemas.microsoft.com/office/drawing/2014/main" id="{3F8B044C-ADFD-473A-BA8C-D7B090E22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8034" y="1"/>
            <a:ext cx="4175144" cy="3666943"/>
          </a:xfrm>
          <a:custGeom>
            <a:avLst/>
            <a:gdLst>
              <a:gd name="connsiteX0" fmla="*/ 725023 w 4175144"/>
              <a:gd name="connsiteY0" fmla="*/ 0 h 3666943"/>
              <a:gd name="connsiteX1" fmla="*/ 3450122 w 4175144"/>
              <a:gd name="connsiteY1" fmla="*/ 0 h 3666943"/>
              <a:gd name="connsiteX2" fmla="*/ 3563708 w 4175144"/>
              <a:gd name="connsiteY2" fmla="*/ 103235 h 3666943"/>
              <a:gd name="connsiteX3" fmla="*/ 4175144 w 4175144"/>
              <a:gd name="connsiteY3" fmla="*/ 1579371 h 3666943"/>
              <a:gd name="connsiteX4" fmla="*/ 2087572 w 4175144"/>
              <a:gd name="connsiteY4" fmla="*/ 3666943 h 3666943"/>
              <a:gd name="connsiteX5" fmla="*/ 0 w 4175144"/>
              <a:gd name="connsiteY5" fmla="*/ 1579371 h 3666943"/>
              <a:gd name="connsiteX6" fmla="*/ 611436 w 4175144"/>
              <a:gd name="connsiteY6" fmla="*/ 103235 h 366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44" h="3666943">
                <a:moveTo>
                  <a:pt x="725023" y="0"/>
                </a:moveTo>
                <a:lnTo>
                  <a:pt x="3450122" y="0"/>
                </a:lnTo>
                <a:lnTo>
                  <a:pt x="3563708" y="103235"/>
                </a:lnTo>
                <a:cubicBezTo>
                  <a:pt x="3941485" y="481011"/>
                  <a:pt x="4175144" y="1002904"/>
                  <a:pt x="4175144" y="1579371"/>
                </a:cubicBezTo>
                <a:cubicBezTo>
                  <a:pt x="4175144" y="2732305"/>
                  <a:pt x="3240506" y="3666943"/>
                  <a:pt x="2087572" y="3666943"/>
                </a:cubicBezTo>
                <a:cubicBezTo>
                  <a:pt x="934638" y="3666943"/>
                  <a:pt x="0" y="2732305"/>
                  <a:pt x="0" y="1579371"/>
                </a:cubicBezTo>
                <a:cubicBezTo>
                  <a:pt x="0" y="1002904"/>
                  <a:pt x="233660" y="481011"/>
                  <a:pt x="611436" y="10323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table&#10;&#10;Description automatically generated">
            <a:extLst>
              <a:ext uri="{FF2B5EF4-FFF2-40B4-BE49-F238E27FC236}">
                <a16:creationId xmlns:a16="http://schemas.microsoft.com/office/drawing/2014/main" id="{515476FE-28BF-2845-B407-304715CC3891}"/>
              </a:ext>
            </a:extLst>
          </p:cNvPr>
          <p:cNvPicPr>
            <a:picLocks noChangeAspect="1"/>
          </p:cNvPicPr>
          <p:nvPr/>
        </p:nvPicPr>
        <p:blipFill>
          <a:blip r:embed="rId3"/>
          <a:stretch>
            <a:fillRect/>
          </a:stretch>
        </p:blipFill>
        <p:spPr>
          <a:xfrm>
            <a:off x="4214592" y="811279"/>
            <a:ext cx="3030653" cy="1056842"/>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sp>
        <p:nvSpPr>
          <p:cNvPr id="28" name="Freeform: Shape 27">
            <a:extLst>
              <a:ext uri="{FF2B5EF4-FFF2-40B4-BE49-F238E27FC236}">
                <a16:creationId xmlns:a16="http://schemas.microsoft.com/office/drawing/2014/main" id="{841F6035-CF8E-46C4-9C03-BDABD82F6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3696" y="1"/>
            <a:ext cx="4118305" cy="3096669"/>
          </a:xfrm>
          <a:custGeom>
            <a:avLst/>
            <a:gdLst>
              <a:gd name="connsiteX0" fmla="*/ 260486 w 4118305"/>
              <a:gd name="connsiteY0" fmla="*/ 0 h 3096669"/>
              <a:gd name="connsiteX1" fmla="*/ 3914658 w 4118305"/>
              <a:gd name="connsiteY1" fmla="*/ 0 h 3096669"/>
              <a:gd name="connsiteX2" fmla="*/ 3923185 w 4118305"/>
              <a:gd name="connsiteY2" fmla="*/ 14036 h 3096669"/>
              <a:gd name="connsiteX3" fmla="*/ 4081291 w 4118305"/>
              <a:gd name="connsiteY3" fmla="*/ 388317 h 3096669"/>
              <a:gd name="connsiteX4" fmla="*/ 4118305 w 4118305"/>
              <a:gd name="connsiteY4" fmla="*/ 532270 h 3096669"/>
              <a:gd name="connsiteX5" fmla="*/ 4118305 w 4118305"/>
              <a:gd name="connsiteY5" fmla="*/ 1485924 h 3096669"/>
              <a:gd name="connsiteX6" fmla="*/ 4081291 w 4118305"/>
              <a:gd name="connsiteY6" fmla="*/ 1629877 h 3096669"/>
              <a:gd name="connsiteX7" fmla="*/ 2087572 w 4118305"/>
              <a:gd name="connsiteY7" fmla="*/ 3096669 h 3096669"/>
              <a:gd name="connsiteX8" fmla="*/ 0 w 4118305"/>
              <a:gd name="connsiteY8" fmla="*/ 1009097 h 3096669"/>
              <a:gd name="connsiteX9" fmla="*/ 251959 w 4118305"/>
              <a:gd name="connsiteY9" fmla="*/ 14036 h 3096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18305" h="3096669">
                <a:moveTo>
                  <a:pt x="260486" y="0"/>
                </a:moveTo>
                <a:lnTo>
                  <a:pt x="3914658" y="0"/>
                </a:lnTo>
                <a:lnTo>
                  <a:pt x="3923185" y="14036"/>
                </a:lnTo>
                <a:cubicBezTo>
                  <a:pt x="3987460" y="132354"/>
                  <a:pt x="4040628" y="257581"/>
                  <a:pt x="4081291" y="388317"/>
                </a:cubicBezTo>
                <a:lnTo>
                  <a:pt x="4118305" y="532270"/>
                </a:lnTo>
                <a:lnTo>
                  <a:pt x="4118305" y="1485924"/>
                </a:lnTo>
                <a:lnTo>
                  <a:pt x="4081291" y="1629877"/>
                </a:lnTo>
                <a:cubicBezTo>
                  <a:pt x="3816980" y="2479662"/>
                  <a:pt x="3024331" y="3096669"/>
                  <a:pt x="2087572" y="3096669"/>
                </a:cubicBezTo>
                <a:cubicBezTo>
                  <a:pt x="934638" y="3096669"/>
                  <a:pt x="0" y="2162031"/>
                  <a:pt x="0" y="1009097"/>
                </a:cubicBezTo>
                <a:cubicBezTo>
                  <a:pt x="0" y="648805"/>
                  <a:pt x="91274" y="309831"/>
                  <a:pt x="251959" y="1403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pplication&#10;&#10;Description automatically generated with low confidence">
            <a:extLst>
              <a:ext uri="{FF2B5EF4-FFF2-40B4-BE49-F238E27FC236}">
                <a16:creationId xmlns:a16="http://schemas.microsoft.com/office/drawing/2014/main" id="{2C2A4CA9-77BA-6449-A2AE-9199B28FAAE0}"/>
              </a:ext>
            </a:extLst>
          </p:cNvPr>
          <p:cNvPicPr>
            <a:picLocks noChangeAspect="1"/>
          </p:cNvPicPr>
          <p:nvPr/>
        </p:nvPicPr>
        <p:blipFill>
          <a:blip r:embed="rId4"/>
          <a:stretch>
            <a:fillRect/>
          </a:stretch>
        </p:blipFill>
        <p:spPr>
          <a:xfrm>
            <a:off x="8692155" y="426221"/>
            <a:ext cx="2881386" cy="1298049"/>
          </a:xfrm>
          <a:custGeom>
            <a:avLst/>
            <a:gdLst/>
            <a:ahLst/>
            <a:cxnLst/>
            <a:rect l="l" t="t" r="r" b="b"/>
            <a:pathLst>
              <a:path w="2565029" h="2588972">
                <a:moveTo>
                  <a:pt x="69897" y="0"/>
                </a:moveTo>
                <a:lnTo>
                  <a:pt x="2495132" y="0"/>
                </a:lnTo>
                <a:cubicBezTo>
                  <a:pt x="2533735" y="0"/>
                  <a:pt x="2565029" y="31294"/>
                  <a:pt x="2565029" y="69897"/>
                </a:cubicBezTo>
                <a:lnTo>
                  <a:pt x="2565029" y="2519075"/>
                </a:lnTo>
                <a:cubicBezTo>
                  <a:pt x="2565029" y="2557678"/>
                  <a:pt x="2533735" y="2588972"/>
                  <a:pt x="2495132" y="2588972"/>
                </a:cubicBezTo>
                <a:lnTo>
                  <a:pt x="69897" y="2588972"/>
                </a:lnTo>
                <a:cubicBezTo>
                  <a:pt x="31294" y="2588972"/>
                  <a:pt x="0" y="2557678"/>
                  <a:pt x="0" y="2519075"/>
                </a:cubicBezTo>
                <a:lnTo>
                  <a:pt x="0" y="69897"/>
                </a:lnTo>
                <a:cubicBezTo>
                  <a:pt x="0" y="31294"/>
                  <a:pt x="31294" y="0"/>
                  <a:pt x="69897" y="0"/>
                </a:cubicBezTo>
                <a:close/>
              </a:path>
            </a:pathLst>
          </a:custGeom>
        </p:spPr>
      </p:pic>
      <p:sp>
        <p:nvSpPr>
          <p:cNvPr id="30" name="Freeform: Shape 29">
            <a:extLst>
              <a:ext uri="{FF2B5EF4-FFF2-40B4-BE49-F238E27FC236}">
                <a16:creationId xmlns:a16="http://schemas.microsoft.com/office/drawing/2014/main" id="{4DDF45CC-3E53-4361-852F-16750ABA7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2303" y="6356350"/>
            <a:ext cx="1211855" cy="50165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70C9E743-2637-4F0B-82F3-1F6C889BB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6380" y="3188744"/>
            <a:ext cx="3255621" cy="3669257"/>
          </a:xfrm>
          <a:custGeom>
            <a:avLst/>
            <a:gdLst>
              <a:gd name="connsiteX0" fmla="*/ 2087572 w 3255621"/>
              <a:gd name="connsiteY0" fmla="*/ 0 h 3669257"/>
              <a:gd name="connsiteX1" fmla="*/ 3254753 w 3255621"/>
              <a:gd name="connsiteY1" fmla="*/ 356525 h 3669257"/>
              <a:gd name="connsiteX2" fmla="*/ 3255621 w 3255621"/>
              <a:gd name="connsiteY2" fmla="*/ 357174 h 3669257"/>
              <a:gd name="connsiteX3" fmla="*/ 3255621 w 3255621"/>
              <a:gd name="connsiteY3" fmla="*/ 3669257 h 3669257"/>
              <a:gd name="connsiteX4" fmla="*/ 727569 w 3255621"/>
              <a:gd name="connsiteY4" fmla="*/ 3669257 h 3669257"/>
              <a:gd name="connsiteX5" fmla="*/ 611436 w 3255621"/>
              <a:gd name="connsiteY5" fmla="*/ 3563708 h 3669257"/>
              <a:gd name="connsiteX6" fmla="*/ 0 w 3255621"/>
              <a:gd name="connsiteY6" fmla="*/ 2087572 h 3669257"/>
              <a:gd name="connsiteX7" fmla="*/ 2087572 w 3255621"/>
              <a:gd name="connsiteY7" fmla="*/ 0 h 3669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5621" h="3669257">
                <a:moveTo>
                  <a:pt x="2087572" y="0"/>
                </a:moveTo>
                <a:cubicBezTo>
                  <a:pt x="2519922" y="0"/>
                  <a:pt x="2921575" y="131434"/>
                  <a:pt x="3254753" y="356525"/>
                </a:cubicBezTo>
                <a:lnTo>
                  <a:pt x="3255621" y="357174"/>
                </a:lnTo>
                <a:lnTo>
                  <a:pt x="3255621" y="3669257"/>
                </a:lnTo>
                <a:lnTo>
                  <a:pt x="727569" y="3669257"/>
                </a:lnTo>
                <a:lnTo>
                  <a:pt x="611436" y="3563708"/>
                </a:lnTo>
                <a:cubicBezTo>
                  <a:pt x="233659" y="3185932"/>
                  <a:pt x="0" y="2664039"/>
                  <a:pt x="0" y="2087572"/>
                </a:cubicBezTo>
                <a:cubicBezTo>
                  <a:pt x="0" y="934638"/>
                  <a:pt x="934638" y="0"/>
                  <a:pt x="20875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B12B24E-787B-EE4D-B5BC-6EF8913640D5}"/>
              </a:ext>
            </a:extLst>
          </p:cNvPr>
          <p:cNvPicPr>
            <a:picLocks noChangeAspect="1"/>
          </p:cNvPicPr>
          <p:nvPr/>
        </p:nvPicPr>
        <p:blipFill>
          <a:blip r:embed="rId5"/>
          <a:stretch>
            <a:fillRect/>
          </a:stretch>
        </p:blipFill>
        <p:spPr>
          <a:xfrm>
            <a:off x="753840" y="5442450"/>
            <a:ext cx="10589921" cy="1164890"/>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sp>
        <p:nvSpPr>
          <p:cNvPr id="14" name="TextBox 13">
            <a:extLst>
              <a:ext uri="{FF2B5EF4-FFF2-40B4-BE49-F238E27FC236}">
                <a16:creationId xmlns:a16="http://schemas.microsoft.com/office/drawing/2014/main" id="{017FC3E3-FD25-C940-8432-235C2ED10125}"/>
              </a:ext>
            </a:extLst>
          </p:cNvPr>
          <p:cNvSpPr txBox="1"/>
          <p:nvPr/>
        </p:nvSpPr>
        <p:spPr>
          <a:xfrm>
            <a:off x="9184851" y="1895160"/>
            <a:ext cx="862737" cy="369332"/>
          </a:xfrm>
          <a:prstGeom prst="rect">
            <a:avLst/>
          </a:prstGeom>
          <a:noFill/>
        </p:spPr>
        <p:txBody>
          <a:bodyPr wrap="square" rtlCol="0">
            <a:spAutoFit/>
          </a:bodyPr>
          <a:lstStyle/>
          <a:p>
            <a:r>
              <a:rPr lang="en-US" dirty="0"/>
              <a:t>MEAN</a:t>
            </a:r>
          </a:p>
        </p:txBody>
      </p:sp>
      <p:sp>
        <p:nvSpPr>
          <p:cNvPr id="15" name="Rectangle 14">
            <a:extLst>
              <a:ext uri="{FF2B5EF4-FFF2-40B4-BE49-F238E27FC236}">
                <a16:creationId xmlns:a16="http://schemas.microsoft.com/office/drawing/2014/main" id="{6279027B-8BF9-0B45-873F-A62B884E6BF6}"/>
              </a:ext>
            </a:extLst>
          </p:cNvPr>
          <p:cNvSpPr/>
          <p:nvPr/>
        </p:nvSpPr>
        <p:spPr>
          <a:xfrm>
            <a:off x="9184525" y="4822458"/>
            <a:ext cx="4118683" cy="369332"/>
          </a:xfrm>
          <a:prstGeom prst="rect">
            <a:avLst/>
          </a:prstGeom>
        </p:spPr>
        <p:txBody>
          <a:bodyPr wrap="square">
            <a:spAutoFit/>
          </a:bodyPr>
          <a:lstStyle/>
          <a:p>
            <a:r>
              <a:rPr lang="en-US" dirty="0"/>
              <a:t>MODE</a:t>
            </a:r>
          </a:p>
        </p:txBody>
      </p:sp>
      <p:sp>
        <p:nvSpPr>
          <p:cNvPr id="16" name="Rectangle 15">
            <a:extLst>
              <a:ext uri="{FF2B5EF4-FFF2-40B4-BE49-F238E27FC236}">
                <a16:creationId xmlns:a16="http://schemas.microsoft.com/office/drawing/2014/main" id="{DC26E7F4-17A0-1645-8E1C-DB178384887F}"/>
              </a:ext>
            </a:extLst>
          </p:cNvPr>
          <p:cNvSpPr/>
          <p:nvPr/>
        </p:nvSpPr>
        <p:spPr>
          <a:xfrm>
            <a:off x="678865" y="2198834"/>
            <a:ext cx="2015967" cy="369332"/>
          </a:xfrm>
          <a:prstGeom prst="rect">
            <a:avLst/>
          </a:prstGeom>
        </p:spPr>
        <p:txBody>
          <a:bodyPr wrap="square">
            <a:spAutoFit/>
          </a:bodyPr>
          <a:lstStyle/>
          <a:p>
            <a:r>
              <a:rPr lang="en-US" dirty="0"/>
              <a:t>VARIANCE</a:t>
            </a:r>
          </a:p>
        </p:txBody>
      </p:sp>
      <p:sp>
        <p:nvSpPr>
          <p:cNvPr id="25" name="Rectangle 24">
            <a:extLst>
              <a:ext uri="{FF2B5EF4-FFF2-40B4-BE49-F238E27FC236}">
                <a16:creationId xmlns:a16="http://schemas.microsoft.com/office/drawing/2014/main" id="{7580653D-E050-7F46-959B-601A15597671}"/>
              </a:ext>
            </a:extLst>
          </p:cNvPr>
          <p:cNvSpPr/>
          <p:nvPr/>
        </p:nvSpPr>
        <p:spPr>
          <a:xfrm>
            <a:off x="5088016" y="2242082"/>
            <a:ext cx="2015967" cy="646331"/>
          </a:xfrm>
          <a:prstGeom prst="rect">
            <a:avLst/>
          </a:prstGeom>
        </p:spPr>
        <p:txBody>
          <a:bodyPr wrap="square">
            <a:spAutoFit/>
          </a:bodyPr>
          <a:lstStyle/>
          <a:p>
            <a:r>
              <a:rPr lang="en-US" dirty="0"/>
              <a:t>STANDARD DEVIATION</a:t>
            </a:r>
          </a:p>
        </p:txBody>
      </p:sp>
    </p:spTree>
    <p:extLst>
      <p:ext uri="{BB962C8B-B14F-4D97-AF65-F5344CB8AC3E}">
        <p14:creationId xmlns:p14="http://schemas.microsoft.com/office/powerpoint/2010/main" val="249233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Freeform: Shape 75">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Arc 77">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Arc 8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4A08A8-F980-9347-B9D2-CE5A3642C9B0}"/>
              </a:ext>
            </a:extLst>
          </p:cNvPr>
          <p:cNvSpPr>
            <a:spLocks noGrp="1"/>
          </p:cNvSpPr>
          <p:nvPr>
            <p:ph type="title"/>
          </p:nvPr>
        </p:nvSpPr>
        <p:spPr>
          <a:xfrm>
            <a:off x="838200" y="647593"/>
            <a:ext cx="4467792" cy="3060541"/>
          </a:xfrm>
        </p:spPr>
        <p:txBody>
          <a:bodyPr vert="horz" lIns="91440" tIns="45720" rIns="91440" bIns="45720" rtlCol="0" anchor="b">
            <a:normAutofit/>
          </a:bodyPr>
          <a:lstStyle/>
          <a:p>
            <a:pPr algn="ctr"/>
            <a:r>
              <a:rPr lang="en-US" sz="6000" kern="1200">
                <a:solidFill>
                  <a:srgbClr val="FFFFFF"/>
                </a:solidFill>
                <a:latin typeface="+mj-lt"/>
                <a:ea typeface="+mj-ea"/>
                <a:cs typeface="+mj-cs"/>
              </a:rPr>
              <a:t>PMF</a:t>
            </a:r>
          </a:p>
        </p:txBody>
      </p:sp>
      <p:sp>
        <p:nvSpPr>
          <p:cNvPr id="5126" name="Content Placeholder 5125">
            <a:extLst>
              <a:ext uri="{FF2B5EF4-FFF2-40B4-BE49-F238E27FC236}">
                <a16:creationId xmlns:a16="http://schemas.microsoft.com/office/drawing/2014/main" id="{85719ED3-C7D5-4E60-A737-30F2981CB8DA}"/>
              </a:ext>
            </a:extLst>
          </p:cNvPr>
          <p:cNvSpPr>
            <a:spLocks noGrp="1"/>
          </p:cNvSpPr>
          <p:nvPr>
            <p:ph idx="1"/>
          </p:nvPr>
        </p:nvSpPr>
        <p:spPr>
          <a:xfrm>
            <a:off x="838200" y="3800209"/>
            <a:ext cx="4467792" cy="2410198"/>
          </a:xfrm>
        </p:spPr>
        <p:txBody>
          <a:bodyPr vert="horz" lIns="91440" tIns="45720" rIns="91440" bIns="45720" rtlCol="0">
            <a:normAutofit/>
          </a:bodyPr>
          <a:lstStyle/>
          <a:p>
            <a:pPr marL="0" indent="0" algn="ctr">
              <a:buNone/>
            </a:pPr>
            <a:r>
              <a:rPr lang="en-US" kern="1200" dirty="0">
                <a:solidFill>
                  <a:srgbClr val="FFFFFF"/>
                </a:solidFill>
                <a:latin typeface="+mn-lt"/>
                <a:ea typeface="+mn-ea"/>
                <a:cs typeface="+mn-cs"/>
              </a:rPr>
              <a:t>PMF for Victim Ages – Comparing Fatal and Nonfatal Shark Attacks</a:t>
            </a:r>
          </a:p>
        </p:txBody>
      </p:sp>
      <p:sp>
        <p:nvSpPr>
          <p:cNvPr id="84" name="Oval 8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122" name="Picture 2" descr="Chart, histogram&#10;&#10;Description automatically generated">
            <a:extLst>
              <a:ext uri="{FF2B5EF4-FFF2-40B4-BE49-F238E27FC236}">
                <a16:creationId xmlns:a16="http://schemas.microsoft.com/office/drawing/2014/main" id="{64D3E0E7-57EA-AB47-9502-9D9E3E27E3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35" r="1" b="1"/>
          <a:stretch/>
        </p:blipFill>
        <p:spPr bwMode="auto">
          <a:xfrm>
            <a:off x="6220630" y="1374798"/>
            <a:ext cx="4114391"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762746"/>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6941</TotalTime>
  <Words>410</Words>
  <Application>Microsoft Macintosh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Century Gothic</vt:lpstr>
      <vt:lpstr>ShapesVTI</vt:lpstr>
      <vt:lpstr>Shark Attack EDA </vt:lpstr>
      <vt:lpstr>Variable Selection</vt:lpstr>
      <vt:lpstr>Year Histogram</vt:lpstr>
      <vt:lpstr>Type Histogram</vt:lpstr>
      <vt:lpstr>Gender Histogram</vt:lpstr>
      <vt:lpstr>Fatal Histogram</vt:lpstr>
      <vt:lpstr>Age Histogram</vt:lpstr>
      <vt:lpstr>Descriptive Characteristics</vt:lpstr>
      <vt:lpstr>PMF</vt:lpstr>
      <vt:lpstr>CDF of Victim Age</vt:lpstr>
      <vt:lpstr>Analytical Distribution</vt:lpstr>
      <vt:lpstr>Age of Victim vs Year of Attack</vt:lpstr>
      <vt:lpstr>Fatality of Attack vs Age of Victim</vt:lpstr>
      <vt:lpstr>Hypothesis Test</vt:lpstr>
      <vt:lpstr>Regression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Shark Attack EDA </dc:title>
  <dc:creator>Isabella Sturm</dc:creator>
  <cp:lastModifiedBy>Isabella Sturm</cp:lastModifiedBy>
  <cp:revision>6</cp:revision>
  <dcterms:created xsi:type="dcterms:W3CDTF">2021-03-02T00:28:28Z</dcterms:created>
  <dcterms:modified xsi:type="dcterms:W3CDTF">2021-03-06T20:10:26Z</dcterms:modified>
</cp:coreProperties>
</file>