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9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6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217D94-4C28-694D-84C8-45F167B6B6D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28DFB9-B3C6-414C-B102-07F71B7CFA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8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media5.m4a"/><Relationship Id="rId7" Type="http://schemas.openxmlformats.org/officeDocument/2006/relationships/image" Target="../media/image11.png"/><Relationship Id="rId2" Type="http://schemas.microsoft.com/office/2007/relationships/media" Target="../media/media5.m4a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D628-5A70-2040-A769-EB8281C99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Attack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9B8FF-6C30-014D-954B-0981A4E42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Isabella Sturm</a:t>
            </a:r>
            <a:br>
              <a:rPr lang="en-US" dirty="0"/>
            </a:br>
            <a:r>
              <a:rPr lang="en-US" dirty="0" err="1"/>
              <a:t>dsc</a:t>
            </a:r>
            <a:r>
              <a:rPr lang="en-US" dirty="0"/>
              <a:t> 680 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301733F-B2AF-244A-A15B-A3A09E1864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4"/>
    </mc:Choice>
    <mc:Fallback>
      <p:transition spd="slow" advTm="4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DB9DE06D-7B16-5B4C-9AAE-B090A613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" b="8364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06F9E-47BC-974F-92E7-50F16EE1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696021"/>
            <a:ext cx="3413125" cy="2436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Model Analysis – Random Forest Classifier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93.220%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29A483D6-B787-F043-A7AA-848F0036AA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2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16"/>
    </mc:Choice>
    <mc:Fallback>
      <p:transition spd="slow" advTm="19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4183-EFCA-8A47-B2F4-6410884D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8307-59F4-514B-B934-1E49721D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Forest Classifier model would be deployed to predict if a person will have a heart attack with 93% accuracy</a:t>
            </a:r>
          </a:p>
          <a:p>
            <a:r>
              <a:rPr lang="en-US" dirty="0"/>
              <a:t>Would allow for early detection and early intervention for identifying and treating or possible preventing heart attacks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F1E99ABE-2590-B54E-BFC0-65384F4CAD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0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51"/>
    </mc:Choice>
    <mc:Fallback>
      <p:transition spd="slow" advTm="52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1602-9557-B245-B33F-E8F0F5F2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7762-C3C3-9D41-BA56-342ABAC2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</a:t>
            </a:r>
          </a:p>
          <a:p>
            <a:pPr lvl="1"/>
            <a:r>
              <a:rPr lang="en-US" dirty="0"/>
              <a:t>Leading cause of death</a:t>
            </a:r>
          </a:p>
          <a:p>
            <a:pPr lvl="1"/>
            <a:r>
              <a:rPr lang="en-US" dirty="0"/>
              <a:t>Kills ~ 700,000 / year</a:t>
            </a:r>
          </a:p>
          <a:p>
            <a:r>
              <a:rPr lang="en-US" dirty="0"/>
              <a:t>Heart Attacks</a:t>
            </a:r>
          </a:p>
          <a:p>
            <a:pPr lvl="1"/>
            <a:r>
              <a:rPr lang="en-US" dirty="0"/>
              <a:t>Form of heart disease</a:t>
            </a:r>
          </a:p>
          <a:p>
            <a:pPr lvl="1"/>
            <a:r>
              <a:rPr lang="en-US" dirty="0"/>
              <a:t>Affects ~ 805,000 / year</a:t>
            </a:r>
          </a:p>
          <a:p>
            <a:r>
              <a:rPr lang="en-US" dirty="0"/>
              <a:t>Early detection can reduce damage to heart and save lives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FAB0291E-7119-E948-89BB-7D4904E365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9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17"/>
    </mc:Choice>
    <mc:Fallback>
      <p:transition spd="slow" advTm="19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A4D4-9C06-8148-8F60-D3715B7D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2581-CF21-894D-8F83-132FE038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r>
              <a:rPr lang="en-US" dirty="0"/>
              <a:t>Dataset from </a:t>
            </a:r>
            <a:r>
              <a:rPr lang="en-US" dirty="0" err="1"/>
              <a:t>IEEE.org</a:t>
            </a:r>
            <a:endParaRPr lang="en-US" dirty="0"/>
          </a:p>
          <a:p>
            <a:pPr lvl="1"/>
            <a:r>
              <a:rPr lang="en-US" dirty="0"/>
              <a:t>Combination of five heart disease datasets: Cleveland, Hungarian, Switzerland, Long Beach VA and </a:t>
            </a:r>
            <a:r>
              <a:rPr lang="en-US" dirty="0" err="1"/>
              <a:t>Statlog</a:t>
            </a:r>
            <a:r>
              <a:rPr lang="en-US" dirty="0"/>
              <a:t> (Heart) dataset</a:t>
            </a:r>
          </a:p>
          <a:p>
            <a:r>
              <a:rPr lang="en-US" dirty="0"/>
              <a:t>1190 rows (1180 without outliers)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A216B-16B4-AD49-9CE2-A3F757DDC51F}"/>
              </a:ext>
            </a:extLst>
          </p:cNvPr>
          <p:cNvSpPr txBox="1">
            <a:spLocks/>
          </p:cNvSpPr>
          <p:nvPr/>
        </p:nvSpPr>
        <p:spPr>
          <a:xfrm>
            <a:off x="581192" y="3177866"/>
            <a:ext cx="4015523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 features</a:t>
            </a:r>
          </a:p>
          <a:p>
            <a:pPr lvl="1"/>
            <a:r>
              <a:rPr lang="en-US" dirty="0"/>
              <a:t>Age of patient</a:t>
            </a:r>
          </a:p>
          <a:p>
            <a:pPr lvl="1"/>
            <a:r>
              <a:rPr lang="en-US" dirty="0"/>
              <a:t>Sex of patient</a:t>
            </a:r>
          </a:p>
          <a:p>
            <a:pPr lvl="1"/>
            <a:r>
              <a:rPr lang="en-US" dirty="0"/>
              <a:t>Chest pain type</a:t>
            </a:r>
          </a:p>
          <a:p>
            <a:pPr lvl="1"/>
            <a:r>
              <a:rPr lang="en-US" dirty="0"/>
              <a:t>Resting Blood Pressure (mm Hg)</a:t>
            </a:r>
          </a:p>
          <a:p>
            <a:pPr lvl="1"/>
            <a:r>
              <a:rPr lang="en-US" dirty="0"/>
              <a:t>Cholesterol</a:t>
            </a:r>
          </a:p>
          <a:p>
            <a:pPr lvl="1"/>
            <a:r>
              <a:rPr lang="en-US" dirty="0"/>
              <a:t>Fasting blood sugar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4B67BB-8B86-FF43-9A89-ED47704104F9}"/>
              </a:ext>
            </a:extLst>
          </p:cNvPr>
          <p:cNvSpPr txBox="1">
            <a:spLocks/>
          </p:cNvSpPr>
          <p:nvPr/>
        </p:nvSpPr>
        <p:spPr>
          <a:xfrm>
            <a:off x="5241536" y="3429000"/>
            <a:ext cx="4015523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Resting ECG results</a:t>
            </a:r>
          </a:p>
          <a:p>
            <a:pPr lvl="1"/>
            <a:r>
              <a:rPr lang="en-US" dirty="0"/>
              <a:t>Max heart rate</a:t>
            </a:r>
          </a:p>
          <a:p>
            <a:pPr lvl="1"/>
            <a:r>
              <a:rPr lang="en-US" dirty="0"/>
              <a:t>Exercise angina </a:t>
            </a:r>
          </a:p>
          <a:p>
            <a:pPr lvl="1"/>
            <a:r>
              <a:rPr lang="en-US" dirty="0"/>
              <a:t>Old peak – ST Depression</a:t>
            </a:r>
          </a:p>
          <a:p>
            <a:pPr lvl="1"/>
            <a:r>
              <a:rPr lang="en-US" dirty="0"/>
              <a:t>ST Slope</a:t>
            </a:r>
          </a:p>
          <a:p>
            <a:pPr lvl="1"/>
            <a:r>
              <a:rPr lang="en-US" dirty="0"/>
              <a:t>Target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441056EA-4C46-1941-95CB-02AC8F0931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86"/>
    </mc:Choice>
    <mc:Fallback>
      <p:transition spd="slow" advTm="19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EDB9-44E6-A641-8C5F-2D688808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- Features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B48AD9-9966-744F-A029-7701F2C7C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957" y="17159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4">
            <a:extLst>
              <a:ext uri="{FF2B5EF4-FFF2-40B4-BE49-F238E27FC236}">
                <a16:creationId xmlns:a16="http://schemas.microsoft.com/office/drawing/2014/main" id="{8B4D6307-4A86-7A4B-BC36-559214AC6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2" y="1808503"/>
            <a:ext cx="3487074" cy="22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63E117F-575D-CA4B-98B4-B2C2E01A1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41579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1 Histogram of Age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D2AB9-12E9-DD46-9B19-47630C05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109" y="16893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88898EDF-01BC-7748-B057-E8F51C878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72" y="1821918"/>
            <a:ext cx="3276585" cy="224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09749F-9DF0-704C-9BBE-30D90FE6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114" y="41579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2 Bar Chart of Sex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E560679-60C4-2748-8BD9-68E58F4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407" y="15407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54F71288-05FB-8243-8035-E0B816ABE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07" y="1808503"/>
            <a:ext cx="3276584" cy="224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B4C24280-2160-DF47-86C3-B5AD17A3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977" y="41579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3 Bar Chart of Chest Pain 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AC49EF3-A431-FD42-9721-0A3614A8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92" y="40942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7">
            <a:extLst>
              <a:ext uri="{FF2B5EF4-FFF2-40B4-BE49-F238E27FC236}">
                <a16:creationId xmlns:a16="http://schemas.microsoft.com/office/drawing/2014/main" id="{C4EA9C89-EE64-3549-956A-6BE95F3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2" y="4322876"/>
            <a:ext cx="3487074" cy="22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>
            <a:extLst>
              <a:ext uri="{FF2B5EF4-FFF2-40B4-BE49-F238E27FC236}">
                <a16:creationId xmlns:a16="http://schemas.microsoft.com/office/drawing/2014/main" id="{9602F6C4-B8CF-BB4A-AC2F-76C70139A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92" y="66699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4 Histogram of Resting Blood Pressure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A05C9A5-E788-C24A-B152-0AD7622D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642" y="39240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8">
            <a:extLst>
              <a:ext uri="{FF2B5EF4-FFF2-40B4-BE49-F238E27FC236}">
                <a16:creationId xmlns:a16="http://schemas.microsoft.com/office/drawing/2014/main" id="{331BE223-4692-BD47-9C81-ADB03D986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641" y="4381264"/>
            <a:ext cx="3229315" cy="21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D890E43C-5CE6-C44A-A408-1E2531E9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73" y="66699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5 Histogram of Cholesterol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D05B47ED-64FF-BB4F-9888-624DB0C8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406" y="38656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0" name="Picture 9">
            <a:extLst>
              <a:ext uri="{FF2B5EF4-FFF2-40B4-BE49-F238E27FC236}">
                <a16:creationId xmlns:a16="http://schemas.microsoft.com/office/drawing/2014/main" id="{573F1077-2499-034D-9B58-F764D2F7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06" y="4322876"/>
            <a:ext cx="3225000" cy="220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46D5C951-0013-F745-B44B-78641107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406" y="66699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6 Bar Chart of Fasting Blood Sugar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273E9335-04CD-7E45-B80B-38FEA1323E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9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129"/>
    </mc:Choice>
    <mc:Fallback>
      <p:transition spd="slow" advTm="761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574-E706-5E4F-A261-83F9F0A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-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2EDE5-1DD1-0240-A601-9FA8D6AD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6" y="1397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10">
            <a:extLst>
              <a:ext uri="{FF2B5EF4-FFF2-40B4-BE49-F238E27FC236}">
                <a16:creationId xmlns:a16="http://schemas.microsoft.com/office/drawing/2014/main" id="{0A27AB3A-9A35-914E-9FBE-BBB4E5C3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829486"/>
            <a:ext cx="3311610" cy="225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5CA086-B5F3-754B-963F-C2FC57A9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46" y="41704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7 Bar Chart of Resting ECG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ABF4BC0-454A-E342-8310-4EA244EA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4429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4" name="Picture 11">
            <a:extLst>
              <a:ext uri="{FF2B5EF4-FFF2-40B4-BE49-F238E27FC236}">
                <a16:creationId xmlns:a16="http://schemas.microsoft.com/office/drawing/2014/main" id="{459CA030-8F80-A34C-9746-FD15A363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900194"/>
            <a:ext cx="3311610" cy="21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196CF007-9EE0-5343-9541-14FCF257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1704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8 Histogram of Max Heart Rate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657F624-5EFC-2844-952E-48454B29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372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7" name="Picture 12">
            <a:extLst>
              <a:ext uri="{FF2B5EF4-FFF2-40B4-BE49-F238E27FC236}">
                <a16:creationId xmlns:a16="http://schemas.microsoft.com/office/drawing/2014/main" id="{12C70A51-CE7B-9341-BD8D-4A01E92D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29485"/>
            <a:ext cx="3311610" cy="22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D6C0E9FC-1E28-5444-A606-777E19F4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770" y="41771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9 Bar Chart of Exercise Angina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E230434-0DFD-194A-A986-EAAD0180A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90" y="38832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0" name="Picture 13">
            <a:extLst>
              <a:ext uri="{FF2B5EF4-FFF2-40B4-BE49-F238E27FC236}">
                <a16:creationId xmlns:a16="http://schemas.microsoft.com/office/drawing/2014/main" id="{5BE79C66-5439-E84C-9139-256BD235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7" y="4385304"/>
            <a:ext cx="3436553" cy="22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C6E950CE-992B-8441-83D2-72C66FED9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90" y="67307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10 Histogram of Old Peak 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EB8AB11-B5BF-F84F-9937-8ECC1DE6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856" y="3962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3" name="Picture 14">
            <a:extLst>
              <a:ext uri="{FF2B5EF4-FFF2-40B4-BE49-F238E27FC236}">
                <a16:creationId xmlns:a16="http://schemas.microsoft.com/office/drawing/2014/main" id="{BDA7F02C-71A9-5745-9502-CCF2186C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56" y="4419249"/>
            <a:ext cx="3238154" cy="21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CB862FE0-F5A3-754C-9072-D832DFF1E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856" y="6744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11 Bar Chart of ST Slope Feature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C002264C-7B63-5D45-B585-2BDE68A4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32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6" name="Picture 15">
            <a:extLst>
              <a:ext uri="{FF2B5EF4-FFF2-40B4-BE49-F238E27FC236}">
                <a16:creationId xmlns:a16="http://schemas.microsoft.com/office/drawing/2014/main" id="{04B6B0EF-A0D4-A048-89E8-F6E8C4E87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340433"/>
            <a:ext cx="3311610" cy="22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0">
            <a:extLst>
              <a:ext uri="{FF2B5EF4-FFF2-40B4-BE49-F238E27FC236}">
                <a16:creationId xmlns:a16="http://schemas.microsoft.com/office/drawing/2014/main" id="{32942C95-FE5C-6D44-BDDC-6CE8C2A2A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750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Figure 12 Bar Chart of the Target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DE67492D-E4B5-B84E-8A9F-30635C2C9DF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0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533"/>
    </mc:Choice>
    <mc:Fallback>
      <p:transition spd="slow" advTm="67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8D04-ACD1-5C4D-AE5E-20F16917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– Finding Outliers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56AE606-E337-ED43-8030-EDB5495F8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74" y="1961258"/>
            <a:ext cx="6903159" cy="456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70F5CA6-6CAE-1845-B9FF-9EDB58EA6C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4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65"/>
    </mc:Choice>
    <mc:Fallback>
      <p:transition spd="slow" advTm="37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quare&#10;&#10;Description automatically generated">
            <a:extLst>
              <a:ext uri="{FF2B5EF4-FFF2-40B4-BE49-F238E27FC236}">
                <a16:creationId xmlns:a16="http://schemas.microsoft.com/office/drawing/2014/main" id="{4207F5F7-43F5-EF4A-AC3D-5DC144F2F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b="8487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06F9E-47BC-974F-92E7-50F16EE1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419225"/>
            <a:ext cx="3413125" cy="3053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Model Analysis – K-Neighbors Classifier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75.593%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AE2B31DA-93D9-7244-8E64-05D965E884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49"/>
    </mc:Choice>
    <mc:Fallback>
      <p:transition spd="slow" advTm="24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73A9E87C-03D9-684A-9F36-63A935F8D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892" y="1047665"/>
            <a:ext cx="5967606" cy="5030386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06F9E-47BC-974F-92E7-50F16EE1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44" y="1917150"/>
            <a:ext cx="3413125" cy="23372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Model Analysis – Logistic Regression Classifier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85.085%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2DED58CA-76F7-D74C-B990-CDB762F228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95"/>
    </mc:Choice>
    <mc:Fallback>
      <p:transition spd="slow" advTm="13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5209E534-36A9-EE44-97D4-9CDC8FA6E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504" y="1047665"/>
            <a:ext cx="5990383" cy="5030386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06F9E-47BC-974F-92E7-50F16EE1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19" y="238606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Model Analysis – Decision Tree Classifier</a:t>
            </a:r>
            <a:br>
              <a:rPr lang="en-US" sz="3300" dirty="0">
                <a:solidFill>
                  <a:srgbClr val="FFFFFF"/>
                </a:solidFill>
              </a:rPr>
            </a:b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88.136%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2A9468E-B8E6-2E49-98C6-22A6560C6E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4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21"/>
    </mc:Choice>
    <mc:Fallback>
      <p:transition spd="slow" advTm="6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{CBA0ED6B-3831-F74F-B8A9-BB665ED1B055}tf10001123</Template>
  <TotalTime>1497</TotalTime>
  <Words>300</Words>
  <Application>Microsoft Macintosh PowerPoint</Application>
  <PresentationFormat>Widescreen</PresentationFormat>
  <Paragraphs>49</Paragraphs>
  <Slides>11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</vt:lpstr>
      <vt:lpstr>Heart Attack Analysis</vt:lpstr>
      <vt:lpstr>Business Problem</vt:lpstr>
      <vt:lpstr>Data</vt:lpstr>
      <vt:lpstr>Exploratory Analysis - Features</vt:lpstr>
      <vt:lpstr>Exploratory Analysis - Features</vt:lpstr>
      <vt:lpstr>Exploratory Analysis – Finding Outliers</vt:lpstr>
      <vt:lpstr>Model Analysis – K-Neighbors Classifier    75.593%</vt:lpstr>
      <vt:lpstr>Model Analysis – Logistic Regression Classifier  85.085%</vt:lpstr>
      <vt:lpstr>Model Analysis – Decision Tree Classifier  88.136%</vt:lpstr>
      <vt:lpstr>Model Analysis – Random Forest Classifier  93.220%</vt:lpstr>
      <vt:lpstr>Conclusion/Implementation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</dc:title>
  <dc:creator>Isabella Sturm</dc:creator>
  <cp:lastModifiedBy>Isabella Sturm</cp:lastModifiedBy>
  <cp:revision>4</cp:revision>
  <dcterms:created xsi:type="dcterms:W3CDTF">2022-01-08T18:10:43Z</dcterms:created>
  <dcterms:modified xsi:type="dcterms:W3CDTF">2022-01-09T19:08:34Z</dcterms:modified>
</cp:coreProperties>
</file>