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6" r:id="rId12"/>
    <p:sldId id="265"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9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4/16/2024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annauniv0-my.sharepoint.com/:v:/g/personal/2021506028_student_annauniv_edu/EQ9LGel0LXNIhr7CTTCaLLABjzeA0k517jZpqZbpbn7k9g?nav=eyJyZWZlcnJhbEluZm8iOnsicmVmZXJyYWxBcHAiOiJPbmVEcml2ZUZvckJ1c2luZXNzIiwicmVmZXJyYWxBcHBQbGF0Zm9ybSI6IldlYiIsInJlZmVycmFsTW9kZSI6InZpZXciLCJyZWZlcnJhbFZpZXciOiJNeUZpbGVzTGlua0NvcHkifX0&amp;e=zKJQiH" TargetMode="External"/><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hyperlink" Target="https://annauniv0-my.sharepoint.com/:v:/g/personal/2021506028_student_annauniv_edu/EVS3GHISZ4BNi6gK44pzgQ8BF9Mjurgf6r1SrgaXwKdVag?nav=eyJyZWZlcnJhbEluZm8iOnsicmVmZXJyYWxBcHAiOiJPbmVEcml2ZUZvckJ1c2luZXNzIiwicmVmZXJyYWxBcHBQbGF0Zm9ybSI6IldlYiIsInJlZmVycmFsTW9kZSI6InZpZXciLCJyZWZlcnJhbFZpZXciOiJNeUZpbGVzTGlua0NvcHkifX0&amp;e=gZeNzi" TargetMode="Externa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77000" y="2576312"/>
            <a:ext cx="4343400" cy="1014380"/>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Isha R</a:t>
            </a:r>
          </a:p>
          <a:p>
            <a:pPr marL="12700">
              <a:lnSpc>
                <a:spcPct val="100000"/>
              </a:lnSpc>
              <a:spcBef>
                <a:spcPts val="130"/>
              </a:spcBef>
            </a:pPr>
            <a:r>
              <a:rPr lang="en-US" sz="3200" dirty="0">
                <a:latin typeface="Trebuchet MS"/>
                <a:cs typeface="Trebuchet MS"/>
              </a:rPr>
              <a:t>Reg No: 2021506028</a:t>
            </a:r>
          </a:p>
        </p:txBody>
      </p:sp>
      <p:sp>
        <p:nvSpPr>
          <p:cNvPr id="8" name="object 8"/>
          <p:cNvSpPr txBox="1"/>
          <p:nvPr/>
        </p:nvSpPr>
        <p:spPr>
          <a:xfrm>
            <a:off x="6477000" y="3774498"/>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1" name="Picture 10">
            <a:extLst>
              <a:ext uri="{FF2B5EF4-FFF2-40B4-BE49-F238E27FC236}">
                <a16:creationId xmlns:a16="http://schemas.microsoft.com/office/drawing/2014/main" id="{6CB9B1DD-0B30-FF31-63E6-1E3ABAD2F1F2}"/>
              </a:ext>
            </a:extLst>
          </p:cNvPr>
          <p:cNvPicPr>
            <a:picLocks noChangeAspect="1"/>
          </p:cNvPicPr>
          <p:nvPr/>
        </p:nvPicPr>
        <p:blipFill rotWithShape="1">
          <a:blip r:embed="rId3">
            <a:extLst>
              <a:ext uri="{28A0092B-C50C-407E-A947-70E740481C1C}">
                <a14:useLocalDpi xmlns:a14="http://schemas.microsoft.com/office/drawing/2010/main" val="0"/>
              </a:ext>
            </a:extLst>
          </a:blip>
          <a:srcRect r="48660"/>
          <a:stretch/>
        </p:blipFill>
        <p:spPr>
          <a:xfrm>
            <a:off x="228600" y="1145009"/>
            <a:ext cx="4962526" cy="5437108"/>
          </a:xfrm>
          <a:prstGeom prst="rect">
            <a:avLst/>
          </a:prstGeom>
        </p:spPr>
      </p:pic>
      <p:pic>
        <p:nvPicPr>
          <p:cNvPr id="13" name="Picture 12">
            <a:extLst>
              <a:ext uri="{FF2B5EF4-FFF2-40B4-BE49-F238E27FC236}">
                <a16:creationId xmlns:a16="http://schemas.microsoft.com/office/drawing/2014/main" id="{7E09AED4-68EA-B145-BD85-3D923A71345F}"/>
              </a:ext>
            </a:extLst>
          </p:cNvPr>
          <p:cNvPicPr>
            <a:picLocks noChangeAspect="1"/>
          </p:cNvPicPr>
          <p:nvPr/>
        </p:nvPicPr>
        <p:blipFill rotWithShape="1">
          <a:blip r:embed="rId4">
            <a:extLst>
              <a:ext uri="{28A0092B-C50C-407E-A947-70E740481C1C}">
                <a14:useLocalDpi xmlns:a14="http://schemas.microsoft.com/office/drawing/2010/main" val="0"/>
              </a:ext>
            </a:extLst>
          </a:blip>
          <a:srcRect r="31505"/>
          <a:stretch/>
        </p:blipFill>
        <p:spPr>
          <a:xfrm>
            <a:off x="5359888" y="1124982"/>
            <a:ext cx="6629400" cy="54442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2" name="Picture 11">
            <a:extLst>
              <a:ext uri="{FF2B5EF4-FFF2-40B4-BE49-F238E27FC236}">
                <a16:creationId xmlns:a16="http://schemas.microsoft.com/office/drawing/2014/main" id="{E297450D-36D1-4D64-AFBD-69E8A04AF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235563"/>
            <a:ext cx="9448800" cy="5314950"/>
          </a:xfrm>
          <a:prstGeom prst="rect">
            <a:avLst/>
          </a:prstGeom>
        </p:spPr>
      </p:pic>
    </p:spTree>
    <p:extLst>
      <p:ext uri="{BB962C8B-B14F-4D97-AF65-F5344CB8AC3E}">
        <p14:creationId xmlns:p14="http://schemas.microsoft.com/office/powerpoint/2010/main" val="2069764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205593"/>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12</a:t>
            </a:fld>
            <a:endParaRPr spc="-25" dirty="0"/>
          </a:p>
        </p:txBody>
      </p:sp>
      <p:sp>
        <p:nvSpPr>
          <p:cNvPr id="8" name="object 8"/>
          <p:cNvSpPr txBox="1"/>
          <p:nvPr/>
        </p:nvSpPr>
        <p:spPr>
          <a:xfrm>
            <a:off x="6172200" y="5892903"/>
            <a:ext cx="4193541" cy="509114"/>
          </a:xfrm>
          <a:prstGeom prst="rect">
            <a:avLst/>
          </a:prstGeom>
        </p:spPr>
        <p:txBody>
          <a:bodyPr vert="horz" wrap="square" lIns="0" tIns="16510" rIns="0" bIns="0" rtlCol="0">
            <a:spAutoFit/>
          </a:bodyPr>
          <a:lstStyle/>
          <a:p>
            <a:pPr marL="12700">
              <a:lnSpc>
                <a:spcPct val="100000"/>
              </a:lnSpc>
              <a:spcBef>
                <a:spcPts val="130"/>
              </a:spcBef>
            </a:pPr>
            <a:r>
              <a:rPr lang="en-IN" sz="3200" u="sng" dirty="0">
                <a:solidFill>
                  <a:srgbClr val="006FC0"/>
                </a:solidFill>
                <a:uFill>
                  <a:solidFill>
                    <a:srgbClr val="006FC0"/>
                  </a:solidFill>
                </a:uFill>
                <a:latin typeface="Trebuchet MS"/>
                <a:cs typeface="Trebuchet MS"/>
                <a:hlinkClick r:id="rId3"/>
              </a:rPr>
              <a:t>PROJECT DEMO LINK</a:t>
            </a:r>
            <a:r>
              <a:rPr lang="en-IN" sz="3200" u="sng" dirty="0">
                <a:solidFill>
                  <a:srgbClr val="006FC0"/>
                </a:solidFill>
                <a:uFill>
                  <a:solidFill>
                    <a:srgbClr val="006FC0"/>
                  </a:solidFill>
                </a:uFill>
                <a:latin typeface="Trebuchet MS"/>
                <a:cs typeface="Trebuchet MS"/>
              </a:rPr>
              <a:t> 2</a:t>
            </a:r>
            <a:endParaRPr sz="3200" dirty="0">
              <a:latin typeface="Trebuchet MS"/>
              <a:cs typeface="Trebuchet MS"/>
            </a:endParaRPr>
          </a:p>
        </p:txBody>
      </p:sp>
      <p:pic>
        <p:nvPicPr>
          <p:cNvPr id="11" name="Picture 10">
            <a:extLst>
              <a:ext uri="{FF2B5EF4-FFF2-40B4-BE49-F238E27FC236}">
                <a16:creationId xmlns:a16="http://schemas.microsoft.com/office/drawing/2014/main" id="{BEFD7062-97A6-1ECD-FDF4-3A5CDF60D92A}"/>
              </a:ext>
            </a:extLst>
          </p:cNvPr>
          <p:cNvPicPr>
            <a:picLocks noChangeAspect="1"/>
          </p:cNvPicPr>
          <p:nvPr/>
        </p:nvPicPr>
        <p:blipFill rotWithShape="1">
          <a:blip r:embed="rId4">
            <a:extLst>
              <a:ext uri="{28A0092B-C50C-407E-A947-70E740481C1C}">
                <a14:useLocalDpi xmlns:a14="http://schemas.microsoft.com/office/drawing/2010/main" val="0"/>
              </a:ext>
            </a:extLst>
          </a:blip>
          <a:srcRect r="47319"/>
          <a:stretch/>
        </p:blipFill>
        <p:spPr>
          <a:xfrm>
            <a:off x="6853237" y="939676"/>
            <a:ext cx="4423410" cy="4703674"/>
          </a:xfrm>
          <a:prstGeom prst="rect">
            <a:avLst/>
          </a:prstGeom>
        </p:spPr>
      </p:pic>
      <p:sp>
        <p:nvSpPr>
          <p:cNvPr id="10" name="object 8">
            <a:extLst>
              <a:ext uri="{FF2B5EF4-FFF2-40B4-BE49-F238E27FC236}">
                <a16:creationId xmlns:a16="http://schemas.microsoft.com/office/drawing/2014/main" id="{2E1E6707-DF72-BC89-DFCD-5808193B7C27}"/>
              </a:ext>
            </a:extLst>
          </p:cNvPr>
          <p:cNvSpPr txBox="1"/>
          <p:nvPr/>
        </p:nvSpPr>
        <p:spPr>
          <a:xfrm>
            <a:off x="1639252" y="5892903"/>
            <a:ext cx="4193541" cy="509114"/>
          </a:xfrm>
          <a:prstGeom prst="rect">
            <a:avLst/>
          </a:prstGeom>
        </p:spPr>
        <p:txBody>
          <a:bodyPr vert="horz" wrap="square" lIns="0" tIns="16510" rIns="0" bIns="0" rtlCol="0">
            <a:spAutoFit/>
          </a:bodyPr>
          <a:lstStyle/>
          <a:p>
            <a:pPr marL="12700">
              <a:lnSpc>
                <a:spcPct val="100000"/>
              </a:lnSpc>
              <a:spcBef>
                <a:spcPts val="130"/>
              </a:spcBef>
            </a:pPr>
            <a:r>
              <a:rPr lang="en-IN" sz="3200" u="sng" dirty="0">
                <a:solidFill>
                  <a:srgbClr val="006FC0"/>
                </a:solidFill>
                <a:uFill>
                  <a:solidFill>
                    <a:srgbClr val="006FC0"/>
                  </a:solidFill>
                </a:uFill>
                <a:latin typeface="Trebuchet MS"/>
                <a:cs typeface="Trebuchet MS"/>
                <a:hlinkClick r:id="rId5"/>
              </a:rPr>
              <a:t>PROJECT DEMO LINK</a:t>
            </a:r>
            <a:r>
              <a:rPr lang="en-IN" sz="3200" u="sng" dirty="0">
                <a:solidFill>
                  <a:srgbClr val="006FC0"/>
                </a:solidFill>
                <a:uFill>
                  <a:solidFill>
                    <a:srgbClr val="006FC0"/>
                  </a:solidFill>
                </a:uFill>
                <a:latin typeface="Trebuchet MS"/>
                <a:cs typeface="Trebuchet MS"/>
              </a:rPr>
              <a:t> 1</a:t>
            </a:r>
            <a:endParaRPr sz="3200" dirty="0">
              <a:latin typeface="Trebuchet MS"/>
              <a:cs typeface="Trebuchet MS"/>
            </a:endParaRPr>
          </a:p>
        </p:txBody>
      </p:sp>
      <p:pic>
        <p:nvPicPr>
          <p:cNvPr id="13" name="Picture 12">
            <a:extLst>
              <a:ext uri="{FF2B5EF4-FFF2-40B4-BE49-F238E27FC236}">
                <a16:creationId xmlns:a16="http://schemas.microsoft.com/office/drawing/2014/main" id="{BFFEA572-2843-7F07-E80C-9733577170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9163" y="977697"/>
            <a:ext cx="5562600" cy="467233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p:cNvSpPr txBox="1"/>
          <p:nvPr/>
        </p:nvSpPr>
        <p:spPr>
          <a:xfrm>
            <a:off x="611696" y="2030671"/>
            <a:ext cx="10134600" cy="1446550"/>
          </a:xfrm>
          <a:prstGeom prst="rect">
            <a:avLst/>
          </a:prstGeom>
          <a:noFill/>
        </p:spPr>
        <p:txBody>
          <a:bodyPr wrap="square" rtlCol="0">
            <a:spAutoFit/>
          </a:bodyPr>
          <a:lstStyle/>
          <a:p>
            <a:r>
              <a:rPr lang="en-US" sz="4400" dirty="0"/>
              <a:t>Image Generation and </a:t>
            </a:r>
            <a:r>
              <a:rPr lang="en-US" sz="4000" dirty="0"/>
              <a:t>Captioning</a:t>
            </a:r>
            <a:r>
              <a:rPr lang="en-US" sz="4400" dirty="0"/>
              <a:t> for Social Media</a:t>
            </a:r>
          </a:p>
        </p:txBody>
      </p:sp>
      <p:sp>
        <p:nvSpPr>
          <p:cNvPr id="24" name="TextBox 23"/>
          <p:cNvSpPr txBox="1"/>
          <p:nvPr/>
        </p:nvSpPr>
        <p:spPr>
          <a:xfrm>
            <a:off x="705898" y="3601671"/>
            <a:ext cx="8382000" cy="1631216"/>
          </a:xfrm>
          <a:prstGeom prst="rect">
            <a:avLst/>
          </a:prstGeom>
          <a:noFill/>
        </p:spPr>
        <p:txBody>
          <a:bodyPr wrap="square" rtlCol="0">
            <a:spAutoFit/>
          </a:bodyPr>
          <a:lstStyle/>
          <a:p>
            <a:r>
              <a:rPr lang="en-US" sz="2000" dirty="0"/>
              <a:t>This project aims to develop an automated image generation and captioning system for Instagram images using deep learning techniques to streamline the captioning process and enhance engagement. The system targets individual users, businesses, and content creators seeking to improve their social media presence and audience interaction.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05260" y="248444"/>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p:cNvSpPr txBox="1"/>
          <p:nvPr/>
        </p:nvSpPr>
        <p:spPr>
          <a:xfrm>
            <a:off x="748284" y="1143000"/>
            <a:ext cx="10210800" cy="5909310"/>
          </a:xfrm>
          <a:prstGeom prst="rect">
            <a:avLst/>
          </a:prstGeom>
          <a:noFill/>
        </p:spPr>
        <p:txBody>
          <a:bodyPr wrap="square" rtlCol="0">
            <a:spAutoFit/>
          </a:bodyPr>
          <a:lstStyle/>
          <a:p>
            <a:r>
              <a:rPr lang="en-US" b="1" dirty="0"/>
              <a:t>Setup: </a:t>
            </a:r>
            <a:r>
              <a:rPr lang="en-US" dirty="0"/>
              <a:t>Importing necessary libraries and modules.</a:t>
            </a:r>
          </a:p>
          <a:p>
            <a:r>
              <a:rPr lang="en-US" b="1" dirty="0"/>
              <a:t>Configuration: </a:t>
            </a:r>
            <a:r>
              <a:rPr lang="en-US" dirty="0"/>
              <a:t>Explanation of configuration parameters.</a:t>
            </a:r>
          </a:p>
          <a:p>
            <a:r>
              <a:rPr lang="en-US" b="1" dirty="0"/>
              <a:t>Model Initialization: </a:t>
            </a:r>
            <a:r>
              <a:rPr lang="en-US" dirty="0"/>
              <a:t>Initializing the Stable Diffusion model.</a:t>
            </a:r>
          </a:p>
          <a:p>
            <a:r>
              <a:rPr lang="en-US" b="1" dirty="0"/>
              <a:t>Image Generation Function: </a:t>
            </a:r>
            <a:r>
              <a:rPr lang="en-US" dirty="0"/>
              <a:t>Overview of the function for generating images from text prompts.</a:t>
            </a:r>
          </a:p>
          <a:p>
            <a:r>
              <a:rPr lang="en-US" b="1" dirty="0"/>
              <a:t>Execution: </a:t>
            </a:r>
            <a:r>
              <a:rPr lang="en-US" dirty="0"/>
              <a:t>Example execution with a sample prompt.</a:t>
            </a:r>
          </a:p>
          <a:p>
            <a:endParaRPr lang="en-US" dirty="0"/>
          </a:p>
          <a:p>
            <a:r>
              <a:rPr lang="en-US" b="1" dirty="0"/>
              <a:t>Image Feature Extraction:</a:t>
            </a:r>
            <a:r>
              <a:rPr lang="en-US" dirty="0"/>
              <a:t> Utilize a pre-trained VGG16 model to extract features from Instagram images.</a:t>
            </a:r>
          </a:p>
          <a:p>
            <a:r>
              <a:rPr lang="en-US" b="1" dirty="0"/>
              <a:t>Text Preprocessing:</a:t>
            </a:r>
            <a:r>
              <a:rPr lang="en-US" dirty="0"/>
              <a:t> Clean and preprocess the captions associated with the images to prepare them for modeling.</a:t>
            </a:r>
          </a:p>
          <a:p>
            <a:r>
              <a:rPr lang="en-US" b="1" dirty="0"/>
              <a:t>Model Development:</a:t>
            </a:r>
            <a:r>
              <a:rPr lang="en-US" dirty="0"/>
              <a:t> Develop a neural network model that combines image features with captions to generate descriptive captions for the images.</a:t>
            </a:r>
          </a:p>
          <a:p>
            <a:r>
              <a:rPr lang="en-US" b="1" dirty="0"/>
              <a:t>Training and Validation:</a:t>
            </a:r>
            <a:r>
              <a:rPr lang="en-US" dirty="0"/>
              <a:t> Train the model on a dataset of images and their corresponding captions, and validate its performance using a separate validation dataset.</a:t>
            </a:r>
          </a:p>
          <a:p>
            <a:r>
              <a:rPr lang="en-US" b="1" dirty="0"/>
              <a:t>Evaluation:</a:t>
            </a:r>
            <a:r>
              <a:rPr lang="en-US" dirty="0"/>
              <a:t> Evaluate the model's performance using metrics such as BLEU score to assess the quality of generated captions.</a:t>
            </a:r>
          </a:p>
          <a:p>
            <a:r>
              <a:rPr lang="en-US" b="1" dirty="0"/>
              <a:t>Deployment:</a:t>
            </a:r>
            <a:r>
              <a:rPr lang="en-US" dirty="0"/>
              <a:t> Once the model is trained and evaluated, deploy it as a tool or service that can automatically generate captions for new </a:t>
            </a:r>
            <a:r>
              <a:rPr lang="en-US" dirty="0" err="1"/>
              <a:t>Instagram</a:t>
            </a:r>
            <a:r>
              <a:rPr lang="en-US" dirty="0"/>
              <a:t> images.</a:t>
            </a:r>
          </a:p>
          <a:p>
            <a:r>
              <a:rPr lang="en-US" b="1" dirty="0"/>
              <a:t>Optimization and Fine-tuning:</a:t>
            </a:r>
            <a:r>
              <a:rPr lang="en-US" dirty="0"/>
              <a:t> Continuously optimize and fine-tune the model to improve the quality and diversity of generated captions over time.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p:cNvSpPr txBox="1"/>
          <p:nvPr/>
        </p:nvSpPr>
        <p:spPr>
          <a:xfrm>
            <a:off x="863380" y="1643584"/>
            <a:ext cx="10058400" cy="4611519"/>
          </a:xfrm>
          <a:prstGeom prst="rect">
            <a:avLst/>
          </a:prstGeom>
          <a:noFill/>
        </p:spPr>
        <p:txBody>
          <a:bodyPr wrap="square" rtlCol="0">
            <a:spAutoFit/>
          </a:bodyPr>
          <a:lstStyle/>
          <a:p>
            <a:pPr>
              <a:lnSpc>
                <a:spcPct val="150000"/>
              </a:lnSpc>
            </a:pPr>
            <a:r>
              <a:rPr lang="en-US" dirty="0"/>
              <a:t>In the era of social media dominance, individuals and businesses frequently share images on platforms like </a:t>
            </a:r>
            <a:r>
              <a:rPr lang="en-US" dirty="0" err="1"/>
              <a:t>Instagram</a:t>
            </a:r>
            <a:r>
              <a:rPr lang="en-US" dirty="0"/>
              <a:t> to engage their audience. However, crafting engaging and descriptive captions for these images can be time-consuming and challenging. The problem we aim to address is the manual effort required to generate captions for </a:t>
            </a:r>
            <a:r>
              <a:rPr lang="en-US" dirty="0" err="1"/>
              <a:t>Instagram</a:t>
            </a:r>
            <a:r>
              <a:rPr lang="en-US" dirty="0"/>
              <a:t> images. This process often leads to inconsistent or uninspiring captions that fail to captivate the audience. </a:t>
            </a:r>
          </a:p>
          <a:p>
            <a:pPr>
              <a:lnSpc>
                <a:spcPct val="150000"/>
              </a:lnSpc>
            </a:pPr>
            <a:endParaRPr lang="en-US" dirty="0"/>
          </a:p>
          <a:p>
            <a:pPr>
              <a:lnSpc>
                <a:spcPct val="150000"/>
              </a:lnSpc>
            </a:pPr>
            <a:r>
              <a:rPr lang="en-US" dirty="0"/>
              <a:t>My objective is to develop a text-to-image generation system utilizing Stable Diffusion and Transformers and an automated captioning system that can generate descriptive and engaging captions for Instagram images. By leveraging deep learning techniques, we aim to create a solution that streamlines the captioning process, saving time and effort for users while enhancing the overall quality of captions.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p:cNvSpPr txBox="1"/>
          <p:nvPr/>
        </p:nvSpPr>
        <p:spPr>
          <a:xfrm>
            <a:off x="685800" y="2133600"/>
            <a:ext cx="10210800" cy="3970318"/>
          </a:xfrm>
          <a:prstGeom prst="rect">
            <a:avLst/>
          </a:prstGeom>
          <a:noFill/>
        </p:spPr>
        <p:txBody>
          <a:bodyPr wrap="square" rtlCol="0">
            <a:spAutoFit/>
          </a:bodyPr>
          <a:lstStyle/>
          <a:p>
            <a:r>
              <a:rPr lang="en-US" dirty="0"/>
              <a:t>To develop an automated captioning system for </a:t>
            </a:r>
            <a:r>
              <a:rPr lang="en-US" dirty="0" err="1"/>
              <a:t>Instagram</a:t>
            </a:r>
            <a:r>
              <a:rPr lang="en-US" dirty="0"/>
              <a:t> images to streamline the captioning process and enhance engagement. Utilizing deep learning techniques, the system aims to generate descriptive and engaging captions automatically.</a:t>
            </a:r>
          </a:p>
          <a:p>
            <a:endParaRPr lang="en-US" dirty="0"/>
          </a:p>
          <a:p>
            <a:r>
              <a:rPr lang="en-US" b="1" dirty="0"/>
              <a:t>Problem Statement:</a:t>
            </a:r>
            <a:r>
              <a:rPr lang="en-US" dirty="0"/>
              <a:t> Crafting engaging captions for </a:t>
            </a:r>
            <a:r>
              <a:rPr lang="en-US" dirty="0" err="1"/>
              <a:t>Instagram</a:t>
            </a:r>
            <a:r>
              <a:rPr lang="en-US" dirty="0"/>
              <a:t> images is time-consuming and leads to inconsistent results.</a:t>
            </a:r>
          </a:p>
          <a:p>
            <a:endParaRPr lang="en-US" dirty="0"/>
          </a:p>
          <a:p>
            <a:r>
              <a:rPr lang="en-US" b="1" dirty="0"/>
              <a:t>Objective:</a:t>
            </a:r>
            <a:r>
              <a:rPr lang="en-US" dirty="0"/>
              <a:t> Develop an automated captioning system using deep learning to save time and improve caption quality.</a:t>
            </a:r>
          </a:p>
          <a:p>
            <a:endParaRPr lang="en-US" dirty="0"/>
          </a:p>
          <a:p>
            <a:r>
              <a:rPr lang="en-US" b="1" dirty="0"/>
              <a:t>Proposed Solution:</a:t>
            </a:r>
            <a:r>
              <a:rPr lang="en-US" dirty="0"/>
              <a:t> Create a deep learning model trained on image-caption pairs to automatically generate engaging captions for </a:t>
            </a:r>
            <a:r>
              <a:rPr lang="en-US" dirty="0" err="1"/>
              <a:t>Instagram</a:t>
            </a:r>
            <a:r>
              <a:rPr lang="en-US" dirty="0"/>
              <a:t> images.</a:t>
            </a:r>
          </a:p>
          <a:p>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p:cNvSpPr txBox="1"/>
          <p:nvPr/>
        </p:nvSpPr>
        <p:spPr>
          <a:xfrm>
            <a:off x="762000" y="2133600"/>
            <a:ext cx="10134600" cy="3416320"/>
          </a:xfrm>
          <a:prstGeom prst="rect">
            <a:avLst/>
          </a:prstGeom>
          <a:noFill/>
        </p:spPr>
        <p:txBody>
          <a:bodyPr wrap="square" rtlCol="0">
            <a:spAutoFit/>
          </a:bodyPr>
          <a:lstStyle/>
          <a:p>
            <a:br>
              <a:rPr lang="en-US" dirty="0"/>
            </a:br>
            <a:r>
              <a:rPr lang="en-US" dirty="0"/>
              <a:t>The end users of the automated captioning system for </a:t>
            </a:r>
            <a:r>
              <a:rPr lang="en-US" dirty="0" err="1"/>
              <a:t>Instagram</a:t>
            </a:r>
            <a:r>
              <a:rPr lang="en-US" dirty="0"/>
              <a:t> images include:</a:t>
            </a:r>
          </a:p>
          <a:p>
            <a:endParaRPr lang="en-US" dirty="0"/>
          </a:p>
          <a:p>
            <a:r>
              <a:rPr lang="en-US" b="1" dirty="0"/>
              <a:t>Individual Users:</a:t>
            </a:r>
            <a:r>
              <a:rPr lang="en-US" dirty="0"/>
              <a:t> Social media enthusiasts, influencers, and everyday users looking to enhance their </a:t>
            </a:r>
            <a:r>
              <a:rPr lang="en-US" dirty="0" err="1"/>
              <a:t>Instagram</a:t>
            </a:r>
            <a:r>
              <a:rPr lang="en-US" dirty="0"/>
              <a:t> posts with engaging captions.</a:t>
            </a:r>
          </a:p>
          <a:p>
            <a:endParaRPr lang="en-US" dirty="0"/>
          </a:p>
          <a:p>
            <a:r>
              <a:rPr lang="en-US" b="1" dirty="0"/>
              <a:t>Businesses and Brands:</a:t>
            </a:r>
            <a:r>
              <a:rPr lang="en-US" dirty="0"/>
              <a:t> Marketing teams, businesses, and brands aiming to improve their social media presence and audience engagement on </a:t>
            </a:r>
            <a:r>
              <a:rPr lang="en-US" dirty="0" err="1"/>
              <a:t>Instagram</a:t>
            </a:r>
            <a:r>
              <a:rPr lang="en-US" dirty="0"/>
              <a:t>.</a:t>
            </a:r>
          </a:p>
          <a:p>
            <a:endParaRPr lang="en-US" dirty="0"/>
          </a:p>
          <a:p>
            <a:r>
              <a:rPr lang="en-US" b="1" dirty="0"/>
              <a:t>Content Creators:</a:t>
            </a:r>
            <a:r>
              <a:rPr lang="en-US" dirty="0"/>
              <a:t> Bloggers, photographers, artists, and creators seeking to streamline their content creation process and increase audience interaction on </a:t>
            </a:r>
            <a:r>
              <a:rPr lang="en-US" dirty="0" err="1"/>
              <a:t>Instagram</a:t>
            </a:r>
            <a:r>
              <a:rPr lang="en-US" dirty="0"/>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p:cNvSpPr txBox="1"/>
          <p:nvPr/>
        </p:nvSpPr>
        <p:spPr>
          <a:xfrm>
            <a:off x="685800" y="2362200"/>
            <a:ext cx="10515600" cy="2949525"/>
          </a:xfrm>
          <a:prstGeom prst="rect">
            <a:avLst/>
          </a:prstGeom>
          <a:noFill/>
        </p:spPr>
        <p:txBody>
          <a:bodyPr wrap="square" rtlCol="0">
            <a:spAutoFit/>
          </a:bodyPr>
          <a:lstStyle/>
          <a:p>
            <a:pPr>
              <a:lnSpc>
                <a:spcPct val="150000"/>
              </a:lnSpc>
            </a:pPr>
            <a:r>
              <a:rPr lang="en-US" dirty="0"/>
              <a:t>My solution involves creating a deep learning model trained on image-caption pairs to automatically generate engaging captions for </a:t>
            </a:r>
            <a:r>
              <a:rPr lang="en-US" dirty="0" err="1"/>
              <a:t>Instagram</a:t>
            </a:r>
            <a:r>
              <a:rPr lang="en-US" dirty="0"/>
              <a:t> images. </a:t>
            </a:r>
          </a:p>
          <a:p>
            <a:pPr>
              <a:lnSpc>
                <a:spcPct val="150000"/>
              </a:lnSpc>
            </a:pPr>
            <a:r>
              <a:rPr lang="en-US" dirty="0"/>
              <a:t>By leveraging this technology, users can save time and effort in crafting captions while enhancing the quality and consistency of their social media posts. </a:t>
            </a:r>
          </a:p>
          <a:p>
            <a:pPr>
              <a:lnSpc>
                <a:spcPct val="150000"/>
              </a:lnSpc>
            </a:pPr>
            <a:r>
              <a:rPr lang="en-US" dirty="0"/>
              <a:t>This value proposition addresses the challenge of manual captioning, offering a streamlined solution that improves social media presence and audience engagement for individuals, businesses, and content creators.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609600" y="762000"/>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p:cNvSpPr txBox="1"/>
          <p:nvPr/>
        </p:nvSpPr>
        <p:spPr>
          <a:xfrm>
            <a:off x="685800" y="2209800"/>
            <a:ext cx="9525000" cy="3139321"/>
          </a:xfrm>
          <a:prstGeom prst="rect">
            <a:avLst/>
          </a:prstGeom>
          <a:noFill/>
        </p:spPr>
        <p:txBody>
          <a:bodyPr wrap="square" rtlCol="0">
            <a:spAutoFit/>
          </a:bodyPr>
          <a:lstStyle/>
          <a:p>
            <a:pPr>
              <a:lnSpc>
                <a:spcPct val="150000"/>
              </a:lnSpc>
            </a:pPr>
            <a:br>
              <a:rPr lang="en-US" dirty="0"/>
            </a:br>
            <a:r>
              <a:rPr lang="en-US" dirty="0"/>
              <a:t>The wow factor in my solution lies in its ability to seamlessly integrate deep learning techniques to understand image content and generate descriptive captions automatically. </a:t>
            </a:r>
          </a:p>
          <a:p>
            <a:pPr>
              <a:lnSpc>
                <a:spcPct val="150000"/>
              </a:lnSpc>
            </a:pPr>
            <a:r>
              <a:rPr lang="en-US" dirty="0"/>
              <a:t>By harnessing the power of AI, users can effortlessly enhance their </a:t>
            </a:r>
            <a:r>
              <a:rPr lang="en-US" dirty="0" err="1"/>
              <a:t>Instagram</a:t>
            </a:r>
            <a:r>
              <a:rPr lang="en-US" dirty="0"/>
              <a:t> posts with engaging captions, saving time and elevating their social media presence with captivating content.</a:t>
            </a:r>
          </a:p>
          <a:p>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2" name="Picture 11">
            <a:extLst>
              <a:ext uri="{FF2B5EF4-FFF2-40B4-BE49-F238E27FC236}">
                <a16:creationId xmlns:a16="http://schemas.microsoft.com/office/drawing/2014/main" id="{00C8CC42-71BF-6241-AF79-54FCFDBF0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653" y="1341829"/>
            <a:ext cx="9868693" cy="4554146"/>
          </a:xfrm>
          <a:prstGeom prst="rect">
            <a:avLst/>
          </a:prstGeom>
        </p:spPr>
      </p:pic>
    </p:spTree>
    <p:extLst>
      <p:ext uri="{BB962C8B-B14F-4D97-AF65-F5344CB8AC3E}">
        <p14:creationId xmlns:p14="http://schemas.microsoft.com/office/powerpoint/2010/main" val="2393425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802</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Isha .</cp:lastModifiedBy>
  <cp:revision>6</cp:revision>
  <dcterms:created xsi:type="dcterms:W3CDTF">2024-04-05T08:59:34Z</dcterms:created>
  <dcterms:modified xsi:type="dcterms:W3CDTF">2024-04-16T12:48:25Z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