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4" r:id="rId16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Cambria Math" panose="02040503050406030204" pitchFamily="18" charset="0"/>
      <p:regular r:id="rId23"/>
    </p:embeddedFont>
    <p:embeddedFont>
      <p:font typeface="Tahoma" panose="020B0604030504040204" pitchFamily="34" charset="0"/>
      <p:regular r:id="rId24"/>
      <p:bold r:id="rId2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119" y="8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D0734-D988-4CF1-A87B-68827F8B2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B0376-A219-4EF3-84EF-10052C074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1EFBA7-9754-4EA1-AEA6-6B109D6C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A91-0C14-4FA7-82B9-8BA2546C6F9F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01444B-36AB-4E91-9318-4E4C64E7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66E6E8-BF07-4AB0-AA2F-EE5BD232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8408493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3AF48-FF78-484A-B221-E9D43BD0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980537-586F-4C90-B47D-BACBC5F6C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2E88A1-7D94-4E26-A62E-0D224945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A91-0C14-4FA7-82B9-8BA2546C6F9F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6898A1-9F0B-4B90-B12A-3C21094C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AB86BD-F8F4-45D5-9326-A9C64562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8254920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50DBEF-9F86-45A9-9A43-03805731D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949402-23E8-4FCE-936C-BF1528451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A6F5FD-FE19-4BF6-AD89-8707D28E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A91-0C14-4FA7-82B9-8BA2546C6F9F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68F6C2-DAC9-45EF-89F0-24F8BB4A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19877F-2F85-42C7-9FF1-02222D1E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98872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 bwMode="auto"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2"/>
          <p:cNvSpPr/>
          <p:nvPr/>
        </p:nvSpPr>
        <p:spPr bwMode="auto"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 bwMode="auto"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 bwMode="auto"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 bwMode="auto">
          <a:xfrm>
            <a:off x="460950" y="2065349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" type="tx" userDrawn="1">
  <p:cSld name="Title and 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 bwMode="auto"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" name="Google Shape;20;p4"/>
          <p:cNvSpPr/>
          <p:nvPr/>
        </p:nvSpPr>
        <p:spPr bwMode="auto"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 bwMode="auto">
          <a:xfrm>
            <a:off x="471899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" type="twoColTx" userDrawn="1">
  <p:cSld name="Title and two 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 bwMode="auto"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" name="Google Shape;26;p5"/>
          <p:cNvSpPr/>
          <p:nvPr/>
        </p:nvSpPr>
        <p:spPr bwMode="auto"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 bwMode="auto">
          <a:xfrm>
            <a:off x="471899" y="738724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 bwMode="auto">
          <a:xfrm>
            <a:off x="471899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 bwMode="auto"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 bwMode="auto"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" name="Google Shape;33;p6"/>
          <p:cNvSpPr/>
          <p:nvPr/>
        </p:nvSpPr>
        <p:spPr bwMode="auto"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 bwMode="auto"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e column text" userDrawn="1">
  <p:cSld name="One column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 bwMode="auto">
          <a:xfrm rot="10800000" flipH="1">
            <a:off x="3276600" y="25"/>
            <a:ext cx="5867399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" name="Google Shape;38;p7"/>
          <p:cNvSpPr/>
          <p:nvPr/>
        </p:nvSpPr>
        <p:spPr bwMode="auto">
          <a:xfrm rot="-5400000">
            <a:off x="759150" y="2517449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 bwMode="auto"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 bwMode="auto"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Main point" userDrawn="1">
  <p:cSld name="Main 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 bwMode="auto"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title and description" userDrawn="1">
  <p:cSld name="Section title and 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 bwMode="auto"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" name="Google Shape;47;p9"/>
          <p:cNvSpPr/>
          <p:nvPr/>
        </p:nvSpPr>
        <p:spPr bwMode="auto">
          <a:xfrm rot="5400000">
            <a:off x="1946425" y="2517750"/>
            <a:ext cx="51428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 bwMode="auto">
          <a:xfrm>
            <a:off x="265500" y="2779466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 bwMode="auto"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9595-5F0A-4947-ACDF-4D728C05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483230-CFC7-4B1B-9553-FAC49A076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E534F9-B9BA-4AC7-BEC9-2E7D4A26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A91-0C14-4FA7-82B9-8BA2546C6F9F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042E5B-4ECD-45D7-8271-4B97D82E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B00189-1877-4B69-878A-FF19A252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0226062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aption" userDrawn="1">
  <p:cSld name="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 bwMode="auto"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" name="Google Shape;54;p10"/>
          <p:cNvSpPr/>
          <p:nvPr/>
        </p:nvSpPr>
        <p:spPr bwMode="auto">
          <a:xfrm rot="10800000" flipH="1">
            <a:off x="0" y="4622725"/>
            <a:ext cx="9144000" cy="74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 bwMode="auto"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ig number" userDrawn="1">
  <p:cSld name="Big 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 bwMode="auto"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 bwMode="auto"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 bwMode="auto"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DF2AC-C402-45CA-AA04-5CD4C9E05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C5A49F-C3DE-4E03-8058-15284278A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E0F88D-607E-4ADC-A3B5-EA7124DB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A91-0C14-4FA7-82B9-8BA2546C6F9F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ECA019-AC69-47D0-BD45-5A1C2217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163F46-2C7D-4F0D-83E8-DDF5D740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67432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5552E-9C7C-4AB4-A195-76403445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C536E8-9B9A-46A9-8821-51F6B033D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A50D20-9564-449F-816A-789528C7A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F46098-B7C4-4BDF-8DDD-5EEBEF3D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A91-0C14-4FA7-82B9-8BA2546C6F9F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A02B7F-33CF-4ECE-9C9A-E4270C84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A8D6AF-2EEE-41D2-B14C-057D6AF9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535900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F6EE7-DC94-4919-A0C6-7058D17E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7071D0-3665-4370-8E22-1FB85231A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02608C-3FD1-48B3-AF85-8B7AAE18D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8365C1-8373-48ED-A523-9B8BD03F6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D08DA9-667D-4716-B091-885F61B0C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600B9B-058F-4F26-BCAA-501E2C42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A91-0C14-4FA7-82B9-8BA2546C6F9F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3353EF-81ED-4B77-B288-1F7A1659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DFC1EA-18D1-4E58-A544-C15FC015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4005458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A6A90-C5A9-43A7-9398-D109877D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A1183F7-E12F-4BAD-BE63-3ADA12CF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A91-0C14-4FA7-82B9-8BA2546C6F9F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3DEA72-ECF3-41BB-ACD2-2C9755B5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D211C6-78EE-405A-9BA2-F3A8F6C1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506439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B7C15D6-3F5E-46BC-80CF-02784581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A91-0C14-4FA7-82B9-8BA2546C6F9F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44F628F-A452-460B-B3AD-58893F39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4281A3-7C66-4E76-88C8-3BFBB23B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8296396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DACF9-91F1-47D8-8345-20DB6E75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5329BE-F2F3-47E5-A48B-2B0C4C525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303AEE-77CB-4B2F-9CEB-C5F3A165E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3D7E80-E5F4-4BA2-9442-B45C686C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A91-0C14-4FA7-82B9-8BA2546C6F9F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550F05-AB5A-44F9-B7CF-74765DA0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3AF586-AC8A-447A-876B-5FA21A24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894284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C3BED-EF08-4E63-A098-A1755F15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9BB7AC-8022-4400-B495-6AE5804EA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41DE28-BB1B-449C-A481-EEEB62BA3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2CFF61-9D34-459B-9E5B-CDEC2095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A91-0C14-4FA7-82B9-8BA2546C6F9F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4C035F-07C0-4E70-B9C1-BDB6C61D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756641-D957-4F60-8A05-25514A2B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334528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91D32-2E7F-4BB0-8D68-3B4A74204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CC321C-957B-460D-B319-E2714B4AC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847810-F709-41E9-B20E-AA84F70AB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8AA91-0C14-4FA7-82B9-8BA2546C6F9F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778270-AFE7-41D7-87BA-A78F556D9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5C3432-2BF2-450C-B3AD-7F970F15B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5299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 bwMode="auto"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Логистическая регрессия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 bwMode="auto">
          <a:xfrm>
            <a:off x="6498337" y="4301728"/>
            <a:ext cx="2511552" cy="644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Доклад подготовил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Немцев Иван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Сергеевич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4;p14"/>
              <p:cNvSpPr txBox="1"/>
              <p:nvPr/>
            </p:nvSpPr>
            <p:spPr bwMode="auto">
              <a:xfrm>
                <a:off x="528289" y="891450"/>
                <a:ext cx="5634703" cy="31319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>
                  <a:lnSpc>
                    <a:spcPct val="114999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1pPr>
                <a:lvl2pPr marL="914400" marR="0" lvl="1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2pPr>
                <a:lvl3pPr marL="1371600" marR="0" lvl="2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3pPr>
                <a:lvl4pPr marL="1828800" marR="0" lvl="3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4pPr>
                <a:lvl5pPr marL="2286000" marR="0" lvl="4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5pPr>
                <a:lvl6pPr marL="2743200" marR="0" lvl="5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6pPr>
                <a:lvl7pPr marL="3200400" marR="0" lvl="6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7pPr>
                <a:lvl8pPr marL="3657600" marR="0" lvl="7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8pPr>
                <a:lvl9pPr marL="4114800" marR="0" lvl="8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𝑀𝑎𝑟𝑔𝑖𝑛</m:t>
                        </m:r>
                      </m:e>
                      <m:sub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ar-AE" b="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ar-A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ar-AE" b="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ar-A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accPr>
                          <m:e>
                            <m:r>
                              <a:rPr lang="ar-AE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ar-AE" b="0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ar-A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ar-AE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ar-AE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- </a:t>
                </a:r>
                <a:r>
                  <a:rPr lang="ru-RU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отступ на </a:t>
                </a:r>
                <a14:m>
                  <m:oMath xmlns:m="http://schemas.openxmlformats.org/officeDocument/2006/math">
                    <m:r>
                      <a:rPr lang="ru-RU" b="0" i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-м объекте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ar-AE" b="0" i="1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ar-AE" b="0" i="1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  <m:r>
                      <a:rPr lang="ar-AE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↔</m:t>
                    </m:r>
                    <m:sSub>
                      <m:sSubPr>
                        <m:ctrlPr>
                          <a:rPr lang="ar-A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acc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ar-AE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ar-AE" b="0" i="1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↔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ar-AE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acc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ar-AE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:endParaRPr lang="ar-AE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acc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ar-AE" b="0" i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ar-AE" b="0" i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ar-AE" b="0" i="0">
                        <a:solidFill>
                          <a:schemeClr val="tx1"/>
                        </a:solidFill>
                        <a:latin typeface="Cambria Math"/>
                      </a:rPr>
                      <m:t>;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ar-AE" b="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ar-AE" b="0" i="1">
                        <a:solidFill>
                          <a:schemeClr val="tx1"/>
                        </a:solidFill>
                        <a:latin typeface="Cambria Math"/>
                      </a:rPr>
                      <m:t>6</m:t>
                    </m:r>
                    <m:r>
                      <a:rPr lang="ar-AE" b="0" i="1">
                        <a:solidFill>
                          <a:schemeClr val="tx1"/>
                        </a:solidFill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ar-AE" b="0" i="1">
                        <a:solidFill>
                          <a:schemeClr val="tx1"/>
                        </a:solidFill>
                        <a:latin typeface="Cambria Math"/>
                      </a:rPr>
                      <m:t>6</m:t>
                    </m:r>
                  </m:oMath>
                </a14:m>
                <a:endParaRPr lang="ar-AE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acc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ar-AE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ar-AE">
                        <a:solidFill>
                          <a:schemeClr val="tx1"/>
                        </a:solidFill>
                        <a:latin typeface="Cambria Math"/>
                      </a:rPr>
                      <m:t>;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ar-AE" b="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6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ar-AE" b="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6</m:t>
                    </m:r>
                  </m:oMath>
                </a14:m>
                <a:endParaRPr lang="ar-AE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:endParaRPr lang="ar-AE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acc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ar-AE" b="0" i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ar-AE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ar-AE">
                        <a:solidFill>
                          <a:schemeClr val="tx1"/>
                        </a:solidFill>
                        <a:latin typeface="Cambria Math"/>
                      </a:rPr>
                      <m:t>;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=−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6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6</m:t>
                    </m:r>
                  </m:oMath>
                </a14:m>
                <a:endParaRPr lang="ar-AE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acc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ar-AE" b="0" i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ar-AE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ar-AE">
                        <a:solidFill>
                          <a:schemeClr val="tx1"/>
                        </a:solidFill>
                        <a:latin typeface="Cambria Math"/>
                      </a:rPr>
                      <m:t>;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6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=−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6</m:t>
                    </m:r>
                  </m:oMath>
                </a14:m>
                <a:endParaRPr lang="ar-AE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:endParaRPr lang="ar-AE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Google Shape;74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289" y="891450"/>
                <a:ext cx="5634703" cy="3131910"/>
              </a:xfrm>
              <a:prstGeom prst="rect">
                <a:avLst/>
              </a:prstGeom>
              <a:blipFill>
                <a:blip r:embed="rId2"/>
                <a:stretch>
                  <a:fillRect r="-10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357895" y="2011130"/>
            <a:ext cx="4686225" cy="201223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0786CDC-6128-4FFE-9EEB-D89955F236BC}"/>
              </a:ext>
            </a:extLst>
          </p:cNvPr>
          <p:cNvSpPr txBox="1">
            <a:spLocks/>
          </p:cNvSpPr>
          <p:nvPr/>
        </p:nvSpPr>
        <p:spPr bwMode="auto">
          <a:xfrm>
            <a:off x="528289" y="284995"/>
            <a:ext cx="4723935" cy="51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Обучение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Margin </a:t>
            </a:r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4;p14"/>
              <p:cNvSpPr txBox="1"/>
              <p:nvPr/>
            </p:nvSpPr>
            <p:spPr bwMode="auto">
              <a:xfrm>
                <a:off x="471899" y="891450"/>
                <a:ext cx="5404951" cy="3785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>
                  <a:lnSpc>
                    <a:spcPct val="114999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1pPr>
                <a:lvl2pPr marL="914400" marR="0" lvl="1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2pPr>
                <a:lvl3pPr marL="1371600" marR="0" lvl="2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3pPr>
                <a:lvl4pPr marL="1828800" marR="0" lvl="3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4pPr>
                <a:lvl5pPr marL="2286000" marR="0" lvl="4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5pPr>
                <a:lvl6pPr marL="2743200" marR="0" lvl="5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6pPr>
                <a:lvl7pPr marL="3200400" marR="0" lvl="6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7pPr>
                <a:lvl8pPr marL="3657600" marR="0" lvl="7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8pPr>
                <a:lvl9pPr marL="4114800" marR="0" lvl="8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σ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σ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σ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σ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en-US" b="0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σ</m:t>
                    </m:r>
                    <m:d>
                      <m:d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:r>
                  <a:rPr lang="ru-RU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Делаем предположение, что объекты независимы и из одного распределения </a:t>
                </a:r>
                <a:endPara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Google Shape;74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899" y="891450"/>
                <a:ext cx="5404951" cy="3785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 descr="Сигмоида — Википедия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876850" y="802888"/>
            <a:ext cx="3048000" cy="2286001"/>
          </a:xfrm>
          <a:prstGeom prst="rect">
            <a:avLst/>
          </a:prstGeom>
          <a:noFill/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81531E4-3C62-498B-9ADD-22BD2F3CC362}"/>
              </a:ext>
            </a:extLst>
          </p:cNvPr>
          <p:cNvSpPr txBox="1">
            <a:spLocks/>
          </p:cNvSpPr>
          <p:nvPr/>
        </p:nvSpPr>
        <p:spPr bwMode="auto">
          <a:xfrm>
            <a:off x="528289" y="284995"/>
            <a:ext cx="5021721" cy="51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 оптимизации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Log loss</a:t>
            </a:r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74;p14"/>
              <p:cNvSpPr txBox="1"/>
              <p:nvPr/>
            </p:nvSpPr>
            <p:spPr bwMode="auto">
              <a:xfrm>
                <a:off x="471899" y="891450"/>
                <a:ext cx="5404951" cy="3785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>
                  <a:lnSpc>
                    <a:spcPct val="114999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1pPr>
                <a:lvl2pPr marL="914400" marR="0" lvl="1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2pPr>
                <a:lvl3pPr marL="1371600" marR="0" lvl="2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3pPr>
                <a:lvl4pPr marL="1828800" marR="0" lvl="3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4pPr>
                <a:lvl5pPr marL="2286000" marR="0" lvl="4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5pPr>
                <a:lvl6pPr marL="2743200" marR="0" lvl="5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6pPr>
                <a:lvl7pPr marL="3200400" marR="0" lvl="6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7pPr>
                <a:lvl8pPr marL="3657600" marR="0" lvl="7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8pPr>
                <a:lvl9pPr marL="4114800" marR="0" lvl="8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𝑚𝑎𝑥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𝑙𝑜𝑔</m:t>
                    </m:r>
                    <m:nary>
                      <m:naryPr>
                        <m:chr m:val="∏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𝑚𝑎𝑥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𝑚𝑖𝑛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:endPara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4" name="Google Shape;74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899" y="891450"/>
                <a:ext cx="5404951" cy="3785324"/>
              </a:xfrm>
              <a:prstGeom prst="rect">
                <a:avLst/>
              </a:prstGeom>
              <a:blipFill>
                <a:blip r:embed="rId2"/>
                <a:stretch>
                  <a:fillRect t="-98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89722" y="2672326"/>
            <a:ext cx="1734208" cy="209301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8C914FF-F25B-479B-8AB0-00804412269E}"/>
              </a:ext>
            </a:extLst>
          </p:cNvPr>
          <p:cNvSpPr txBox="1">
            <a:spLocks/>
          </p:cNvSpPr>
          <p:nvPr/>
        </p:nvSpPr>
        <p:spPr bwMode="auto">
          <a:xfrm>
            <a:off x="528289" y="284995"/>
            <a:ext cx="5021721" cy="51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 оптимизации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Log loss</a:t>
            </a:r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33E88C-11AB-47FB-BE23-D09960A49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670" y="1334766"/>
            <a:ext cx="3620622" cy="25852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4;p14"/>
              <p:cNvSpPr txBox="1"/>
              <p:nvPr/>
            </p:nvSpPr>
            <p:spPr bwMode="auto">
              <a:xfrm>
                <a:off x="471899" y="891450"/>
                <a:ext cx="4147726" cy="3785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>
                  <a:lnSpc>
                    <a:spcPct val="114999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1pPr>
                <a:lvl2pPr marL="914400" marR="0" lvl="1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2pPr>
                <a:lvl3pPr marL="1371600" marR="0" lvl="2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3pPr>
                <a:lvl4pPr marL="1828800" marR="0" lvl="3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4pPr>
                <a:lvl5pPr marL="2286000" marR="0" lvl="4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5pPr>
                <a:lvl6pPr marL="2743200" marR="0" lvl="5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6pPr>
                <a:lvl7pPr marL="3200400" marR="0" lvl="6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7pPr>
                <a:lvl8pPr marL="3657600" marR="0" lvl="7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8pPr>
                <a:lvl9pPr marL="4114800" marR="0" lvl="8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ar-AE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ar-AE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𝑚𝑖𝑛</m:t>
                    </m:r>
                  </m:oMath>
                </a14:m>
                <a:endParaRPr lang="ar-AE" b="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:r>
                  <a:rPr lang="ru-RU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Градиентный спуск</a:t>
                </a:r>
              </a:p>
            </p:txBody>
          </p:sp>
        </mc:Choice>
        <mc:Fallback xmlns="">
          <p:sp>
            <p:nvSpPr>
              <p:cNvPr id="4" name="Google Shape;74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899" y="891450"/>
                <a:ext cx="4147726" cy="3785324"/>
              </a:xfrm>
              <a:prstGeom prst="rect">
                <a:avLst/>
              </a:prstGeom>
              <a:blipFill>
                <a:blip r:embed="rId2"/>
                <a:stretch>
                  <a:fillRect t="-69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1238451-03B3-4528-B824-6026EE6637B9}"/>
              </a:ext>
            </a:extLst>
          </p:cNvPr>
          <p:cNvSpPr txBox="1">
            <a:spLocks/>
          </p:cNvSpPr>
          <p:nvPr/>
        </p:nvSpPr>
        <p:spPr bwMode="auto">
          <a:xfrm>
            <a:off x="528290" y="284995"/>
            <a:ext cx="6063342" cy="51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 оптимизации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A495DF-7708-400C-AF3A-087E732A7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75670" y="1334766"/>
            <a:ext cx="3620622" cy="25852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14"/>
          <p:cNvSpPr txBox="1"/>
          <p:nvPr/>
        </p:nvSpPr>
        <p:spPr bwMode="auto">
          <a:xfrm>
            <a:off x="471899" y="891451"/>
            <a:ext cx="8108575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1pPr>
            <a:lvl2pPr marL="914400" marR="0" lvl="1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2pPr>
            <a:lvl3pPr marL="1371600" marR="0" lvl="2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3pPr>
            <a:lvl4pPr marL="1828800" marR="0" lvl="3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4pPr>
            <a:lvl5pPr marL="2286000" marR="0" lvl="4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5pPr>
            <a:lvl6pPr marL="2743200" marR="0" lvl="5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6pPr>
            <a:lvl7pPr marL="3200400" marR="0" lvl="6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7pPr>
            <a:lvl8pPr marL="3657600" marR="0" lvl="7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8pPr>
            <a:lvl9pPr marL="4114800" marR="0" lvl="8" indent="-31750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r>
              <a:rPr lang="ru-RU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 не всегда может решиться разделением классов какой-то гиперповерхностью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 descr="Using a Linear Model to deal with Nonlinear Dataset | by Sachin kaushik |  Medium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2028825" y="2120252"/>
            <a:ext cx="4956000" cy="2025142"/>
          </a:xfrm>
          <a:prstGeom prst="rect">
            <a:avLst/>
          </a:prstGeom>
          <a:noFill/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C4BA392-DC2D-405B-99D6-9952239EA1D4}"/>
              </a:ext>
            </a:extLst>
          </p:cNvPr>
          <p:cNvSpPr txBox="1">
            <a:spLocks/>
          </p:cNvSpPr>
          <p:nvPr/>
        </p:nvSpPr>
        <p:spPr bwMode="auto">
          <a:xfrm>
            <a:off x="528290" y="284995"/>
            <a:ext cx="6063342" cy="51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749003-9487-42CA-8AF4-5DA45C739082}"/>
              </a:ext>
            </a:extLst>
          </p:cNvPr>
          <p:cNvSpPr/>
          <p:nvPr/>
        </p:nvSpPr>
        <p:spPr>
          <a:xfrm>
            <a:off x="2557462" y="2310140"/>
            <a:ext cx="4029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 за внимание!</a:t>
            </a:r>
            <a:endParaRPr lang="ru-RU" sz="2800" b="0" i="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09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5F54A23-1369-40DE-A25C-4A34B4A77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99" y="584452"/>
            <a:ext cx="8160602" cy="4165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Логистическая регрессия 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это алгоритм классификации машинного обучения, который оценивает вероятность принадлежности объекта к определенному классу, преобразуя сумму взвешенных значений характеристик в вероятность от 0 до 1.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логистической регрессии зависимая переменная является бинарной переменной, содержащей данные, закодированные как 1 (да, успех и т.п.) или 0 (нет, провал и т.п.). 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 логистической регрессии всегда находится в интервале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1].</a:t>
            </a:r>
          </a:p>
          <a:p>
            <a:pPr marL="0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528289" y="284995"/>
            <a:ext cx="4723935" cy="51789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Линейные классификаторы</a:t>
            </a:r>
          </a:p>
        </p:txBody>
      </p:sp>
      <p:pic>
        <p:nvPicPr>
          <p:cNvPr id="5" name="Google Shape;180;p3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2767427" y="985519"/>
            <a:ext cx="3488246" cy="3754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799370" y="993050"/>
            <a:ext cx="3424360" cy="373770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C9541A4-0678-478C-A8B4-E9B50FAE7EED}"/>
              </a:ext>
            </a:extLst>
          </p:cNvPr>
          <p:cNvSpPr txBox="1">
            <a:spLocks/>
          </p:cNvSpPr>
          <p:nvPr/>
        </p:nvSpPr>
        <p:spPr bwMode="auto">
          <a:xfrm>
            <a:off x="528289" y="284995"/>
            <a:ext cx="4723935" cy="51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Линейные классификаторы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4;p14"/>
              <p:cNvSpPr txBox="1"/>
              <p:nvPr/>
            </p:nvSpPr>
            <p:spPr bwMode="auto">
              <a:xfrm>
                <a:off x="471899" y="1033864"/>
                <a:ext cx="3703151" cy="35952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>
                  <a:lnSpc>
                    <a:spcPct val="114999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1pPr>
                <a:lvl2pPr marL="914400" marR="0" lvl="1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2pPr>
                <a:lvl3pPr marL="1371600" marR="0" lvl="2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3pPr>
                <a:lvl4pPr marL="1828800" marR="0" lvl="3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4pPr>
                <a:lvl5pPr marL="2286000" marR="0" lvl="4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5pPr>
                <a:lvl6pPr marL="2743200" marR="0" lvl="5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6pPr>
                <a:lvl7pPr marL="3200400" marR="0" lvl="6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7pPr>
                <a:lvl8pPr marL="3657600" marR="0" lvl="7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8pPr>
                <a:lvl9pPr marL="4114800" marR="0" lvl="8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2−4=−2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6−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2−2=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Google Shape;74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899" y="1033864"/>
                <a:ext cx="3703151" cy="3595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759961" y="1033865"/>
            <a:ext cx="3719512" cy="35952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 bwMode="auto">
              <a:xfrm>
                <a:off x="8082280" y="2931160"/>
                <a:ext cx="5026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lang="ru-RU" sz="20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82280" y="2931160"/>
                <a:ext cx="50263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 bwMode="auto">
              <a:xfrm>
                <a:off x="5958840" y="891450"/>
                <a:ext cx="6655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:m="http://schemas.openxmlformats.org/officeDocument/2006/math" xmlns:w="http://schemas.openxmlformats.org/wordprocessingml/2006/main" xmlns=""/>
                </mc:AlternateContent>
                <a:endParaRPr lang="ru-RU" sz="200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58840" y="891450"/>
                <a:ext cx="66558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EA8A02D-D6D8-489D-BC96-3BE5C1085DED}"/>
              </a:ext>
            </a:extLst>
          </p:cNvPr>
          <p:cNvSpPr txBox="1">
            <a:spLocks/>
          </p:cNvSpPr>
          <p:nvPr/>
        </p:nvSpPr>
        <p:spPr bwMode="auto">
          <a:xfrm>
            <a:off x="528289" y="284995"/>
            <a:ext cx="4723935" cy="51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Линейные классификаторы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4;p14"/>
              <p:cNvSpPr txBox="1"/>
              <p:nvPr/>
            </p:nvSpPr>
            <p:spPr bwMode="auto">
              <a:xfrm>
                <a:off x="471899" y="891450"/>
                <a:ext cx="4526820" cy="373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>
                  <a:lnSpc>
                    <a:spcPct val="114999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1pPr>
                <a:lvl2pPr marL="914400" marR="0" lvl="1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2pPr>
                <a:lvl3pPr marL="1371600" marR="0" lvl="2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3pPr>
                <a:lvl4pPr marL="1828800" marR="0" lvl="3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4pPr>
                <a:lvl5pPr marL="2286000" marR="0" lvl="4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5pPr>
                <a:lvl6pPr marL="2743200" marR="0" lvl="5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6pPr>
                <a:lvl7pPr marL="3200400" marR="0" lvl="6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7pPr>
                <a:lvl8pPr marL="3657600" marR="0" lvl="7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8pPr>
                <a:lvl9pPr marL="4114800" marR="0" lvl="8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ar-AE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ar-AE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+…+ 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/>
                      </a:rPr>
                      <m:t>где </m:t>
                    </m:r>
                    <m:r>
                      <a:rPr lang="ru-RU" b="0" i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/>
                      </a:rPr>
                      <m:t>−номер объекта</m:t>
                    </m:r>
                  </m:oMath>
                </a14:m>
                <a:endParaRPr lang="ru-RU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ar-AE" b="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eqArr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ar-AE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r>
                              <a:rPr lang="ar-AE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ar-AE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≥</m:t>
                            </m:r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ar-AE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ar-AE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ar-AE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)&lt;</m:t>
                            </m:r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</a:t>
                </a:r>
                <a:r>
                  <a:rPr lang="ru-RU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</a:t>
                </a:r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- </a:t>
                </a:r>
                <a:r>
                  <a:rPr lang="ru-RU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Модель</a:t>
                </a:r>
                <a:endParaRPr lang="ar-AE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/>
                      </a:rPr>
                      <m:t>sign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ar-AE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ar-AE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ar-AE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Google Shape;74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899" y="891450"/>
                <a:ext cx="4526820" cy="3737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174492" y="891450"/>
            <a:ext cx="3424360" cy="373770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AF4FA2D-FDF3-45B4-9E4E-F45AC8B20037}"/>
              </a:ext>
            </a:extLst>
          </p:cNvPr>
          <p:cNvSpPr txBox="1">
            <a:spLocks/>
          </p:cNvSpPr>
          <p:nvPr/>
        </p:nvSpPr>
        <p:spPr bwMode="auto">
          <a:xfrm>
            <a:off x="528289" y="284995"/>
            <a:ext cx="4723935" cy="51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Линейные классификаторы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4;p14"/>
              <p:cNvSpPr txBox="1"/>
              <p:nvPr/>
            </p:nvSpPr>
            <p:spPr bwMode="auto">
              <a:xfrm>
                <a:off x="471899" y="891450"/>
                <a:ext cx="8079317" cy="377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>
                  <a:lnSpc>
                    <a:spcPct val="114999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1pPr>
                <a:lvl2pPr marL="914400" marR="0" lvl="1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2pPr>
                <a:lvl3pPr marL="1371600" marR="0" lvl="2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3pPr>
                <a:lvl4pPr marL="1828800" marR="0" lvl="3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4pPr>
                <a:lvl5pPr marL="2286000" marR="0" lvl="4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5pPr>
                <a:lvl6pPr marL="2743200" marR="0" lvl="5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6pPr>
                <a:lvl7pPr marL="3200400" marR="0" lvl="6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7pPr>
                <a:lvl8pPr marL="3657600" marR="0" lvl="7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8pPr>
                <a:lvl9pPr marL="4114800" marR="0" lvl="8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9pPr>
              </a:lstStyle>
              <a:p>
                <a:pPr>
                  <a:defRPr/>
                </a:pPr>
                <a:r>
                  <a:rPr lang="ru-RU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Проблема: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,+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а</a:t>
                </a:r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:r>
                  <a:rPr lang="ru-RU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Решение: найти такую функцию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endParaRPr lang="ru-RU" dirty="0">
                  <a:solidFill>
                    <a:schemeClr val="tx1"/>
                  </a:solidFill>
                  <a:latin typeface="Tahoma" panose="020B0604030504040204" pitchFamily="34" charset="0"/>
                  <a:ea typeface="Cambria Math"/>
                </a:endParaRPr>
              </a:p>
              <a:p>
                <a:pPr>
                  <a:defRPr/>
                </a:pPr>
                <a:endPara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:r>
                  <a:rPr lang="ru-RU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Попробуем пойти обратным путём, возьмём «вероятность»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ru-RU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и преобразуем её значения в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</m:oMath>
                </a14:m>
                <a:endParaRPr lang="ru-RU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:r>
                  <a:rPr lang="ru-RU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Преобразуем «вероятность» в шанс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𝑂𝑅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num>
                      <m:den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den>
                    </m:f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:r>
                  <a:rPr lang="ru-RU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Возьмём логарифм шанса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𝑂𝑅</m:t>
                            </m:r>
                          </m:e>
                        </m:d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∞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,+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Google Shape;74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899" y="891450"/>
                <a:ext cx="8079317" cy="3775800"/>
              </a:xfrm>
              <a:prstGeom prst="rect">
                <a:avLst/>
              </a:prstGeom>
              <a:blipFill>
                <a:blip r:embed="rId2"/>
                <a:stretch>
                  <a:fillRect r="-13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F235371-3BF4-4717-B06F-2D015F65395C}"/>
              </a:ext>
            </a:extLst>
          </p:cNvPr>
          <p:cNvSpPr txBox="1">
            <a:spLocks/>
          </p:cNvSpPr>
          <p:nvPr/>
        </p:nvSpPr>
        <p:spPr bwMode="auto">
          <a:xfrm>
            <a:off x="528289" y="284995"/>
            <a:ext cx="4723935" cy="51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Получим вероятность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74;p14"/>
              <p:cNvSpPr txBox="1"/>
              <p:nvPr/>
            </p:nvSpPr>
            <p:spPr bwMode="auto">
              <a:xfrm>
                <a:off x="471899" y="891450"/>
                <a:ext cx="8079317" cy="377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>
                  <a:lnSpc>
                    <a:spcPct val="114999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1pPr>
                <a:lvl2pPr marL="914400" marR="0" lvl="1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2pPr>
                <a:lvl3pPr marL="1371600" marR="0" lvl="2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3pPr>
                <a:lvl4pPr marL="1828800" marR="0" lvl="3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4pPr>
                <a:lvl5pPr marL="2286000" marR="0" lvl="4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5pPr>
                <a:lvl6pPr marL="2743200" marR="0" lvl="5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6pPr>
                <a:lvl7pPr marL="3200400" marR="0" lvl="6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7pPr>
                <a:lvl8pPr marL="3657600" marR="0" lvl="7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lt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8pPr>
                <a:lvl9pPr marL="4114800" marR="0" lvl="8" indent="-317500" algn="l">
                  <a:lnSpc>
                    <a:spcPct val="114999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lt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lt2"/>
                    </a:solidFill>
                    <a:latin typeface="Roboto"/>
                    <a:ea typeface="Roboto"/>
                    <a:cs typeface="Roboto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ar-A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ar-AE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𝑂𝑅</m:t>
                            </m:r>
                          </m:e>
                        </m:d>
                      </m:e>
                    </m:func>
                    <m:r>
                      <a:rPr lang="ar-AE" b="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ar-AE" b="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ar-AE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ar-AE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ar-AE" b="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ar-AE" b="0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ar-A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:r>
                  <a:rPr lang="ru-RU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ar-AE" b="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ar-A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- «</a:t>
                </a:r>
                <a:r>
                  <a:rPr lang="ru-RU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вероятность» принадлежности положительному классу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num>
                      <m:den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ar-AE" b="0" i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ar-A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pPr>
                      <m:e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ar-AE" b="0" i="1">
                        <a:solidFill>
                          <a:schemeClr val="tx1"/>
                        </a:solidFill>
                        <a:latin typeface="Cambria Math"/>
                      </a:rPr>
                      <m:t>;</m:t>
                    </m:r>
                  </m:oMath>
                </a14:m>
                <a:endParaRPr lang="ru-RU" b="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:endParaRPr lang="ru-RU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…</a:t>
                </a:r>
                <a:endParaRPr lang="ar-AE" b="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ar-AE" b="0" i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ar-A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ar-AE" b="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den>
                    </m:f>
                    <m:r>
                      <a:rPr lang="ar-AE" b="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fPr>
                      <m:num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ar-AE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ar-AE" b="0" i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σ</m:t>
                    </m:r>
                    <m:d>
                      <m:dPr>
                        <m:ctrlPr>
                          <a:rPr lang="ar-A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ar-AE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ar-AE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defRPr/>
                </a:pPr>
                <a:endParaRPr lang="ar-AE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4" name="Google Shape;74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899" y="891450"/>
                <a:ext cx="8079317" cy="377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Сигмоида — Википедия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917554" y="1966049"/>
            <a:ext cx="3048000" cy="2286001"/>
          </a:xfrm>
          <a:prstGeom prst="rect">
            <a:avLst/>
          </a:prstGeom>
          <a:noFill/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A554F1C-4C90-4DE7-9D41-91FBC4B4CCAF}"/>
              </a:ext>
            </a:extLst>
          </p:cNvPr>
          <p:cNvSpPr txBox="1">
            <a:spLocks/>
          </p:cNvSpPr>
          <p:nvPr/>
        </p:nvSpPr>
        <p:spPr bwMode="auto">
          <a:xfrm>
            <a:off x="528289" y="284995"/>
            <a:ext cx="4723935" cy="51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Получим вероятность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54892" y="977175"/>
            <a:ext cx="3424360" cy="3737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511549" y="977175"/>
            <a:ext cx="3860925" cy="3731975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F4FE290-83EA-4765-81ED-002C22055C5C}"/>
              </a:ext>
            </a:extLst>
          </p:cNvPr>
          <p:cNvSpPr txBox="1">
            <a:spLocks/>
          </p:cNvSpPr>
          <p:nvPr/>
        </p:nvSpPr>
        <p:spPr bwMode="auto">
          <a:xfrm>
            <a:off x="528289" y="284995"/>
            <a:ext cx="4723935" cy="51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Обучение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415</Words>
  <Application>Microsoft Office PowerPoint</Application>
  <DocSecurity>0</DocSecurity>
  <PresentationFormat>Экран (16:9)</PresentationFormat>
  <Paragraphs>61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Cambria Math</vt:lpstr>
      <vt:lpstr>Calibri Light</vt:lpstr>
      <vt:lpstr>Tahoma</vt:lpstr>
      <vt:lpstr>Roboto</vt:lpstr>
      <vt:lpstr>Calibri</vt:lpstr>
      <vt:lpstr>Тема Office</vt:lpstr>
      <vt:lpstr>Логистическая регрессия</vt:lpstr>
      <vt:lpstr>Презентация PowerPoint</vt:lpstr>
      <vt:lpstr>Линейные классификаторы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больших массивов данных</dc:title>
  <dc:subject/>
  <dc:creator>Шмаков Иван Сергеевич</dc:creator>
  <cp:keywords/>
  <dc:description/>
  <cp:lastModifiedBy>Ivan Nemtsev</cp:lastModifiedBy>
  <cp:revision>114</cp:revision>
  <dcterms:modified xsi:type="dcterms:W3CDTF">2024-03-29T08:55:53Z</dcterms:modified>
  <cp:category/>
  <dc:identifier/>
  <cp:contentStatus/>
  <dc:language/>
  <cp:version/>
</cp:coreProperties>
</file>