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ixu:Library:Application%20Support:Microsoft:Office:Office%202011%20AutoRecovery:mRNAExpression_FilteredBy0.05FPKM_QuantileNormalized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mRNAExpression_FilteredBy0.05FP!$B$1:$U$1</c:f>
              <c:numCache>
                <c:formatCode>General</c:formatCode>
                <c:ptCount val="20"/>
                <c:pt idx="0">
                  <c:v>1</c:v>
                </c:pt>
                <c:pt idx="1">
                  <c:v>4</c:v>
                </c:pt>
                <c:pt idx="2">
                  <c:v>21</c:v>
                </c:pt>
                <c:pt idx="3">
                  <c:v>116</c:v>
                </c:pt>
                <c:pt idx="4">
                  <c:v>185</c:v>
                </c:pt>
                <c:pt idx="5">
                  <c:v>186</c:v>
                </c:pt>
                <c:pt idx="6">
                  <c:v>255</c:v>
                </c:pt>
                <c:pt idx="7">
                  <c:v>289</c:v>
                </c:pt>
                <c:pt idx="8">
                  <c:v>290</c:v>
                </c:pt>
                <c:pt idx="9">
                  <c:v>292</c:v>
                </c:pt>
                <c:pt idx="10">
                  <c:v>294</c:v>
                </c:pt>
                <c:pt idx="11">
                  <c:v>297</c:v>
                </c:pt>
                <c:pt idx="12">
                  <c:v>301</c:v>
                </c:pt>
                <c:pt idx="13">
                  <c:v>307</c:v>
                </c:pt>
                <c:pt idx="14">
                  <c:v>311</c:v>
                </c:pt>
                <c:pt idx="15">
                  <c:v>322</c:v>
                </c:pt>
                <c:pt idx="16">
                  <c:v>329</c:v>
                </c:pt>
                <c:pt idx="17">
                  <c:v>369</c:v>
                </c:pt>
                <c:pt idx="18">
                  <c:v>380</c:v>
                </c:pt>
                <c:pt idx="19">
                  <c:v>400</c:v>
                </c:pt>
              </c:numCache>
            </c:numRef>
          </c:cat>
          <c:val>
            <c:numRef>
              <c:f>mRNAExpression_FilteredBy0.05FP!$B$2:$U$2</c:f>
              <c:numCache>
                <c:formatCode>General</c:formatCode>
                <c:ptCount val="20"/>
                <c:pt idx="0">
                  <c:v>45.095784209999998</c:v>
                </c:pt>
                <c:pt idx="1">
                  <c:v>29.6922602</c:v>
                </c:pt>
                <c:pt idx="2">
                  <c:v>1.5954810999999999E-2</c:v>
                </c:pt>
                <c:pt idx="3">
                  <c:v>27.06868996</c:v>
                </c:pt>
                <c:pt idx="4">
                  <c:v>18.93592782</c:v>
                </c:pt>
                <c:pt idx="5">
                  <c:v>24.305427529999999</c:v>
                </c:pt>
                <c:pt idx="6">
                  <c:v>27.831838829999999</c:v>
                </c:pt>
                <c:pt idx="7">
                  <c:v>24.305427529999999</c:v>
                </c:pt>
                <c:pt idx="8">
                  <c:v>15.40223144</c:v>
                </c:pt>
                <c:pt idx="9">
                  <c:v>14.85948471</c:v>
                </c:pt>
                <c:pt idx="10">
                  <c:v>21.386532750000001</c:v>
                </c:pt>
                <c:pt idx="11">
                  <c:v>30.94616851</c:v>
                </c:pt>
                <c:pt idx="12">
                  <c:v>27.831838829999999</c:v>
                </c:pt>
                <c:pt idx="13">
                  <c:v>22.898361439999999</c:v>
                </c:pt>
                <c:pt idx="14">
                  <c:v>31.821944380000001</c:v>
                </c:pt>
                <c:pt idx="15">
                  <c:v>42.971993939999997</c:v>
                </c:pt>
                <c:pt idx="16">
                  <c:v>26.002332970000001</c:v>
                </c:pt>
                <c:pt idx="17">
                  <c:v>26.002332970000001</c:v>
                </c:pt>
                <c:pt idx="18">
                  <c:v>29.6922602</c:v>
                </c:pt>
                <c:pt idx="19">
                  <c:v>35.889131329999998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569536"/>
        <c:axId val="85571456"/>
      </c:lineChart>
      <c:catAx>
        <c:axId val="85569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5571456"/>
        <c:crosses val="autoZero"/>
        <c:auto val="1"/>
        <c:lblAlgn val="ctr"/>
        <c:lblOffset val="100"/>
        <c:noMultiLvlLbl val="0"/>
      </c:catAx>
      <c:valAx>
        <c:axId val="85571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569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1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6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2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7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6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2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9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9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8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0DE6-430D-7E49-91AA-FB07CAFA031C}" type="datetimeFigureOut">
              <a:rPr lang="en-US" smtClean="0"/>
              <a:t>12/10/2013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EEC7-1482-4147-8ADD-7E4D87D9E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7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6.878 Project Presentation</a:t>
            </a:r>
            <a:br>
              <a:rPr lang="en-US" dirty="0" smtClean="0"/>
            </a:br>
            <a:r>
              <a:rPr lang="en-US" dirty="0" smtClean="0"/>
              <a:t>Iris Xu, Dalesh S 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62476"/>
            <a:ext cx="6400800" cy="1752600"/>
          </a:xfrm>
        </p:spPr>
        <p:txBody>
          <a:bodyPr>
            <a:normAutofit fontScale="47500" lnSpcReduction="20000"/>
          </a:bodyPr>
          <a:lstStyle/>
          <a:p>
            <a:pPr marL="514350" indent="-514350" algn="l">
              <a:buAutoNum type="arabicPeriod"/>
            </a:pPr>
            <a:r>
              <a:rPr lang="en-US" dirty="0" smtClean="0"/>
              <a:t>Motivation.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Data Preprocessing.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Alignment.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Clustering.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Visualization &amp; Annotation.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Enrichment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Next Steps.</a:t>
            </a:r>
          </a:p>
          <a:p>
            <a:pPr marL="514350" indent="-51435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715416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Motivation 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7100" y="5526558"/>
            <a:ext cx="7372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has changed over time? How is it related to health?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595438"/>
            <a:ext cx="56102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6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715416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Preprocessing 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265" y="980705"/>
            <a:ext cx="769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Primary Dataset  : </a:t>
            </a:r>
            <a:r>
              <a:rPr lang="en-US" dirty="0"/>
              <a:t>GSE33029 : "Integrated analysis of </a:t>
            </a:r>
            <a:r>
              <a:rPr lang="en-US" dirty="0" err="1"/>
              <a:t>omics</a:t>
            </a:r>
            <a:r>
              <a:rPr lang="en-US" dirty="0"/>
              <a:t> </a:t>
            </a:r>
            <a:r>
              <a:rPr lang="en-US" dirty="0" err="1"/>
              <a:t>proles</a:t>
            </a:r>
            <a:r>
              <a:rPr lang="en-US" dirty="0"/>
              <a:t>"</a:t>
            </a:r>
            <a:endParaRPr lang="en-US" dirty="0" smtClean="0"/>
          </a:p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output from </a:t>
            </a:r>
            <a:r>
              <a:rPr lang="en-US" dirty="0" err="1" smtClean="0"/>
              <a:t>TopHat</a:t>
            </a:r>
            <a:r>
              <a:rPr lang="en-US" dirty="0" smtClean="0"/>
              <a:t> : .BAM files (120 GB)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2387" y="1963589"/>
            <a:ext cx="1496172" cy="101558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TopHat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3064" y="1963587"/>
            <a:ext cx="1405781" cy="1015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Filtering,</a:t>
            </a:r>
          </a:p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37683" y="1963589"/>
            <a:ext cx="1532093" cy="1015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Cufflinks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10" idx="1"/>
          </p:cNvCxnSpPr>
          <p:nvPr/>
        </p:nvCxnSpPr>
        <p:spPr>
          <a:xfrm>
            <a:off x="1918559" y="2471380"/>
            <a:ext cx="61912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4015686" y="2471379"/>
            <a:ext cx="767378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reprocessingOut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48" y="1996894"/>
            <a:ext cx="1877998" cy="945550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9" idx="3"/>
            <a:endCxn id="15" idx="1"/>
          </p:cNvCxnSpPr>
          <p:nvPr/>
        </p:nvCxnSpPr>
        <p:spPr>
          <a:xfrm flipV="1">
            <a:off x="6188845" y="2469669"/>
            <a:ext cx="683903" cy="17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1265" y="4053285"/>
            <a:ext cx="7696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expression time course Datasets : </a:t>
            </a:r>
          </a:p>
          <a:p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. GSE19392 </a:t>
            </a:r>
            <a:r>
              <a:rPr lang="en-US" dirty="0"/>
              <a:t>"Dynamic responses of primary human bronchial epithelial cells to inuenza virus, </a:t>
            </a:r>
            <a:r>
              <a:rPr lang="en-US" dirty="0" smtClean="0"/>
              <a:t>viral RNA </a:t>
            </a:r>
            <a:r>
              <a:rPr lang="en-US" dirty="0"/>
              <a:t>and </a:t>
            </a:r>
            <a:r>
              <a:rPr lang="en-US" dirty="0" smtClean="0"/>
              <a:t>interferon-beta“</a:t>
            </a:r>
          </a:p>
          <a:p>
            <a:endParaRPr lang="en-US" dirty="0"/>
          </a:p>
          <a:p>
            <a:r>
              <a:rPr lang="en-US" dirty="0" smtClean="0"/>
              <a:t>3. </a:t>
            </a:r>
            <a:r>
              <a:rPr lang="en-US" dirty="0"/>
              <a:t>GSE675 Time course analysis of response to HCMV </a:t>
            </a:r>
            <a:r>
              <a:rPr lang="en-US" dirty="0" smtClean="0"/>
              <a:t>infection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715416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Alignment 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555" y="707886"/>
            <a:ext cx="7696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Convert to symbolic sequence:</a:t>
            </a:r>
          </a:p>
          <a:p>
            <a:r>
              <a:rPr lang="en-US" dirty="0" smtClean="0"/>
              <a:t>‘R’ : Rise</a:t>
            </a:r>
          </a:p>
          <a:p>
            <a:r>
              <a:rPr lang="en-US" dirty="0" smtClean="0"/>
              <a:t>‘S’ :  Steady</a:t>
            </a:r>
          </a:p>
          <a:p>
            <a:r>
              <a:rPr lang="en-US" dirty="0" smtClean="0"/>
              <a:t>‘D’ : Drop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025205"/>
              </p:ext>
            </p:extLst>
          </p:nvPr>
        </p:nvGraphicFramePr>
        <p:xfrm>
          <a:off x="2373901" y="1139282"/>
          <a:ext cx="6539892" cy="1537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96157" y="2926069"/>
            <a:ext cx="587642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'SDDRDRSSDSRRSDRRDSSR'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5117" y="5727469"/>
            <a:ext cx="7241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Distance matrix between series</a:t>
            </a:r>
          </a:p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(dynamic programming)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645" y="3927157"/>
            <a:ext cx="3750192" cy="126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36723" y="5145613"/>
            <a:ext cx="280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Time aware gap penalties.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36723" y="3541622"/>
            <a:ext cx="2788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 Scoring matrices we tried.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11837" y="4558309"/>
            <a:ext cx="73081" cy="7181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64237" y="4563229"/>
            <a:ext cx="73081" cy="7181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31385" y="4553401"/>
            <a:ext cx="73081" cy="71813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61936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Clustering: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555" y="707886"/>
            <a:ext cx="76962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Input:</a:t>
            </a:r>
          </a:p>
          <a:p>
            <a:r>
              <a:rPr lang="en-US" sz="2000" dirty="0" smtClean="0"/>
              <a:t>	Distance Matrix</a:t>
            </a:r>
          </a:p>
          <a:p>
            <a:endParaRPr lang="en-US" sz="2000" dirty="0" smtClean="0"/>
          </a:p>
          <a:p>
            <a:r>
              <a:rPr lang="en-US" sz="2000" dirty="0" smtClean="0"/>
              <a:t>Clustering techniques:</a:t>
            </a:r>
          </a:p>
          <a:p>
            <a:r>
              <a:rPr lang="en-US" sz="2000" dirty="0" smtClean="0"/>
              <a:t>	Unsupervised: Agglomerative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Affinity Propagation</a:t>
            </a:r>
          </a:p>
          <a:p>
            <a:endParaRPr lang="en-US" sz="2000" dirty="0"/>
          </a:p>
          <a:p>
            <a:r>
              <a:rPr lang="en-US" sz="2000" dirty="0" smtClean="0"/>
              <a:t>Output:</a:t>
            </a:r>
          </a:p>
          <a:p>
            <a:r>
              <a:rPr lang="en-US" sz="2000" dirty="0" smtClean="0"/>
              <a:t>	Clusters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07" y="318180"/>
            <a:ext cx="1504335" cy="6451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388" y="353943"/>
            <a:ext cx="978409" cy="64155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40" y="353943"/>
            <a:ext cx="1005001" cy="64155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21436" y="43603"/>
            <a:ext cx="2570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Aligned Affinity &amp; Agglomerative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208765" y="40174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UPGMA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75388" y="6253316"/>
            <a:ext cx="931464" cy="38345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563633" y="5250426"/>
            <a:ext cx="931464" cy="52110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042254" y="1194618"/>
            <a:ext cx="1101746" cy="260555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986944" y="2880850"/>
            <a:ext cx="1101746" cy="24580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990628" y="4547417"/>
            <a:ext cx="1101746" cy="24580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0"/>
            <a:ext cx="5554169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Enrichment :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459" y="3439735"/>
            <a:ext cx="6557417" cy="277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" y="1952855"/>
            <a:ext cx="9040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GSE33029 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No significant enriched pathways or terms when corrected for multiple hypothesis testing.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578509"/>
            <a:ext cx="9040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GSE19392 </a:t>
            </a:r>
            <a:r>
              <a:rPr lang="en-US" dirty="0" smtClean="0"/>
              <a:t>, GSE675: </a:t>
            </a:r>
          </a:p>
          <a:p>
            <a:r>
              <a:rPr lang="en-US" dirty="0"/>
              <a:t>	</a:t>
            </a:r>
            <a:r>
              <a:rPr lang="en-US" dirty="0" smtClean="0"/>
              <a:t>We see enriched pathways and terms on David.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238" y="718878"/>
            <a:ext cx="90407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Approaches : </a:t>
            </a:r>
          </a:p>
          <a:p>
            <a:r>
              <a:rPr lang="en-US" dirty="0" smtClean="0"/>
              <a:t>	1</a:t>
            </a:r>
            <a:r>
              <a:rPr lang="en-US" dirty="0"/>
              <a:t>. Fischer's </a:t>
            </a:r>
            <a:r>
              <a:rPr lang="en-US" dirty="0" smtClean="0"/>
              <a:t>Exact test </a:t>
            </a:r>
            <a:r>
              <a:rPr lang="en-US" dirty="0"/>
              <a:t>for Gene Ontology annotations.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2</a:t>
            </a:r>
            <a:r>
              <a:rPr lang="en-US" dirty="0"/>
              <a:t>. We ran the gene list generated by our clusters through </a:t>
            </a:r>
            <a:r>
              <a:rPr lang="en-US" dirty="0" smtClean="0"/>
              <a:t>DAVID functional </a:t>
            </a:r>
            <a:r>
              <a:rPr lang="en-US" dirty="0"/>
              <a:t>annotation </a:t>
            </a:r>
            <a:r>
              <a:rPr lang="en-US" dirty="0" smtClean="0"/>
              <a:t>		tool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35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715416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Visualization: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555" y="899096"/>
            <a:ext cx="76962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Demo.</a:t>
            </a:r>
          </a:p>
        </p:txBody>
      </p:sp>
      <p:pic>
        <p:nvPicPr>
          <p:cNvPr id="2" name="Picture 1" descr="Screen Shot 2013-12-04 at 6.32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3872"/>
            <a:ext cx="9144000" cy="471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1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0"/>
            <a:ext cx="5554169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Annotation/Enrichment: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124" y="1987738"/>
            <a:ext cx="3551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Annotation:</a:t>
            </a:r>
          </a:p>
          <a:p>
            <a:r>
              <a:rPr lang="en-US" dirty="0"/>
              <a:t>	</a:t>
            </a:r>
            <a:r>
              <a:rPr lang="en-US" dirty="0" smtClean="0"/>
              <a:t>DAVID 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OMIM offline knowledgebase</a:t>
            </a:r>
          </a:p>
          <a:p>
            <a:endParaRPr lang="en-US" dirty="0"/>
          </a:p>
          <a:p>
            <a:r>
              <a:rPr lang="en-US" dirty="0" smtClean="0"/>
              <a:t>Enrichment:</a:t>
            </a:r>
          </a:p>
          <a:p>
            <a:r>
              <a:rPr lang="en-US" dirty="0"/>
              <a:t>	</a:t>
            </a:r>
            <a:r>
              <a:rPr lang="en-US" dirty="0" smtClean="0"/>
              <a:t>Fischer’s Exact test (genes annotated given Gene Ontology)</a:t>
            </a:r>
          </a:p>
          <a:p>
            <a:r>
              <a:rPr lang="en-US" dirty="0"/>
              <a:t>	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WordCloudMes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69" r="42991" b="6269"/>
          <a:stretch/>
        </p:blipFill>
        <p:spPr>
          <a:xfrm>
            <a:off x="3931043" y="901626"/>
            <a:ext cx="5212957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9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985482" cy="707886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Next Steps: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555" y="1963784"/>
            <a:ext cx="7696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Redo enrichment analysis</a:t>
            </a:r>
          </a:p>
          <a:p>
            <a:r>
              <a:rPr lang="en-US" dirty="0" smtClean="0"/>
              <a:t>	Redo noise </a:t>
            </a:r>
            <a:r>
              <a:rPr lang="en-US" dirty="0" smtClean="0"/>
              <a:t>correction and analyze root cause of the missing </a:t>
            </a:r>
            <a:r>
              <a:rPr lang="en-US" dirty="0"/>
              <a:t>enrichment results for GSE33029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Future</a:t>
            </a:r>
          </a:p>
          <a:p>
            <a:r>
              <a:rPr lang="en-US" dirty="0" smtClean="0"/>
              <a:t>	Integration with SMART Genomics/GEO-compatible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5555" y="4234046"/>
            <a:ext cx="7696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 thanks </a:t>
            </a:r>
            <a:r>
              <a:rPr lang="en-US" dirty="0" smtClean="0"/>
              <a:t>to</a:t>
            </a:r>
          </a:p>
          <a:p>
            <a:pPr algn="ctr"/>
            <a:r>
              <a:rPr lang="en-US" dirty="0" smtClean="0"/>
              <a:t>Gerald Quon</a:t>
            </a:r>
          </a:p>
          <a:p>
            <a:pPr algn="ctr"/>
            <a:r>
              <a:rPr lang="en-US" dirty="0" smtClean="0"/>
              <a:t>Max Wolf</a:t>
            </a:r>
          </a:p>
          <a:p>
            <a:pPr algn="ctr"/>
            <a:r>
              <a:rPr lang="en-US" dirty="0"/>
              <a:t>Manolis </a:t>
            </a:r>
            <a:r>
              <a:rPr lang="en-US" dirty="0" err="1"/>
              <a:t>Kellis</a:t>
            </a:r>
            <a:endParaRPr lang="en-US" dirty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81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196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6.878 Project Presentation Iris Xu, Dalesh S 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6.872 Project Presentation Iris Xu, Dalesh S D</dc:title>
  <dc:creator>Iris Xu</dc:creator>
  <cp:lastModifiedBy>Dalesh, Dalesh (GE Healthcare)</cp:lastModifiedBy>
  <cp:revision>25</cp:revision>
  <dcterms:created xsi:type="dcterms:W3CDTF">2013-12-04T22:37:44Z</dcterms:created>
  <dcterms:modified xsi:type="dcterms:W3CDTF">2013-12-10T19:59:58Z</dcterms:modified>
</cp:coreProperties>
</file>