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xu:Library:Application%20Support:Microsoft:Office:Office%202011%20AutoRecovery:mRNAExpression_FilteredBy0.05FPKM_QuantileNormalized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mRNAExpression_FilteredBy0.05FP!$B$1:$U$1</c:f>
              <c:numCache>
                <c:formatCode>General</c:formatCode>
                <c:ptCount val="20"/>
                <c:pt idx="0">
                  <c:v>1.0</c:v>
                </c:pt>
                <c:pt idx="1">
                  <c:v>4.0</c:v>
                </c:pt>
                <c:pt idx="2">
                  <c:v>21.0</c:v>
                </c:pt>
                <c:pt idx="3">
                  <c:v>116.0</c:v>
                </c:pt>
                <c:pt idx="4">
                  <c:v>185.0</c:v>
                </c:pt>
                <c:pt idx="5">
                  <c:v>186.0</c:v>
                </c:pt>
                <c:pt idx="6">
                  <c:v>255.0</c:v>
                </c:pt>
                <c:pt idx="7">
                  <c:v>289.0</c:v>
                </c:pt>
                <c:pt idx="8">
                  <c:v>290.0</c:v>
                </c:pt>
                <c:pt idx="9">
                  <c:v>292.0</c:v>
                </c:pt>
                <c:pt idx="10">
                  <c:v>294.0</c:v>
                </c:pt>
                <c:pt idx="11">
                  <c:v>297.0</c:v>
                </c:pt>
                <c:pt idx="12">
                  <c:v>301.0</c:v>
                </c:pt>
                <c:pt idx="13">
                  <c:v>307.0</c:v>
                </c:pt>
                <c:pt idx="14">
                  <c:v>311.0</c:v>
                </c:pt>
                <c:pt idx="15">
                  <c:v>322.0</c:v>
                </c:pt>
                <c:pt idx="16">
                  <c:v>329.0</c:v>
                </c:pt>
                <c:pt idx="17">
                  <c:v>369.0</c:v>
                </c:pt>
                <c:pt idx="18">
                  <c:v>380.0</c:v>
                </c:pt>
                <c:pt idx="19">
                  <c:v>400.0</c:v>
                </c:pt>
              </c:numCache>
            </c:numRef>
          </c:cat>
          <c:val>
            <c:numRef>
              <c:f>mRNAExpression_FilteredBy0.05FP!$B$2:$U$2</c:f>
              <c:numCache>
                <c:formatCode>General</c:formatCode>
                <c:ptCount val="20"/>
                <c:pt idx="0">
                  <c:v>45.09578421</c:v>
                </c:pt>
                <c:pt idx="1">
                  <c:v>29.6922602</c:v>
                </c:pt>
                <c:pt idx="2">
                  <c:v>0.015954811</c:v>
                </c:pt>
                <c:pt idx="3">
                  <c:v>27.06868996</c:v>
                </c:pt>
                <c:pt idx="4">
                  <c:v>18.93592782</c:v>
                </c:pt>
                <c:pt idx="5">
                  <c:v>24.30542753</c:v>
                </c:pt>
                <c:pt idx="6">
                  <c:v>27.83183883</c:v>
                </c:pt>
                <c:pt idx="7">
                  <c:v>24.30542753</c:v>
                </c:pt>
                <c:pt idx="8">
                  <c:v>15.40223144</c:v>
                </c:pt>
                <c:pt idx="9">
                  <c:v>14.85948471</c:v>
                </c:pt>
                <c:pt idx="10">
                  <c:v>21.38653275</c:v>
                </c:pt>
                <c:pt idx="11">
                  <c:v>30.94616851</c:v>
                </c:pt>
                <c:pt idx="12">
                  <c:v>27.83183883</c:v>
                </c:pt>
                <c:pt idx="13">
                  <c:v>22.89836144</c:v>
                </c:pt>
                <c:pt idx="14">
                  <c:v>31.82194438</c:v>
                </c:pt>
                <c:pt idx="15">
                  <c:v>42.97199394</c:v>
                </c:pt>
                <c:pt idx="16">
                  <c:v>26.00233297</c:v>
                </c:pt>
                <c:pt idx="17">
                  <c:v>26.00233297</c:v>
                </c:pt>
                <c:pt idx="18">
                  <c:v>29.6922602</c:v>
                </c:pt>
                <c:pt idx="19">
                  <c:v>35.88913133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133784"/>
        <c:axId val="-2116118264"/>
      </c:lineChart>
      <c:catAx>
        <c:axId val="-2116133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6118264"/>
        <c:crosses val="autoZero"/>
        <c:auto val="1"/>
        <c:lblAlgn val="ctr"/>
        <c:lblOffset val="100"/>
        <c:noMultiLvlLbl val="0"/>
      </c:catAx>
      <c:valAx>
        <c:axId val="-2116118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6133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0DE6-430D-7E49-91AA-FB07CAFA031C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6.872 Project Presentation</a:t>
            </a:r>
            <a:br>
              <a:rPr lang="en-US" dirty="0" smtClean="0"/>
            </a:br>
            <a:r>
              <a:rPr lang="en-US" dirty="0" smtClean="0"/>
              <a:t>Iris Xu, </a:t>
            </a:r>
            <a:r>
              <a:rPr lang="en-US" dirty="0" err="1" smtClean="0"/>
              <a:t>Dalesh</a:t>
            </a:r>
            <a:r>
              <a:rPr lang="en-US" dirty="0" smtClean="0"/>
              <a:t> S 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247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Motivation.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Data Preprocessing.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Alignment.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Clustering.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Visualization &amp; Annotation.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Enrichment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Next Steps.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Motivation :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Introduction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39900"/>
            <a:ext cx="7267575" cy="3362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100" y="5526558"/>
            <a:ext cx="737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has changed over time? How is it related to health?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60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Preprocessing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980705"/>
            <a:ext cx="76962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output from </a:t>
            </a:r>
            <a:r>
              <a:rPr lang="en-US" dirty="0" err="1" smtClean="0"/>
              <a:t>TopHat</a:t>
            </a:r>
            <a:r>
              <a:rPr lang="en-US" dirty="0" smtClean="0"/>
              <a:t> : .BAM files (120 GB)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4073" y="1963591"/>
            <a:ext cx="1971446" cy="156329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TopHat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19135" y="1963591"/>
            <a:ext cx="1971446" cy="156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Filtering,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26604" y="1963591"/>
            <a:ext cx="1971446" cy="156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Cufflinks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2805519" y="2745239"/>
            <a:ext cx="721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8050" y="2745239"/>
            <a:ext cx="721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reprocessing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31" y="4578235"/>
            <a:ext cx="4151409" cy="2090186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9" idx="2"/>
            <a:endCxn id="15" idx="0"/>
          </p:cNvCxnSpPr>
          <p:nvPr/>
        </p:nvCxnSpPr>
        <p:spPr>
          <a:xfrm rot="5400000">
            <a:off x="5384673" y="2758049"/>
            <a:ext cx="1051349" cy="25890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Alignment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707886"/>
            <a:ext cx="76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to symbolic sequence:</a:t>
            </a:r>
          </a:p>
          <a:p>
            <a:r>
              <a:rPr lang="en-US" dirty="0" smtClean="0"/>
              <a:t>‘R’ : Rise</a:t>
            </a:r>
          </a:p>
          <a:p>
            <a:r>
              <a:rPr lang="en-US" dirty="0" smtClean="0"/>
              <a:t>‘S’ :  Steady</a:t>
            </a:r>
          </a:p>
          <a:p>
            <a:r>
              <a:rPr lang="en-US" dirty="0" smtClean="0"/>
              <a:t>‘D’ : Drop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025749"/>
              </p:ext>
            </p:extLst>
          </p:nvPr>
        </p:nvGraphicFramePr>
        <p:xfrm>
          <a:off x="625555" y="2031244"/>
          <a:ext cx="7772045" cy="198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4241" y="3980265"/>
            <a:ext cx="65398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'SDDRDRSSDSRRSDRRDSSR'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117" y="5270281"/>
            <a:ext cx="7241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Distance matrix between series</a:t>
            </a:r>
          </a:p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(dynamic programming)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1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554169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Clustering: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707886"/>
            <a:ext cx="7696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</a:t>
            </a:r>
          </a:p>
          <a:p>
            <a:r>
              <a:rPr lang="en-US" sz="2000" dirty="0" smtClean="0"/>
              <a:t>	Distance Matrix</a:t>
            </a:r>
          </a:p>
          <a:p>
            <a:endParaRPr lang="en-US" sz="2000" dirty="0" smtClean="0"/>
          </a:p>
          <a:p>
            <a:r>
              <a:rPr lang="en-US" sz="2000" dirty="0" smtClean="0"/>
              <a:t>Clustering techniques:</a:t>
            </a:r>
          </a:p>
          <a:p>
            <a:r>
              <a:rPr lang="en-US" sz="2000" dirty="0" smtClean="0"/>
              <a:t>	Unsupervised: Agglomerative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Affinity Propagation</a:t>
            </a:r>
          </a:p>
          <a:p>
            <a:endParaRPr lang="en-US" sz="2000" dirty="0"/>
          </a:p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	Clusters</a:t>
            </a:r>
          </a:p>
        </p:txBody>
      </p:sp>
      <p:pic>
        <p:nvPicPr>
          <p:cNvPr id="3" name="Picture 2" descr="5FPKMComparisonAlignedAgglomerativeVsPlainUPG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25" y="0"/>
            <a:ext cx="264887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4187" y="99702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3960" y="99702"/>
            <a:ext cx="132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Non-aligned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1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Visualization: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899096"/>
            <a:ext cx="76962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Demo.</a:t>
            </a:r>
          </a:p>
        </p:txBody>
      </p:sp>
      <p:pic>
        <p:nvPicPr>
          <p:cNvPr id="2" name="Picture 1" descr="Screen Shot 2013-12-04 at 6.3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872"/>
            <a:ext cx="9144000" cy="47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554169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Annotation/Enrichment: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124" y="1987738"/>
            <a:ext cx="35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Annotation:</a:t>
            </a:r>
          </a:p>
          <a:p>
            <a:r>
              <a:rPr lang="en-US" dirty="0"/>
              <a:t>	</a:t>
            </a:r>
            <a:r>
              <a:rPr lang="en-US" dirty="0" smtClean="0"/>
              <a:t>DAVID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OMIM offline knowledgebase</a:t>
            </a:r>
          </a:p>
          <a:p>
            <a:endParaRPr lang="en-US" dirty="0"/>
          </a:p>
          <a:p>
            <a:r>
              <a:rPr lang="en-US" dirty="0" smtClean="0"/>
              <a:t>Enrichment:</a:t>
            </a:r>
          </a:p>
          <a:p>
            <a:r>
              <a:rPr lang="en-US" dirty="0"/>
              <a:t>	</a:t>
            </a:r>
            <a:r>
              <a:rPr lang="en-US" dirty="0" smtClean="0"/>
              <a:t>Fischer’s Exact test (genes annotated given Gene Ontology)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WordCloudMes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9" r="42991" b="6269"/>
          <a:stretch/>
        </p:blipFill>
        <p:spPr>
          <a:xfrm>
            <a:off x="3931043" y="901626"/>
            <a:ext cx="5212957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85482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Next Steps: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1963784"/>
            <a:ext cx="7696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Redo enrichment analysis</a:t>
            </a:r>
          </a:p>
          <a:p>
            <a:r>
              <a:rPr lang="en-US" dirty="0" smtClean="0"/>
              <a:t>	Redo noise correction/use alternative dataset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	Integration with SMART Genomics/GEO-compatible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55" y="4234046"/>
            <a:ext cx="76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thanks to</a:t>
            </a:r>
          </a:p>
          <a:p>
            <a:pPr algn="ctr"/>
            <a:r>
              <a:rPr lang="en-US" dirty="0" smtClean="0"/>
              <a:t>	Peter </a:t>
            </a:r>
            <a:r>
              <a:rPr lang="en-US" dirty="0" err="1" smtClean="0"/>
              <a:t>Szolovits</a:t>
            </a:r>
            <a:endParaRPr lang="en-US" dirty="0"/>
          </a:p>
          <a:p>
            <a:pPr algn="ctr"/>
            <a:r>
              <a:rPr lang="en-US" dirty="0" smtClean="0"/>
              <a:t>	Gil </a:t>
            </a:r>
            <a:r>
              <a:rPr lang="en-US" dirty="0" err="1" smtClean="0"/>
              <a:t>Alterovitz</a:t>
            </a:r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Gerald </a:t>
            </a:r>
            <a:r>
              <a:rPr lang="en-US" dirty="0" err="1" smtClean="0"/>
              <a:t>Quon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123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6.872 Project Presentation Iris Xu, Dalesh S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6.872 Project Presentation Iris Xu, Dalesh S D</dc:title>
  <dc:creator>Iris Xu</dc:creator>
  <cp:lastModifiedBy>Iris Xu</cp:lastModifiedBy>
  <cp:revision>12</cp:revision>
  <dcterms:created xsi:type="dcterms:W3CDTF">2013-12-04T22:37:44Z</dcterms:created>
  <dcterms:modified xsi:type="dcterms:W3CDTF">2013-12-04T23:52:53Z</dcterms:modified>
</cp:coreProperties>
</file>