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81" r:id="rId5"/>
    <p:sldId id="282" r:id="rId6"/>
    <p:sldId id="284" r:id="rId7"/>
    <p:sldId id="285" r:id="rId8"/>
    <p:sldId id="286" r:id="rId9"/>
    <p:sldId id="257" r:id="rId10"/>
    <p:sldId id="258" r:id="rId11"/>
    <p:sldId id="266" r:id="rId12"/>
    <p:sldId id="273" r:id="rId13"/>
    <p:sldId id="274" r:id="rId14"/>
    <p:sldId id="275" r:id="rId15"/>
    <p:sldId id="279" r:id="rId16"/>
    <p:sldId id="276" r:id="rId17"/>
    <p:sldId id="280" r:id="rId18"/>
    <p:sldId id="277" r:id="rId19"/>
    <p:sldId id="263" r:id="rId20"/>
    <p:sldId id="278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 autoAdjust="0"/>
  </p:normalViewPr>
  <p:slideViewPr>
    <p:cSldViewPr showGuides="1">
      <p:cViewPr varScale="1">
        <p:scale>
          <a:sx n="104" d="100"/>
          <a:sy n="104" d="100"/>
        </p:scale>
        <p:origin x="204" y="108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088740"/>
            <a:ext cx="7846640" cy="4680520"/>
          </a:xfrm>
        </p:spPr>
        <p:txBody>
          <a:bodyPr>
            <a:normAutofit/>
          </a:bodyPr>
          <a:lstStyle/>
          <a:p>
            <a:r>
              <a:rPr kumimoji="1" lang="en-US" altLang="ja-JP" sz="9600" dirty="0" smtClean="0"/>
              <a:t>React</a:t>
            </a:r>
            <a:r>
              <a:rPr kumimoji="1" lang="ja-JP" altLang="en-US" sz="9600" dirty="0" smtClean="0"/>
              <a:t>入門</a:t>
            </a:r>
            <a:r>
              <a:rPr kumimoji="1" lang="ja-JP" altLang="en-US" sz="8000" dirty="0" smtClean="0"/>
              <a:t/>
            </a:r>
            <a:br>
              <a:rPr kumimoji="1" lang="ja-JP" altLang="en-US" sz="8000" dirty="0" smtClean="0"/>
            </a:b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3E4057"/>
                </a:solidFill>
              </a:rPr>
              <a:t>Tatsuya Kawasaki</a:t>
            </a:r>
          </a:p>
          <a:p>
            <a:r>
              <a:rPr lang="ja-JP" altLang="en-US" dirty="0" smtClean="0">
                <a:solidFill>
                  <a:srgbClr val="3E4057"/>
                </a:solidFill>
              </a:rPr>
              <a:t>株式会社 イクスイ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JUST THE UI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en-US" altLang="ja-JP" sz="2400" dirty="0">
                <a:solidFill>
                  <a:srgbClr val="32B490"/>
                </a:solidFill>
              </a:rPr>
              <a:t>View</a:t>
            </a:r>
            <a:r>
              <a:rPr lang="ja-JP" altLang="en-US" sz="2400" dirty="0">
                <a:solidFill>
                  <a:srgbClr val="32B490"/>
                </a:solidFill>
              </a:rPr>
              <a:t>部分にだけ作用する</a:t>
            </a:r>
            <a:endParaRPr lang="ja-JP" altLang="en-US" sz="40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4000" cap="all" dirty="0" smtClean="0"/>
              <a:t>　</a:t>
            </a:r>
            <a:r>
              <a:rPr lang="en-US" altLang="ja-JP" sz="4000" cap="all" dirty="0" smtClean="0"/>
              <a:t>MVC</a:t>
            </a:r>
            <a:r>
              <a:rPr lang="ja-JP" altLang="en-US" sz="4000" cap="all" dirty="0" smtClean="0"/>
              <a:t>でいうところの</a:t>
            </a:r>
            <a:r>
              <a:rPr lang="en-US" altLang="ja-JP" sz="4000" cap="all" dirty="0" smtClean="0"/>
              <a:t>V</a:t>
            </a:r>
          </a:p>
          <a:p>
            <a:pPr marL="0" indent="0">
              <a:buNone/>
            </a:pPr>
            <a:r>
              <a:rPr lang="ja-JP" altLang="en-US" sz="4000" cap="all" dirty="0"/>
              <a:t>　</a:t>
            </a:r>
            <a:r>
              <a:rPr lang="ja-JP" altLang="en-US" sz="4000" cap="all" dirty="0" smtClean="0"/>
              <a:t>コンポーネント指向</a:t>
            </a:r>
            <a:endParaRPr lang="en-US" altLang="ja-JP" sz="4000" cap="all" dirty="0" smtClean="0"/>
          </a:p>
          <a:p>
            <a:pPr marL="0" indent="0">
              <a:buNone/>
            </a:pPr>
            <a:r>
              <a:rPr lang="ja-JP" altLang="en-US" sz="4000" cap="all" dirty="0"/>
              <a:t>　</a:t>
            </a:r>
            <a:r>
              <a:rPr lang="en-US" altLang="ja-JP" sz="4000" cap="all" dirty="0" smtClean="0"/>
              <a:t>JSX </a:t>
            </a:r>
            <a:r>
              <a:rPr lang="en-US" altLang="ja-JP" sz="2800" cap="all" dirty="0" smtClean="0"/>
              <a:t>(</a:t>
            </a:r>
            <a:r>
              <a:rPr lang="ja-JP" altLang="en-US" sz="2800" cap="all" dirty="0" smtClean="0"/>
              <a:t>≠</a:t>
            </a:r>
            <a:r>
              <a:rPr lang="en-US" altLang="ja-JP" sz="2800" cap="all" dirty="0" smtClean="0"/>
              <a:t>JS</a:t>
            </a:r>
            <a:r>
              <a:rPr lang="ja-JP" altLang="en-US" sz="2800" cap="all" dirty="0" smtClean="0"/>
              <a:t>で</a:t>
            </a:r>
            <a:r>
              <a:rPr lang="en-US" altLang="ja-JP" sz="2800" cap="all" dirty="0" smtClean="0"/>
              <a:t>HTML</a:t>
            </a:r>
            <a:r>
              <a:rPr lang="ja-JP" altLang="en-US" sz="2800" cap="all" dirty="0" smtClean="0"/>
              <a:t>を表現したもの</a:t>
            </a:r>
            <a:r>
              <a:rPr lang="en-US" altLang="ja-JP" sz="2800" cap="all" dirty="0" smtClean="0"/>
              <a:t>)</a:t>
            </a:r>
            <a:endParaRPr lang="ja-JP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14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VIRTUAL DOM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58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VIRTUAL DOM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ja-JP" altLang="en-US" sz="2400" dirty="0">
                <a:solidFill>
                  <a:srgbClr val="32B490"/>
                </a:solidFill>
              </a:rPr>
              <a:t>仮想</a:t>
            </a:r>
            <a:r>
              <a:rPr lang="en-US" altLang="ja-JP" sz="2400" dirty="0">
                <a:solidFill>
                  <a:srgbClr val="32B490"/>
                </a:solidFill>
              </a:rPr>
              <a:t>DOM</a:t>
            </a:r>
            <a:r>
              <a:rPr lang="ja-JP" altLang="en-US" sz="2400" dirty="0">
                <a:solidFill>
                  <a:srgbClr val="32B490"/>
                </a:solidFill>
              </a:rPr>
              <a:t>を提供</a:t>
            </a:r>
            <a:endParaRPr lang="ja-JP" altLang="en-US" sz="36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ja-JP" altLang="en-US" sz="2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sz="2800" cap="all" dirty="0" smtClean="0"/>
              <a:t>HTML</a:t>
            </a:r>
            <a:r>
              <a:rPr lang="ja-JP" altLang="en-US" sz="2800" cap="all" dirty="0" smtClean="0"/>
              <a:t>の差分更新</a:t>
            </a:r>
            <a:endParaRPr lang="en-US" altLang="ja-JP" sz="2800" cap="all" dirty="0" smtClean="0"/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ja-JP" altLang="en-US" sz="2800" cap="all" dirty="0" smtClean="0"/>
              <a:t>基本ルールを守るだけ</a:t>
            </a:r>
            <a:endParaRPr lang="en-US" altLang="ja-JP" sz="2800" cap="all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55" y="3140967"/>
            <a:ext cx="2675946" cy="350613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59" y="3140968"/>
            <a:ext cx="267754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VIRTUAL DOM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ja-JP" altLang="en-US" sz="2400" dirty="0">
                <a:solidFill>
                  <a:srgbClr val="32B490"/>
                </a:solidFill>
              </a:rPr>
              <a:t>仮想</a:t>
            </a:r>
            <a:r>
              <a:rPr lang="en-US" altLang="ja-JP" sz="2400" dirty="0">
                <a:solidFill>
                  <a:srgbClr val="32B490"/>
                </a:solidFill>
              </a:rPr>
              <a:t>DOM</a:t>
            </a:r>
            <a:r>
              <a:rPr lang="ja-JP" altLang="en-US" sz="2400" dirty="0">
                <a:solidFill>
                  <a:srgbClr val="32B490"/>
                </a:solidFill>
              </a:rPr>
              <a:t>を提供</a:t>
            </a:r>
            <a:endParaRPr lang="ja-JP" altLang="en-US" sz="36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ja-JP" altLang="en-US" sz="2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同じ概念を持つフレームワークも登場している</a:t>
            </a:r>
            <a:endParaRPr lang="en-US" altLang="ja-JP" sz="2800" cap="all" dirty="0" smtClean="0"/>
          </a:p>
          <a:p>
            <a:pPr marL="0" indent="0">
              <a:buNone/>
            </a:pPr>
            <a:endParaRPr lang="en-US" altLang="ja-JP" sz="2800" cap="all" dirty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en-US" altLang="ja-JP" sz="4000" dirty="0" smtClean="0"/>
              <a:t>Vue.js</a:t>
            </a:r>
          </a:p>
          <a:p>
            <a:pPr marL="0" indent="0">
              <a:buNone/>
            </a:pPr>
            <a:r>
              <a:rPr lang="ja-JP" altLang="en-US" sz="4000" dirty="0" smtClean="0"/>
              <a:t>　</a:t>
            </a:r>
            <a:r>
              <a:rPr lang="en-US" altLang="ja-JP" sz="4000" dirty="0" smtClean="0"/>
              <a:t>Mithril.js</a:t>
            </a:r>
            <a:endParaRPr lang="en-US" altLang="ja-JP" sz="4000" cap="all" dirty="0" smtClean="0"/>
          </a:p>
        </p:txBody>
      </p:sp>
    </p:spTree>
    <p:extLst>
      <p:ext uri="{BB962C8B-B14F-4D97-AF65-F5344CB8AC3E}">
        <p14:creationId xmlns:p14="http://schemas.microsoft.com/office/powerpoint/2010/main" val="33065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DATA FLOW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7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DATA FLOW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en-US" altLang="ja-JP" sz="2400" dirty="0">
                <a:solidFill>
                  <a:srgbClr val="32B490"/>
                </a:solidFill>
              </a:rPr>
              <a:t>Flux</a:t>
            </a:r>
            <a:r>
              <a:rPr lang="ja-JP" altLang="en-US" sz="2400" dirty="0">
                <a:solidFill>
                  <a:srgbClr val="32B490"/>
                </a:solidFill>
              </a:rPr>
              <a:t>アーキテクチャを推奨</a:t>
            </a:r>
          </a:p>
          <a:p>
            <a:pPr marL="0" indent="0">
              <a:buNone/>
            </a:pPr>
            <a:endParaRPr lang="ja-JP" altLang="en-US" sz="1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双方向バインディングの問題を改善する</a:t>
            </a:r>
            <a:endParaRPr lang="en-US" altLang="ja-JP" sz="2800" cap="all" dirty="0" smtClean="0"/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Flux</a:t>
            </a:r>
            <a:r>
              <a:rPr lang="ja-JP" altLang="en-US" sz="2800" cap="all" dirty="0" smtClean="0"/>
              <a:t>というのは概念のみを指す</a:t>
            </a:r>
            <a:endParaRPr lang="en-US" altLang="ja-JP" sz="2800" cap="all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852936"/>
            <a:ext cx="6372200" cy="34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>
                <a:solidFill>
                  <a:srgbClr val="32B490"/>
                </a:solidFill>
              </a:rPr>
              <a:t>DATA FLOW</a:t>
            </a:r>
            <a:r>
              <a:rPr lang="ja-JP" altLang="en-US" sz="4000" dirty="0">
                <a:solidFill>
                  <a:srgbClr val="32B490"/>
                </a:solidFill>
              </a:rPr>
              <a:t>　</a:t>
            </a:r>
            <a:r>
              <a:rPr lang="en-US" altLang="ja-JP" sz="2400" dirty="0">
                <a:solidFill>
                  <a:srgbClr val="32B490"/>
                </a:solidFill>
              </a:rPr>
              <a:t>Flux</a:t>
            </a:r>
            <a:r>
              <a:rPr lang="ja-JP" altLang="en-US" sz="2400" dirty="0">
                <a:solidFill>
                  <a:srgbClr val="32B490"/>
                </a:solidFill>
              </a:rPr>
              <a:t>アーキテクチャを推奨</a:t>
            </a:r>
          </a:p>
          <a:p>
            <a:pPr marL="0" indent="0">
              <a:buNone/>
            </a:pPr>
            <a:endParaRPr lang="ja-JP" altLang="en-US" sz="18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sz="2800" cap="all" dirty="0" smtClean="0"/>
              <a:t>flux</a:t>
            </a:r>
            <a:r>
              <a:rPr lang="ja-JP" altLang="en-US" sz="2800" cap="all" dirty="0" smtClean="0"/>
              <a:t>実装</a:t>
            </a:r>
            <a:endParaRPr lang="en-US" altLang="ja-JP" sz="2800" cap="all" dirty="0" smtClean="0"/>
          </a:p>
          <a:p>
            <a:pPr marL="0" indent="0">
              <a:buNone/>
            </a:pPr>
            <a:endParaRPr lang="en-US" altLang="ja-JP" sz="2800" cap="all" dirty="0" smtClean="0"/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cap="all" dirty="0" smtClean="0"/>
              <a:t>Redux (</a:t>
            </a:r>
            <a:r>
              <a:rPr lang="ja-JP" altLang="en-US" cap="all" dirty="0" smtClean="0"/>
              <a:t>現状、一番有名</a:t>
            </a:r>
            <a:r>
              <a:rPr lang="en-US" altLang="ja-JP" cap="all" dirty="0" smtClean="0"/>
              <a:t>)</a:t>
            </a:r>
          </a:p>
          <a:p>
            <a:pPr marL="0" indent="0">
              <a:buNone/>
            </a:pPr>
            <a:r>
              <a:rPr lang="ja-JP" altLang="en-US" cap="all" dirty="0"/>
              <a:t>　</a:t>
            </a:r>
            <a:r>
              <a:rPr lang="en-US" altLang="ja-JP" cap="all" dirty="0" smtClean="0"/>
              <a:t>ALT (</a:t>
            </a:r>
            <a:r>
              <a:rPr lang="ja-JP" altLang="en-US" cap="all" dirty="0" smtClean="0"/>
              <a:t>マイナーだけど週報で使ってる</a:t>
            </a:r>
            <a:r>
              <a:rPr lang="en-US" altLang="ja-JP" cap="al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6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60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ライブコーディング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5499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週報アプリ</a:t>
            </a:r>
            <a:endParaRPr lang="ja-JP" altLang="en-US" sz="3600" dirty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ja-JP" altLang="en-US" sz="20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2800" cap="all" dirty="0" smtClean="0"/>
              <a:t>　今日の勉強会に出てこないキーワード</a:t>
            </a:r>
            <a:endParaRPr lang="en-US" altLang="ja-JP" sz="2800" cap="all" dirty="0" smtClean="0"/>
          </a:p>
          <a:p>
            <a:pPr marL="0" indent="0">
              <a:buNone/>
            </a:pPr>
            <a:endParaRPr lang="en-US" altLang="ja-JP" sz="2800" cap="all" dirty="0"/>
          </a:p>
          <a:p>
            <a:pPr marL="0" indent="0">
              <a:buNone/>
            </a:pPr>
            <a:r>
              <a:rPr lang="ja-JP" altLang="en-US" sz="2800" cap="all" dirty="0" smtClean="0"/>
              <a:t>　</a:t>
            </a:r>
            <a:r>
              <a:rPr lang="en-US" altLang="ja-JP" sz="2800" cap="all" dirty="0" smtClean="0"/>
              <a:t>Parse.com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Gulp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NODEJS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ES2016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en-US" altLang="ja-JP" sz="2800" cap="all" dirty="0" smtClean="0"/>
              <a:t>Twitter</a:t>
            </a:r>
            <a:r>
              <a:rPr lang="ja-JP" altLang="en-US" sz="2800" cap="all" dirty="0" smtClean="0"/>
              <a:t> </a:t>
            </a:r>
            <a:r>
              <a:rPr lang="en-US" altLang="ja-JP" sz="2800" cap="all" dirty="0" smtClean="0"/>
              <a:t>Bootstrap</a:t>
            </a:r>
          </a:p>
          <a:p>
            <a:pPr marL="0" indent="0">
              <a:buNone/>
            </a:pPr>
            <a:r>
              <a:rPr lang="ja-JP" altLang="en-US" sz="2800" cap="all" dirty="0"/>
              <a:t>　</a:t>
            </a:r>
            <a:r>
              <a:rPr lang="ja-JP" altLang="en-US" sz="2800" cap="all" dirty="0" smtClean="0"/>
              <a:t>他</a:t>
            </a:r>
            <a:r>
              <a:rPr lang="en-US" altLang="ja-JP" sz="2800" cap="al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23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これまでの</a:t>
            </a:r>
            <a:r>
              <a:rPr kumimoji="1" lang="en-US" altLang="ja-JP" sz="6000" dirty="0" smtClean="0"/>
              <a:t>WEB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244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61950" y="455384"/>
            <a:ext cx="8229600" cy="5040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かなり昔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1800" dirty="0" smtClean="0">
              <a:solidFill>
                <a:srgbClr val="32B490"/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32B490"/>
                </a:solidFill>
              </a:rPr>
              <a:t>HTML </a:t>
            </a:r>
            <a:r>
              <a:rPr lang="ja-JP" altLang="en-US" sz="4000" dirty="0" smtClean="0">
                <a:solidFill>
                  <a:srgbClr val="32B490"/>
                </a:solidFill>
              </a:rPr>
              <a:t>→ </a:t>
            </a:r>
            <a:r>
              <a:rPr lang="en-US" altLang="ja-JP" sz="4000" dirty="0" smtClean="0">
                <a:solidFill>
                  <a:srgbClr val="32B490"/>
                </a:solidFill>
              </a:rPr>
              <a:t>HTML</a:t>
            </a:r>
            <a:endParaRPr lang="en-US" altLang="ja-JP" sz="4000" dirty="0" smtClean="0">
              <a:solidFill>
                <a:srgbClr val="32B49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04950" y="3607933"/>
            <a:ext cx="2313579" cy="285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057775" y="3598408"/>
            <a:ext cx="2313579" cy="285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762125" y="5903457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771650" y="4227057"/>
            <a:ext cx="1784980" cy="157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53050" y="4217532"/>
            <a:ext cx="1784980" cy="158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B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 rot="18900000">
            <a:off x="3486737" y="3123365"/>
            <a:ext cx="314096" cy="34473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4" name="正方形/長方形 53"/>
          <p:cNvSpPr/>
          <p:nvPr/>
        </p:nvSpPr>
        <p:spPr>
          <a:xfrm>
            <a:off x="3590925" y="2607807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サーバ</a:t>
            </a:r>
          </a:p>
        </p:txBody>
      </p:sp>
      <p:sp>
        <p:nvSpPr>
          <p:cNvPr id="55" name="右矢印 54"/>
          <p:cNvSpPr/>
          <p:nvPr/>
        </p:nvSpPr>
        <p:spPr>
          <a:xfrm rot="3600000">
            <a:off x="5088182" y="3161503"/>
            <a:ext cx="314095" cy="34473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正方形/長方形 55"/>
          <p:cNvSpPr/>
          <p:nvPr/>
        </p:nvSpPr>
        <p:spPr>
          <a:xfrm>
            <a:off x="5353050" y="5922507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771650" y="3912732"/>
            <a:ext cx="1784980" cy="26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5353050" y="3903207"/>
            <a:ext cx="1784980" cy="26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</p:spTree>
    <p:extLst>
      <p:ext uri="{BB962C8B-B14F-4D97-AF65-F5344CB8AC3E}">
        <p14:creationId xmlns:p14="http://schemas.microsoft.com/office/powerpoint/2010/main" val="3319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575030" y="3703371"/>
            <a:ext cx="2313579" cy="285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127855" y="3693846"/>
            <a:ext cx="2313579" cy="2857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67544" y="517252"/>
            <a:ext cx="8229600" cy="5040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昔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1800" dirty="0" smtClean="0">
              <a:solidFill>
                <a:srgbClr val="32B490"/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32B490"/>
                </a:solidFill>
              </a:rPr>
              <a:t>Ajax on HTMLs</a:t>
            </a:r>
            <a:endParaRPr lang="en-US" altLang="ja-JP" sz="4000" dirty="0" smtClean="0">
              <a:solidFill>
                <a:srgbClr val="32B49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12140" y="3582541"/>
            <a:ext cx="2313579" cy="285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964965" y="3573016"/>
            <a:ext cx="2313579" cy="2857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669315" y="5878065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78840" y="4201665"/>
            <a:ext cx="1784980" cy="157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260240" y="4192140"/>
            <a:ext cx="1784980" cy="158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B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18900000">
            <a:off x="3393927" y="3097973"/>
            <a:ext cx="314096" cy="34473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2" name="正方形/長方形 21"/>
          <p:cNvSpPr/>
          <p:nvPr/>
        </p:nvSpPr>
        <p:spPr>
          <a:xfrm>
            <a:off x="3498115" y="2582415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サーバ</a:t>
            </a:r>
          </a:p>
        </p:txBody>
      </p:sp>
      <p:sp>
        <p:nvSpPr>
          <p:cNvPr id="23" name="右矢印 22"/>
          <p:cNvSpPr/>
          <p:nvPr/>
        </p:nvSpPr>
        <p:spPr>
          <a:xfrm rot="3600000">
            <a:off x="4995372" y="3136111"/>
            <a:ext cx="314095" cy="34473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5260240" y="5897115"/>
            <a:ext cx="1784980" cy="383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678840" y="3887340"/>
            <a:ext cx="1784980" cy="26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260240" y="3877815"/>
            <a:ext cx="1784980" cy="268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184040" y="2963126"/>
            <a:ext cx="2418532" cy="278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kumimoji="1" lang="en-US" altLang="ja-JP" sz="1600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の一部</a:t>
            </a:r>
          </a:p>
        </p:txBody>
      </p:sp>
    </p:spTree>
    <p:extLst>
      <p:ext uri="{BB962C8B-B14F-4D97-AF65-F5344CB8AC3E}">
        <p14:creationId xmlns:p14="http://schemas.microsoft.com/office/powerpoint/2010/main" val="2025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67544" y="499798"/>
            <a:ext cx="8229600" cy="5040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>
                <a:solidFill>
                  <a:srgbClr val="32B490"/>
                </a:solidFill>
              </a:rPr>
              <a:t>今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1800" dirty="0" smtClean="0">
              <a:solidFill>
                <a:srgbClr val="32B490"/>
              </a:solidFill>
            </a:endParaRP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32B490"/>
                </a:solidFill>
              </a:rPr>
              <a:t>Ajax on HTML</a:t>
            </a:r>
            <a:r>
              <a:rPr lang="ja-JP" altLang="en-US" sz="4000" dirty="0">
                <a:solidFill>
                  <a:srgbClr val="32B490"/>
                </a:solidFill>
              </a:rPr>
              <a:t> </a:t>
            </a:r>
            <a:r>
              <a:rPr lang="en-US" altLang="ja-JP" sz="4000" dirty="0" smtClean="0">
                <a:solidFill>
                  <a:srgbClr val="32B490"/>
                </a:solidFill>
              </a:rPr>
              <a:t>(= SPA)</a:t>
            </a:r>
            <a:endParaRPr lang="en-US" altLang="ja-JP" sz="4000" dirty="0" smtClean="0">
              <a:solidFill>
                <a:srgbClr val="32B49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05905" y="3637038"/>
            <a:ext cx="2313579" cy="285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58730" y="3627513"/>
            <a:ext cx="2313579" cy="2857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HTML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63080" y="5932562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2605" y="4256162"/>
            <a:ext cx="1784980" cy="1571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54005" y="4246637"/>
            <a:ext cx="1784980" cy="1581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accent6"/>
                </a:solidFill>
              </a:rPr>
              <a:t>コンテンツ</a:t>
            </a:r>
            <a:r>
              <a:rPr kumimoji="1" lang="en-US" altLang="ja-JP" sz="1600">
                <a:solidFill>
                  <a:schemeClr val="accent6"/>
                </a:solidFill>
              </a:rPr>
              <a:t>B</a:t>
            </a:r>
            <a:endParaRPr kumimoji="1" lang="ja-JP" altLang="en-US" sz="1600">
              <a:solidFill>
                <a:schemeClr val="accent6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8900000">
            <a:off x="3387692" y="3152470"/>
            <a:ext cx="314096" cy="34473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3491880" y="2636912"/>
            <a:ext cx="1784980" cy="383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サーバ</a:t>
            </a:r>
          </a:p>
        </p:txBody>
      </p:sp>
      <p:sp>
        <p:nvSpPr>
          <p:cNvPr id="11" name="右矢印 10"/>
          <p:cNvSpPr/>
          <p:nvPr/>
        </p:nvSpPr>
        <p:spPr>
          <a:xfrm rot="3600000">
            <a:off x="4989137" y="3190608"/>
            <a:ext cx="314095" cy="34473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5254005" y="5951612"/>
            <a:ext cx="1784980" cy="383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ボタン</a:t>
            </a:r>
            <a:r>
              <a:rPr kumimoji="1" lang="en-US" altLang="ja-JP" sz="160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ja-JP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72605" y="3941837"/>
            <a:ext cx="1784980" cy="268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254005" y="3932312"/>
            <a:ext cx="1784980" cy="268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ヘッダー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177805" y="3027437"/>
            <a:ext cx="1543050" cy="26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>
                <a:solidFill>
                  <a:schemeClr val="bg1">
                    <a:lumMod val="50000"/>
                  </a:schemeClr>
                </a:solidFill>
              </a:rPr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171313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速度</a:t>
            </a:r>
            <a:endParaRPr lang="en-US" altLang="ja-JP" sz="2000" dirty="0" smtClean="0">
              <a:solidFill>
                <a:srgbClr val="32B49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今 </a:t>
            </a:r>
            <a:r>
              <a:rPr lang="en-US" altLang="ja-JP" sz="4000" dirty="0" smtClean="0">
                <a:solidFill>
                  <a:srgbClr val="32B490"/>
                </a:solidFill>
              </a:rPr>
              <a:t>&gt; </a:t>
            </a:r>
            <a:r>
              <a:rPr lang="ja-JP" altLang="en-US" sz="4000" dirty="0" smtClean="0">
                <a:solidFill>
                  <a:srgbClr val="32B490"/>
                </a:solidFill>
              </a:rPr>
              <a:t>昔 </a:t>
            </a:r>
            <a:r>
              <a:rPr lang="en-US" altLang="ja-JP" sz="4000" dirty="0" smtClean="0">
                <a:solidFill>
                  <a:srgbClr val="32B490"/>
                </a:solidFill>
              </a:rPr>
              <a:t>&gt; </a:t>
            </a:r>
            <a:r>
              <a:rPr lang="ja-JP" altLang="en-US" sz="4000" dirty="0" smtClean="0">
                <a:solidFill>
                  <a:srgbClr val="32B490"/>
                </a:solidFill>
              </a:rPr>
              <a:t>かなり昔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rgbClr val="32B490"/>
                </a:solidFill>
              </a:rPr>
              <a:t>複雑さ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 algn="ctr">
              <a:buNone/>
            </a:pPr>
            <a:r>
              <a:rPr lang="ja-JP" altLang="en-US" sz="4000" dirty="0">
                <a:solidFill>
                  <a:srgbClr val="32B490"/>
                </a:solidFill>
              </a:rPr>
              <a:t>今 </a:t>
            </a:r>
            <a:r>
              <a:rPr lang="en-US" altLang="ja-JP" sz="4000" dirty="0">
                <a:solidFill>
                  <a:srgbClr val="32B490"/>
                </a:solidFill>
              </a:rPr>
              <a:t>&gt; </a:t>
            </a:r>
            <a:r>
              <a:rPr lang="ja-JP" altLang="en-US" sz="4000" dirty="0">
                <a:solidFill>
                  <a:srgbClr val="32B490"/>
                </a:solidFill>
              </a:rPr>
              <a:t>昔 </a:t>
            </a:r>
            <a:r>
              <a:rPr lang="en-US" altLang="ja-JP" sz="4000" dirty="0">
                <a:solidFill>
                  <a:srgbClr val="32B490"/>
                </a:solidFill>
              </a:rPr>
              <a:t>&gt; </a:t>
            </a:r>
            <a:r>
              <a:rPr lang="ja-JP" altLang="en-US" sz="4000" dirty="0">
                <a:solidFill>
                  <a:srgbClr val="32B490"/>
                </a:solidFill>
              </a:rPr>
              <a:t>かなり</a:t>
            </a:r>
            <a:r>
              <a:rPr lang="ja-JP" altLang="en-US" sz="4000" dirty="0" smtClean="0">
                <a:solidFill>
                  <a:srgbClr val="32B490"/>
                </a:solidFill>
              </a:rPr>
              <a:t>昔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accent6"/>
                </a:solidFill>
              </a:rPr>
              <a:t>つまり、早いけど複雑</a:t>
            </a:r>
            <a:endParaRPr lang="en-US" altLang="ja-JP" sz="4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accent6"/>
                </a:solidFill>
              </a:rPr>
              <a:t>早くて管理がしやすいのがいいよね</a:t>
            </a:r>
            <a:endParaRPr lang="en-US" altLang="ja-JP" sz="4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rgbClr val="32B4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React </a:t>
            </a:r>
            <a:r>
              <a:rPr kumimoji="1" lang="ja-JP" altLang="en-US" sz="6000" dirty="0" smtClean="0"/>
              <a:t>とは？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21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200" y="764704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32B490"/>
                </a:solidFill>
              </a:rPr>
              <a:t>React</a:t>
            </a:r>
            <a:r>
              <a:rPr lang="ja-JP" altLang="en-US" sz="4000" dirty="0" smtClean="0">
                <a:solidFill>
                  <a:srgbClr val="32B490"/>
                </a:solidFill>
              </a:rPr>
              <a:t> の特徴</a:t>
            </a: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endParaRPr lang="en-US" altLang="ja-JP" sz="4000" dirty="0" smtClean="0">
              <a:solidFill>
                <a:srgbClr val="32B490"/>
              </a:solidFill>
            </a:endParaRPr>
          </a:p>
          <a:p>
            <a:pPr marL="0" indent="0">
              <a:buNone/>
            </a:pPr>
            <a:r>
              <a:rPr lang="en-US" altLang="ja-JP" sz="4000" cap="all" dirty="0"/>
              <a:t>JUST THE </a:t>
            </a:r>
            <a:r>
              <a:rPr lang="en-US" altLang="ja-JP" sz="4000" cap="all" dirty="0" smtClean="0"/>
              <a:t>UI</a:t>
            </a:r>
            <a:r>
              <a:rPr lang="ja-JP" altLang="en-US" sz="4000" cap="all" dirty="0" smtClean="0"/>
              <a:t>　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部分にだけ作用する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cap="all" dirty="0"/>
              <a:t>VIRTUAL </a:t>
            </a:r>
            <a:r>
              <a:rPr lang="en-US" altLang="ja-JP" sz="4000" cap="all" dirty="0" smtClean="0"/>
              <a:t>DOM</a:t>
            </a:r>
            <a:r>
              <a:rPr lang="ja-JP" altLang="en-US" sz="4000" cap="all" dirty="0" smtClean="0"/>
              <a:t>　</a:t>
            </a:r>
            <a:r>
              <a:rPr lang="ja-JP" altLang="en-US" sz="2400" dirty="0" smtClean="0"/>
              <a:t>仮想</a:t>
            </a:r>
            <a:r>
              <a:rPr lang="en-US" altLang="ja-JP" sz="2400" dirty="0" smtClean="0"/>
              <a:t>DOM</a:t>
            </a:r>
            <a:r>
              <a:rPr lang="ja-JP" altLang="en-US" sz="2400" dirty="0" smtClean="0"/>
              <a:t>を提供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cap="all" dirty="0"/>
              <a:t>DATA </a:t>
            </a:r>
            <a:r>
              <a:rPr lang="en-US" altLang="ja-JP" sz="4000" cap="all" dirty="0" smtClean="0"/>
              <a:t>FLOW</a:t>
            </a:r>
            <a:r>
              <a:rPr lang="ja-JP" altLang="en-US" sz="4000" cap="all" dirty="0" smtClean="0"/>
              <a:t>　</a:t>
            </a:r>
            <a:r>
              <a:rPr lang="en-US" altLang="ja-JP" sz="2400" dirty="0" smtClean="0"/>
              <a:t>Flux</a:t>
            </a:r>
            <a:r>
              <a:rPr lang="ja-JP" altLang="en-US" sz="2400" dirty="0" smtClean="0"/>
              <a:t>アーキテクチャを推奨</a:t>
            </a:r>
            <a:endParaRPr lang="ja-JP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956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000" cap="all" dirty="0"/>
              <a:t>JUST THE UI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59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134</Words>
  <Application>Microsoft Office PowerPoint</Application>
  <PresentationFormat>画面に合わせる 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メイリオ</vt:lpstr>
      <vt:lpstr>Arial</vt:lpstr>
      <vt:lpstr>Calibri</vt:lpstr>
      <vt:lpstr>Office ​​テーマ</vt:lpstr>
      <vt:lpstr>1_Office ​​テーマ</vt:lpstr>
      <vt:lpstr>2_Office ​​テーマ</vt:lpstr>
      <vt:lpstr>React入門 </vt:lpstr>
      <vt:lpstr>これまでのWEB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React とは？</vt:lpstr>
      <vt:lpstr>PowerPoint プレゼンテーション</vt:lpstr>
      <vt:lpstr>JUST THE UI</vt:lpstr>
      <vt:lpstr>PowerPoint プレゼンテーション</vt:lpstr>
      <vt:lpstr>VIRTUAL DOM</vt:lpstr>
      <vt:lpstr>PowerPoint プレゼンテーション</vt:lpstr>
      <vt:lpstr>PowerPoint プレゼンテーション</vt:lpstr>
      <vt:lpstr>DATA FLOW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kawasaki tatsuya</cp:lastModifiedBy>
  <cp:revision>49</cp:revision>
  <cp:lastPrinted>2014-09-23T04:56:28Z</cp:lastPrinted>
  <dcterms:created xsi:type="dcterms:W3CDTF">2014-08-31T11:33:13Z</dcterms:created>
  <dcterms:modified xsi:type="dcterms:W3CDTF">2016-04-28T02:05:17Z</dcterms:modified>
</cp:coreProperties>
</file>