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44" r:id="rId2"/>
    <p:sldId id="354" r:id="rId3"/>
    <p:sldId id="355" r:id="rId4"/>
    <p:sldId id="356" r:id="rId5"/>
    <p:sldId id="359" r:id="rId6"/>
    <p:sldId id="357" r:id="rId7"/>
    <p:sldId id="358" r:id="rId8"/>
    <p:sldId id="353" r:id="rId9"/>
    <p:sldId id="360" r:id="rId10"/>
    <p:sldId id="329" r:id="rId11"/>
    <p:sldId id="352" r:id="rId12"/>
    <p:sldId id="361" r:id="rId13"/>
    <p:sldId id="362" r:id="rId14"/>
    <p:sldId id="379" r:id="rId15"/>
    <p:sldId id="363" r:id="rId16"/>
    <p:sldId id="364" r:id="rId17"/>
    <p:sldId id="369" r:id="rId18"/>
    <p:sldId id="380" r:id="rId19"/>
    <p:sldId id="370" r:id="rId20"/>
    <p:sldId id="374" r:id="rId21"/>
    <p:sldId id="371" r:id="rId22"/>
    <p:sldId id="375" r:id="rId23"/>
    <p:sldId id="376" r:id="rId24"/>
    <p:sldId id="377" r:id="rId25"/>
    <p:sldId id="365" r:id="rId26"/>
    <p:sldId id="368" r:id="rId27"/>
    <p:sldId id="366" r:id="rId28"/>
    <p:sldId id="367" r:id="rId29"/>
    <p:sldId id="372" r:id="rId30"/>
    <p:sldId id="373" r:id="rId31"/>
    <p:sldId id="332"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CC"/>
    <a:srgbClr val="FFFFFF"/>
    <a:srgbClr val="FF00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F40DBBD-7E5F-4460-A8FE-79FCF3A8BBAB}" type="datetimeFigureOut">
              <a:rPr lang="en-US"/>
              <a:pPr>
                <a:defRPr/>
              </a:pPr>
              <a:t>6/21/2016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4F5880F-371A-429E-9AFA-CF91D463D7CF}" type="slidenum">
              <a:rPr lang="en-US" altLang="en-US"/>
              <a:pPr>
                <a:defRPr/>
              </a:pPr>
              <a:t>‹#›</a:t>
            </a:fld>
            <a:endParaRPr lang="en-US" altLang="en-US"/>
          </a:p>
        </p:txBody>
      </p:sp>
    </p:spTree>
    <p:extLst>
      <p:ext uri="{BB962C8B-B14F-4D97-AF65-F5344CB8AC3E}">
        <p14:creationId xmlns:p14="http://schemas.microsoft.com/office/powerpoint/2010/main" val="1125852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958F05D-ECFE-4771-BAA7-AE62F45A1621}" type="datetimeFigureOut">
              <a:rPr lang="en-US"/>
              <a:pPr>
                <a:defRPr/>
              </a:pPr>
              <a:t>6/21/2016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35571F-F92A-4609-B2B5-478D9C1AB4FD}" type="slidenum">
              <a:rPr lang="en-US" altLang="en-US"/>
              <a:pPr>
                <a:defRPr/>
              </a:pPr>
              <a:t>‹#›</a:t>
            </a:fld>
            <a:endParaRPr lang="en-US" altLang="en-US"/>
          </a:p>
        </p:txBody>
      </p:sp>
    </p:spTree>
    <p:extLst>
      <p:ext uri="{BB962C8B-B14F-4D97-AF65-F5344CB8AC3E}">
        <p14:creationId xmlns:p14="http://schemas.microsoft.com/office/powerpoint/2010/main" val="190871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656BE5-6CBE-448F-9C3D-33F16D77FFD8}" type="datetimeFigureOut">
              <a:rPr lang="en-US"/>
              <a:pPr>
                <a:defRPr/>
              </a:pPr>
              <a:t>6/21/2016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0A6B4E-17F6-463B-AEDB-C91CFB30F68E}" type="slidenum">
              <a:rPr lang="en-US" altLang="en-US"/>
              <a:pPr>
                <a:defRPr/>
              </a:pPr>
              <a:t>‹#›</a:t>
            </a:fld>
            <a:endParaRPr lang="en-US" altLang="en-US"/>
          </a:p>
        </p:txBody>
      </p:sp>
    </p:spTree>
    <p:extLst>
      <p:ext uri="{BB962C8B-B14F-4D97-AF65-F5344CB8AC3E}">
        <p14:creationId xmlns:p14="http://schemas.microsoft.com/office/powerpoint/2010/main" val="345183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92567B-8FDD-4FAB-B491-53E6594C65A8}" type="datetimeFigureOut">
              <a:rPr lang="en-US"/>
              <a:pPr>
                <a:defRPr/>
              </a:pPr>
              <a:t>6/21/2016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33EFC9-7609-4417-8EEC-1BE5D87D5B04}" type="slidenum">
              <a:rPr lang="en-US" altLang="en-US"/>
              <a:pPr>
                <a:defRPr/>
              </a:pPr>
              <a:t>‹#›</a:t>
            </a:fld>
            <a:endParaRPr lang="en-US" altLang="en-US"/>
          </a:p>
        </p:txBody>
      </p:sp>
    </p:spTree>
    <p:extLst>
      <p:ext uri="{BB962C8B-B14F-4D97-AF65-F5344CB8AC3E}">
        <p14:creationId xmlns:p14="http://schemas.microsoft.com/office/powerpoint/2010/main" val="173159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4711F6-2D04-42BD-8D90-B7B735B9003A}" type="datetimeFigureOut">
              <a:rPr lang="en-US"/>
              <a:pPr>
                <a:defRPr/>
              </a:pPr>
              <a:t>6/21/2016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1EA60E-9738-406F-8DD2-5FB6B1C97446}" type="slidenum">
              <a:rPr lang="en-US" altLang="en-US"/>
              <a:pPr>
                <a:defRPr/>
              </a:pPr>
              <a:t>‹#›</a:t>
            </a:fld>
            <a:endParaRPr lang="en-US" altLang="en-US"/>
          </a:p>
        </p:txBody>
      </p:sp>
    </p:spTree>
    <p:extLst>
      <p:ext uri="{BB962C8B-B14F-4D97-AF65-F5344CB8AC3E}">
        <p14:creationId xmlns:p14="http://schemas.microsoft.com/office/powerpoint/2010/main" val="366335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5D44587-710E-4B43-A925-D89F5449C6AE}" type="datetimeFigureOut">
              <a:rPr lang="en-US"/>
              <a:pPr>
                <a:defRPr/>
              </a:pPr>
              <a:t>6/21/2016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F2C0E9-7FDE-45B7-AA21-AC2B640EF85D}" type="slidenum">
              <a:rPr lang="en-US" altLang="en-US"/>
              <a:pPr>
                <a:defRPr/>
              </a:pPr>
              <a:t>‹#›</a:t>
            </a:fld>
            <a:endParaRPr lang="en-US" altLang="en-US"/>
          </a:p>
        </p:txBody>
      </p:sp>
    </p:spTree>
    <p:extLst>
      <p:ext uri="{BB962C8B-B14F-4D97-AF65-F5344CB8AC3E}">
        <p14:creationId xmlns:p14="http://schemas.microsoft.com/office/powerpoint/2010/main" val="417546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3B051A-B05B-40B4-BD48-D92E9B64518E}" type="datetimeFigureOut">
              <a:rPr lang="en-US"/>
              <a:pPr>
                <a:defRPr/>
              </a:pPr>
              <a:t>6/21/2016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F32A74-2D42-4E7F-8981-74C77FE27175}" type="slidenum">
              <a:rPr lang="en-US" altLang="en-US"/>
              <a:pPr>
                <a:defRPr/>
              </a:pPr>
              <a:t>‹#›</a:t>
            </a:fld>
            <a:endParaRPr lang="en-US" altLang="en-US"/>
          </a:p>
        </p:txBody>
      </p:sp>
    </p:spTree>
    <p:extLst>
      <p:ext uri="{BB962C8B-B14F-4D97-AF65-F5344CB8AC3E}">
        <p14:creationId xmlns:p14="http://schemas.microsoft.com/office/powerpoint/2010/main" val="306760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25F2080-807E-4F4F-AF28-C1AE4DF576F1}" type="datetimeFigureOut">
              <a:rPr lang="en-US"/>
              <a:pPr>
                <a:defRPr/>
              </a:pPr>
              <a:t>6/21/2016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4A9F2F7-D6A5-461A-87E5-35523C2F818A}" type="slidenum">
              <a:rPr lang="en-US" altLang="en-US"/>
              <a:pPr>
                <a:defRPr/>
              </a:pPr>
              <a:t>‹#›</a:t>
            </a:fld>
            <a:endParaRPr lang="en-US" altLang="en-US"/>
          </a:p>
        </p:txBody>
      </p:sp>
    </p:spTree>
    <p:extLst>
      <p:ext uri="{BB962C8B-B14F-4D97-AF65-F5344CB8AC3E}">
        <p14:creationId xmlns:p14="http://schemas.microsoft.com/office/powerpoint/2010/main" val="190994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8030861-9E4D-496F-BE90-49B216633F90}" type="datetimeFigureOut">
              <a:rPr lang="en-US"/>
              <a:pPr>
                <a:defRPr/>
              </a:pPr>
              <a:t>6/21/2016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EB82C82-610E-44DE-B68E-25B9C06B9A5F}" type="slidenum">
              <a:rPr lang="en-US" altLang="en-US"/>
              <a:pPr>
                <a:defRPr/>
              </a:pPr>
              <a:t>‹#›</a:t>
            </a:fld>
            <a:endParaRPr lang="en-US" altLang="en-US"/>
          </a:p>
        </p:txBody>
      </p:sp>
    </p:spTree>
    <p:extLst>
      <p:ext uri="{BB962C8B-B14F-4D97-AF65-F5344CB8AC3E}">
        <p14:creationId xmlns:p14="http://schemas.microsoft.com/office/powerpoint/2010/main" val="222112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E8DF97-7437-4FA8-AFEE-61EE0CF77A88}" type="datetimeFigureOut">
              <a:rPr lang="en-US"/>
              <a:pPr>
                <a:defRPr/>
              </a:pPr>
              <a:t>6/21/2016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1137B6-BE07-4C13-87C1-CC1B831682D2}" type="slidenum">
              <a:rPr lang="en-US" altLang="en-US"/>
              <a:pPr>
                <a:defRPr/>
              </a:pPr>
              <a:t>‹#›</a:t>
            </a:fld>
            <a:endParaRPr lang="en-US" altLang="en-US"/>
          </a:p>
        </p:txBody>
      </p:sp>
    </p:spTree>
    <p:extLst>
      <p:ext uri="{BB962C8B-B14F-4D97-AF65-F5344CB8AC3E}">
        <p14:creationId xmlns:p14="http://schemas.microsoft.com/office/powerpoint/2010/main" val="170706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48235AD-8368-4E15-B123-CFD85800BA0D}" type="datetimeFigureOut">
              <a:rPr lang="en-US"/>
              <a:pPr>
                <a:defRPr/>
              </a:pPr>
              <a:t>6/21/2016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F7B275A-FB70-481C-917F-4FFFE8DCFF3F}" type="slidenum">
              <a:rPr lang="en-US" altLang="en-US"/>
              <a:pPr>
                <a:defRPr/>
              </a:pPr>
              <a:t>‹#›</a:t>
            </a:fld>
            <a:endParaRPr lang="en-US" altLang="en-US"/>
          </a:p>
        </p:txBody>
      </p:sp>
    </p:spTree>
    <p:extLst>
      <p:ext uri="{BB962C8B-B14F-4D97-AF65-F5344CB8AC3E}">
        <p14:creationId xmlns:p14="http://schemas.microsoft.com/office/powerpoint/2010/main" val="238530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9A68F87-BB40-4594-9900-C23E8DA21FDD}" type="datetimeFigureOut">
              <a:rPr lang="en-US"/>
              <a:pPr>
                <a:defRPr/>
              </a:pPr>
              <a:t>6/21/2016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642961-0896-442A-8E07-89CBEF3AFF9E}" type="slidenum">
              <a:rPr lang="en-US" altLang="en-US"/>
              <a:pPr>
                <a:defRPr/>
              </a:pPr>
              <a:t>‹#›</a:t>
            </a:fld>
            <a:endParaRPr lang="en-US" altLang="en-US"/>
          </a:p>
        </p:txBody>
      </p:sp>
    </p:spTree>
    <p:extLst>
      <p:ext uri="{BB962C8B-B14F-4D97-AF65-F5344CB8AC3E}">
        <p14:creationId xmlns:p14="http://schemas.microsoft.com/office/powerpoint/2010/main" val="90100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A437DF3-B625-4C45-8FBC-1170CC26A5C2}" type="datetimeFigureOut">
              <a:rPr lang="en-US"/>
              <a:pPr>
                <a:defRPr/>
              </a:pPr>
              <a:t>6/21/2016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2D539876-DA43-4270-A534-8B534C53BB4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Programs &amp; Programming</a:t>
            </a:r>
          </a:p>
        </p:txBody>
      </p:sp>
      <p:sp>
        <p:nvSpPr>
          <p:cNvPr id="2051"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smtClean="0">
                <a:solidFill>
                  <a:schemeClr val="bg1">
                    <a:lumMod val="65000"/>
                  </a:schemeClr>
                </a:solidFill>
              </a:rPr>
              <a:t>JC 01.1</a:t>
            </a:r>
          </a:p>
          <a:p>
            <a:pPr eaLnBrk="1" hangingPunct="1">
              <a:defRPr/>
            </a:pPr>
            <a:r>
              <a:rPr lang="en-US" b="1" dirty="0">
                <a:solidFill>
                  <a:schemeClr val="bg1">
                    <a:lumMod val="75000"/>
                  </a:schemeClr>
                </a:solidFill>
              </a:rPr>
              <a:t>(A. Nguyen)</a:t>
            </a:r>
          </a:p>
          <a:p>
            <a:pPr eaLnBrk="1" hangingPunct="1">
              <a:defRPr/>
            </a:pPr>
            <a:endParaRPr lang="en-US" b="1" dirty="0" smtClean="0"/>
          </a:p>
        </p:txBody>
      </p:sp>
    </p:spTree>
    <p:extLst>
      <p:ext uri="{BB962C8B-B14F-4D97-AF65-F5344CB8AC3E}">
        <p14:creationId xmlns:p14="http://schemas.microsoft.com/office/powerpoint/2010/main" val="4229721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Important benefits of Java</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b="1" dirty="0" smtClean="0"/>
              <a:t>Safe</a:t>
            </a:r>
            <a:r>
              <a:rPr lang="en-US" altLang="en-US" dirty="0" smtClean="0"/>
              <a:t>: Java was designed to be used safely in browsers, so programs terminate if they try to do something unsafe</a:t>
            </a:r>
          </a:p>
          <a:p>
            <a:pPr eaLnBrk="1" hangingPunct="1"/>
            <a:r>
              <a:rPr lang="en-US" altLang="en-US" b="1" dirty="0" smtClean="0"/>
              <a:t>Portable</a:t>
            </a:r>
            <a:r>
              <a:rPr lang="en-US" altLang="en-US" dirty="0"/>
              <a:t>: </a:t>
            </a:r>
            <a:r>
              <a:rPr lang="en-US" altLang="en-US" dirty="0" smtClean="0"/>
              <a:t>Java programs may be used, </a:t>
            </a:r>
            <a:r>
              <a:rPr lang="en-US" altLang="en-US" i="1" dirty="0" smtClean="0"/>
              <a:t>without changes</a:t>
            </a:r>
            <a:r>
              <a:rPr lang="en-US" altLang="en-US" dirty="0" smtClean="0"/>
              <a:t>, in various </a:t>
            </a:r>
            <a:r>
              <a:rPr lang="en-US" altLang="en-US" dirty="0"/>
              <a:t>Operating Systems </a:t>
            </a:r>
            <a:r>
              <a:rPr lang="en-US" altLang="en-US" dirty="0" smtClean="0"/>
              <a:t>(such as Windows</a:t>
            </a:r>
            <a:r>
              <a:rPr lang="en-US" altLang="en-US" dirty="0"/>
              <a:t>, UNIX, Linux, or Macintosh operating systems). T</a:t>
            </a:r>
            <a:r>
              <a:rPr lang="en-US" altLang="en-US" dirty="0" smtClean="0"/>
              <a:t>his is possible because the Java </a:t>
            </a:r>
            <a:r>
              <a:rPr lang="en-US" altLang="en-US" b="1" dirty="0" smtClean="0">
                <a:solidFill>
                  <a:srgbClr val="3333FF"/>
                </a:solidFill>
              </a:rPr>
              <a:t>compiler</a:t>
            </a:r>
            <a:r>
              <a:rPr lang="en-US" altLang="en-US" dirty="0" smtClean="0">
                <a:solidFill>
                  <a:srgbClr val="3333FF"/>
                </a:solidFill>
              </a:rPr>
              <a:t> </a:t>
            </a:r>
            <a:r>
              <a:rPr lang="en-US" altLang="en-US" dirty="0" smtClean="0"/>
              <a:t>translates a Java program into machine code to be run by a program called the </a:t>
            </a:r>
            <a:r>
              <a:rPr lang="en-US" altLang="en-US" dirty="0" smtClean="0">
                <a:solidFill>
                  <a:srgbClr val="3333FF"/>
                </a:solidFill>
              </a:rPr>
              <a:t>Java Virtual </a:t>
            </a:r>
            <a:r>
              <a:rPr lang="en-US" altLang="en-US" dirty="0" smtClean="0">
                <a:solidFill>
                  <a:srgbClr val="3333FF"/>
                </a:solidFill>
              </a:rPr>
              <a:t>Machine (JVM)</a:t>
            </a:r>
            <a:r>
              <a:rPr lang="en-US" altLang="en-US" dirty="0" smtClean="0"/>
              <a:t>, </a:t>
            </a:r>
            <a:r>
              <a:rPr lang="en-US" altLang="en-US" dirty="0" smtClean="0"/>
              <a:t>which simulates a CPU</a:t>
            </a:r>
            <a:endParaRPr lang="en-US" altLang="en-US" dirty="0"/>
          </a:p>
        </p:txBody>
      </p:sp>
    </p:spTree>
    <p:extLst>
      <p:ext uri="{BB962C8B-B14F-4D97-AF65-F5344CB8AC3E}">
        <p14:creationId xmlns:p14="http://schemas.microsoft.com/office/powerpoint/2010/main" val="1090507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Java for beginning students</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marL="514350" indent="-514350" eaLnBrk="1" hangingPunct="1">
              <a:buFont typeface="+mj-lt"/>
              <a:buAutoNum type="arabicPeriod"/>
            </a:pPr>
            <a:r>
              <a:rPr lang="en-US" altLang="en-US" dirty="0" smtClean="0"/>
              <a:t>It is rather involved to write even a simple Java program</a:t>
            </a:r>
          </a:p>
          <a:p>
            <a:pPr marL="514350" indent="-514350" eaLnBrk="1" hangingPunct="1">
              <a:buFont typeface="+mj-lt"/>
              <a:buAutoNum type="arabicPeriod"/>
            </a:pPr>
            <a:r>
              <a:rPr lang="en-US" altLang="en-US" dirty="0" smtClean="0"/>
              <a:t>There have been many versions of Java since official version 1 in 1997, now version 7</a:t>
            </a:r>
          </a:p>
          <a:p>
            <a:pPr marL="514350" indent="-514350" eaLnBrk="1" hangingPunct="1">
              <a:buFont typeface="+mj-lt"/>
              <a:buAutoNum type="arabicPeriod"/>
            </a:pPr>
            <a:r>
              <a:rPr lang="en-US" altLang="en-US" dirty="0" smtClean="0"/>
              <a:t>It is not possible to learn everything about Java in one course, especially with the very extensive Java Library – so be patient &amp; continue to learn beyond this course</a:t>
            </a:r>
            <a:endParaRPr lang="en-US" altLang="en-US" dirty="0"/>
          </a:p>
        </p:txBody>
      </p:sp>
    </p:spTree>
    <p:extLst>
      <p:ext uri="{BB962C8B-B14F-4D97-AF65-F5344CB8AC3E}">
        <p14:creationId xmlns:p14="http://schemas.microsoft.com/office/powerpoint/2010/main" val="1729307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Development Environment</a:t>
            </a:r>
          </a:p>
        </p:txBody>
      </p:sp>
      <p:sp>
        <p:nvSpPr>
          <p:cNvPr id="2051"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smtClean="0">
                <a:solidFill>
                  <a:schemeClr val="bg1">
                    <a:lumMod val="65000"/>
                  </a:schemeClr>
                </a:solidFill>
              </a:rPr>
              <a:t>JC08-01.4</a:t>
            </a:r>
            <a:endParaRPr lang="en-US" sz="1200" b="1" dirty="0" smtClean="0">
              <a:solidFill>
                <a:schemeClr val="bg1">
                  <a:lumMod val="65000"/>
                </a:schemeClr>
              </a:solidFill>
            </a:endParaRPr>
          </a:p>
          <a:p>
            <a:pPr eaLnBrk="1" hangingPunct="1">
              <a:defRPr/>
            </a:pPr>
            <a:r>
              <a:rPr lang="en-US" b="1" dirty="0">
                <a:solidFill>
                  <a:schemeClr val="bg1">
                    <a:lumMod val="75000"/>
                  </a:schemeClr>
                </a:solidFill>
              </a:rPr>
              <a:t>(A. Nguyen)</a:t>
            </a:r>
          </a:p>
          <a:p>
            <a:pPr eaLnBrk="1" hangingPunct="1">
              <a:defRPr/>
            </a:pPr>
            <a:endParaRPr lang="en-US" b="1" dirty="0" smtClean="0"/>
          </a:p>
        </p:txBody>
      </p:sp>
    </p:spTree>
    <p:extLst>
      <p:ext uri="{BB962C8B-B14F-4D97-AF65-F5344CB8AC3E}">
        <p14:creationId xmlns:p14="http://schemas.microsoft.com/office/powerpoint/2010/main" val="3810220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err="1" smtClean="0">
                <a:solidFill>
                  <a:srgbClr val="3333FF"/>
                </a:solidFill>
              </a:rPr>
              <a:t>BlueJ</a:t>
            </a:r>
            <a:endParaRPr lang="en-US" altLang="en-US" b="1" dirty="0" smtClean="0">
              <a:solidFill>
                <a:srgbClr val="3333FF"/>
              </a:solidFill>
            </a:endParaRP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err="1" smtClean="0"/>
              <a:t>BlueJ</a:t>
            </a:r>
            <a:r>
              <a:rPr lang="en-US" altLang="en-US" dirty="0" smtClean="0"/>
              <a:t> is an </a:t>
            </a:r>
            <a:r>
              <a:rPr lang="en-US" altLang="en-US" b="1" dirty="0" smtClean="0">
                <a:solidFill>
                  <a:srgbClr val="3333FF"/>
                </a:solidFill>
              </a:rPr>
              <a:t>integrated development environment (IDE) </a:t>
            </a:r>
            <a:r>
              <a:rPr lang="en-US" altLang="en-US" dirty="0" smtClean="0"/>
              <a:t>for Java. So is Eclipse.</a:t>
            </a:r>
          </a:p>
          <a:p>
            <a:pPr eaLnBrk="1" hangingPunct="1"/>
            <a:r>
              <a:rPr lang="en-US" altLang="en-US" dirty="0" smtClean="0"/>
              <a:t>It is “integrated” because it has all the tools </a:t>
            </a:r>
            <a:r>
              <a:rPr lang="en-US" altLang="en-US" b="1" i="1" dirty="0" smtClean="0"/>
              <a:t>in one place</a:t>
            </a:r>
            <a:r>
              <a:rPr lang="en-US" altLang="en-US" dirty="0" smtClean="0"/>
              <a:t>: the </a:t>
            </a:r>
            <a:r>
              <a:rPr lang="en-US" altLang="en-US" dirty="0"/>
              <a:t>programmers can </a:t>
            </a:r>
            <a:r>
              <a:rPr lang="en-US" altLang="en-US" dirty="0" smtClean="0"/>
              <a:t>type (in the </a:t>
            </a:r>
            <a:r>
              <a:rPr lang="en-US" altLang="en-US" b="1" dirty="0" smtClean="0">
                <a:solidFill>
                  <a:srgbClr val="3333FF"/>
                </a:solidFill>
              </a:rPr>
              <a:t>editor</a:t>
            </a:r>
            <a:r>
              <a:rPr lang="en-US" altLang="en-US" dirty="0" smtClean="0"/>
              <a:t>), compile, and </a:t>
            </a:r>
            <a:r>
              <a:rPr lang="en-US" altLang="en-US" dirty="0"/>
              <a:t>run their programs.</a:t>
            </a:r>
            <a:endParaRPr lang="en-US" altLang="en-US" dirty="0" smtClean="0"/>
          </a:p>
        </p:txBody>
      </p:sp>
    </p:spTree>
    <p:extLst>
      <p:ext uri="{BB962C8B-B14F-4D97-AF65-F5344CB8AC3E}">
        <p14:creationId xmlns:p14="http://schemas.microsoft.com/office/powerpoint/2010/main" val="1497654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78142" y="1027517"/>
            <a:ext cx="6885781" cy="75406"/>
          </a:xfrm>
          <a:custGeom>
            <a:avLst/>
            <a:gdLst/>
            <a:ahLst/>
            <a:cxnLst/>
            <a:rect l="l" t="t" r="r" b="b"/>
            <a:pathLst>
              <a:path w="5508625" h="60325">
                <a:moveTo>
                  <a:pt x="0" y="0"/>
                </a:moveTo>
                <a:lnTo>
                  <a:pt x="5508288" y="0"/>
                </a:lnTo>
                <a:lnTo>
                  <a:pt x="5508288" y="59954"/>
                </a:lnTo>
                <a:lnTo>
                  <a:pt x="0" y="59954"/>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2278143" y="570384"/>
            <a:ext cx="7681784" cy="344838"/>
          </a:xfrm>
          <a:prstGeom prst="rect">
            <a:avLst/>
          </a:prstGeom>
        </p:spPr>
        <p:txBody>
          <a:bodyPr vert="horz" wrap="square" lIns="0" tIns="0" rIns="0" bIns="0" numCol="1" rtlCol="0" anchor="ctr" anchorCtr="0" compatLnSpc="1">
            <a:prstTxWarp prst="textNoShape">
              <a:avLst/>
            </a:prstTxWarp>
            <a:spAutoFit/>
          </a:bodyPr>
          <a:lstStyle/>
          <a:p>
            <a:pPr marL="15875" marR="6350">
              <a:lnSpc>
                <a:spcPts val="2588"/>
              </a:lnSpc>
            </a:pPr>
            <a:r>
              <a:rPr sz="2400" b="1" spc="142" dirty="0"/>
              <a:t>Becoming </a:t>
            </a:r>
            <a:r>
              <a:rPr sz="2400" b="1" spc="94" dirty="0"/>
              <a:t>Familiar </a:t>
            </a:r>
            <a:r>
              <a:rPr sz="2400" b="1" spc="106" dirty="0"/>
              <a:t>with </a:t>
            </a:r>
            <a:r>
              <a:rPr sz="2400" b="1" spc="138" dirty="0"/>
              <a:t>Your</a:t>
            </a:r>
            <a:r>
              <a:rPr sz="2400" b="1" spc="-231" dirty="0"/>
              <a:t> </a:t>
            </a:r>
            <a:r>
              <a:rPr sz="2400" b="1" spc="175" dirty="0"/>
              <a:t>Programming  </a:t>
            </a:r>
            <a:r>
              <a:rPr sz="2400" b="1" spc="119" dirty="0"/>
              <a:t>Environment</a:t>
            </a:r>
          </a:p>
        </p:txBody>
      </p:sp>
      <p:sp>
        <p:nvSpPr>
          <p:cNvPr id="4" name="object 4"/>
          <p:cNvSpPr/>
          <p:nvPr/>
        </p:nvSpPr>
        <p:spPr>
          <a:xfrm>
            <a:off x="2456201" y="1672351"/>
            <a:ext cx="7926049" cy="28575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437036" y="4674972"/>
            <a:ext cx="3850481" cy="211596"/>
          </a:xfrm>
          <a:prstGeom prst="rect">
            <a:avLst/>
          </a:prstGeom>
        </p:spPr>
        <p:txBody>
          <a:bodyPr vert="horz" wrap="square" lIns="0" tIns="0" rIns="0" bIns="0" rtlCol="0">
            <a:spAutoFit/>
          </a:bodyPr>
          <a:lstStyle/>
          <a:p>
            <a:pPr marL="15875"/>
            <a:r>
              <a:rPr sz="1375" b="1" dirty="0">
                <a:latin typeface="Arial"/>
                <a:cs typeface="Arial"/>
              </a:rPr>
              <a:t>Figure 6 </a:t>
            </a:r>
            <a:r>
              <a:rPr sz="1375" dirty="0">
                <a:latin typeface="Arial"/>
                <a:cs typeface="Arial"/>
              </a:rPr>
              <a:t>From Source Code to Running</a:t>
            </a:r>
            <a:r>
              <a:rPr sz="1375" spc="-100" dirty="0">
                <a:latin typeface="Arial"/>
                <a:cs typeface="Arial"/>
              </a:rPr>
              <a:t> </a:t>
            </a:r>
            <a:r>
              <a:rPr sz="1375" dirty="0">
                <a:latin typeface="Arial"/>
                <a:cs typeface="Arial"/>
              </a:rPr>
              <a:t>Program</a:t>
            </a:r>
            <a:endParaRPr sz="1375">
              <a:latin typeface="Arial"/>
              <a:cs typeface="Arial"/>
            </a:endParaRPr>
          </a:p>
        </p:txBody>
      </p:sp>
      <p:sp>
        <p:nvSpPr>
          <p:cNvPr id="6" name="TextBox 5"/>
          <p:cNvSpPr txBox="1"/>
          <p:nvPr/>
        </p:nvSpPr>
        <p:spPr>
          <a:xfrm>
            <a:off x="7580750" y="294458"/>
            <a:ext cx="2379177" cy="261610"/>
          </a:xfrm>
          <a:prstGeom prst="rect">
            <a:avLst/>
          </a:prstGeom>
          <a:noFill/>
        </p:spPr>
        <p:txBody>
          <a:bodyPr wrap="none" rtlCol="0">
            <a:spAutoFit/>
          </a:bodyPr>
          <a:lstStyle/>
          <a:p>
            <a:r>
              <a:rPr lang="en-US" sz="1100" dirty="0" smtClean="0"/>
              <a:t>From Java Concepts, 8e, C. </a:t>
            </a:r>
            <a:r>
              <a:rPr lang="en-US" sz="1100" dirty="0" err="1" smtClean="0"/>
              <a:t>Horstmann</a:t>
            </a:r>
            <a:endParaRPr lang="en-US" sz="1100" dirty="0"/>
          </a:p>
        </p:txBody>
      </p:sp>
    </p:spTree>
    <p:extLst>
      <p:ext uri="{BB962C8B-B14F-4D97-AF65-F5344CB8AC3E}">
        <p14:creationId xmlns:p14="http://schemas.microsoft.com/office/powerpoint/2010/main" val="3429414668"/>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Backing up</a:t>
            </a:r>
          </a:p>
        </p:txBody>
      </p:sp>
      <p:sp>
        <p:nvSpPr>
          <p:cNvPr id="10243"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a:solidFill>
                  <a:schemeClr val="bg1">
                    <a:lumMod val="65000"/>
                  </a:schemeClr>
                </a:solidFill>
              </a:rPr>
              <a:t>JC08 </a:t>
            </a:r>
            <a:r>
              <a:rPr lang="en-US" sz="1200" b="1" dirty="0" smtClean="0">
                <a:solidFill>
                  <a:schemeClr val="bg1">
                    <a:lumMod val="65000"/>
                  </a:schemeClr>
                </a:solidFill>
              </a:rPr>
              <a:t>01.4</a:t>
            </a:r>
            <a:endParaRPr lang="en-US" sz="1200" b="1" dirty="0">
              <a:solidFill>
                <a:schemeClr val="bg1">
                  <a:lumMod val="65000"/>
                </a:schemeClr>
              </a:solidFill>
            </a:endParaRPr>
          </a:p>
          <a:p>
            <a:pPr eaLnBrk="1" hangingPunct="1">
              <a:defRPr/>
            </a:pPr>
            <a:r>
              <a:rPr lang="en-US" b="1" dirty="0">
                <a:solidFill>
                  <a:schemeClr val="bg1">
                    <a:lumMod val="75000"/>
                  </a:schemeClr>
                </a:solidFill>
              </a:rPr>
              <a:t>(A. Nguyen)</a:t>
            </a:r>
          </a:p>
          <a:p>
            <a:pPr eaLnBrk="1" hangingPunct="1"/>
            <a:endParaRPr lang="en-US" altLang="en-US" b="1" dirty="0" smtClean="0"/>
          </a:p>
        </p:txBody>
      </p:sp>
    </p:spTree>
    <p:extLst>
      <p:ext uri="{BB962C8B-B14F-4D97-AF65-F5344CB8AC3E}">
        <p14:creationId xmlns:p14="http://schemas.microsoft.com/office/powerpoint/2010/main" val="2226126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Why &amp; how to back up</a:t>
            </a: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r>
              <a:rPr lang="en-US" altLang="en-US" dirty="0" smtClean="0"/>
              <a:t>Back up your files so that you can go back to them if/when the file you are working on is (1) was accidentally deleted, or (2) is somehow corrupt, or (3) is totally messed up with the updates you just made.</a:t>
            </a:r>
          </a:p>
          <a:p>
            <a:pPr eaLnBrk="1" hangingPunct="1"/>
            <a:r>
              <a:rPr lang="en-US" altLang="en-US" dirty="0" smtClean="0"/>
              <a:t>Back up often, perhaps after each day/week.</a:t>
            </a:r>
          </a:p>
          <a:p>
            <a:pPr eaLnBrk="1" hangingPunct="1"/>
            <a:r>
              <a:rPr lang="en-US" altLang="en-US" dirty="0" smtClean="0"/>
              <a:t>Rotate your back-ups; for example, have one back-up for 1 day/week ago, one for 2 days/weeks ago, one for 3 days/weeks ago.</a:t>
            </a:r>
          </a:p>
          <a:p>
            <a:pPr eaLnBrk="1" hangingPunct="1"/>
            <a:r>
              <a:rPr lang="en-US" altLang="en-US" dirty="0" smtClean="0"/>
              <a:t>Be careful: replace the oldest back-up, not the other way around</a:t>
            </a:r>
          </a:p>
          <a:p>
            <a:pPr eaLnBrk="1" hangingPunct="1"/>
            <a:r>
              <a:rPr lang="en-US" altLang="en-US" dirty="0" smtClean="0"/>
              <a:t>Check you back-up once in a while to ascertain that the files are useable.</a:t>
            </a:r>
          </a:p>
        </p:txBody>
      </p:sp>
    </p:spTree>
    <p:extLst>
      <p:ext uri="{BB962C8B-B14F-4D97-AF65-F5344CB8AC3E}">
        <p14:creationId xmlns:p14="http://schemas.microsoft.com/office/powerpoint/2010/main" val="3336197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Class &amp; its parts</a:t>
            </a:r>
          </a:p>
        </p:txBody>
      </p:sp>
      <p:sp>
        <p:nvSpPr>
          <p:cNvPr id="10243"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a:solidFill>
                  <a:schemeClr val="bg1">
                    <a:lumMod val="65000"/>
                  </a:schemeClr>
                </a:solidFill>
              </a:rPr>
              <a:t>JC08 </a:t>
            </a:r>
            <a:r>
              <a:rPr lang="en-US" sz="1200" b="1" dirty="0" smtClean="0">
                <a:solidFill>
                  <a:schemeClr val="bg1">
                    <a:lumMod val="65000"/>
                  </a:schemeClr>
                </a:solidFill>
              </a:rPr>
              <a:t>01.</a:t>
            </a:r>
          </a:p>
          <a:p>
            <a:pPr eaLnBrk="1" hangingPunct="1">
              <a:defRPr/>
            </a:pPr>
            <a:r>
              <a:rPr lang="en-US" b="1" dirty="0" smtClean="0">
                <a:solidFill>
                  <a:schemeClr val="bg1">
                    <a:lumMod val="75000"/>
                  </a:schemeClr>
                </a:solidFill>
              </a:rPr>
              <a:t>(</a:t>
            </a:r>
            <a:r>
              <a:rPr lang="en-US" b="1" dirty="0">
                <a:solidFill>
                  <a:schemeClr val="bg1">
                    <a:lumMod val="75000"/>
                  </a:schemeClr>
                </a:solidFill>
              </a:rPr>
              <a:t>A. Nguyen)</a:t>
            </a:r>
          </a:p>
          <a:p>
            <a:pPr eaLnBrk="1" hangingPunct="1"/>
            <a:endParaRPr lang="en-US" altLang="en-US" b="1" dirty="0" smtClean="0"/>
          </a:p>
        </p:txBody>
      </p:sp>
    </p:spTree>
    <p:extLst>
      <p:ext uri="{BB962C8B-B14F-4D97-AF65-F5344CB8AC3E}">
        <p14:creationId xmlns:p14="http://schemas.microsoft.com/office/powerpoint/2010/main" val="855139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78142" y="692831"/>
            <a:ext cx="6885781" cy="75406"/>
          </a:xfrm>
          <a:custGeom>
            <a:avLst/>
            <a:gdLst/>
            <a:ahLst/>
            <a:cxnLst/>
            <a:rect l="l" t="t" r="r" b="b"/>
            <a:pathLst>
              <a:path w="5508625" h="60325">
                <a:moveTo>
                  <a:pt x="0" y="0"/>
                </a:moveTo>
                <a:lnTo>
                  <a:pt x="5508288" y="0"/>
                </a:lnTo>
                <a:lnTo>
                  <a:pt x="5508288" y="59954"/>
                </a:lnTo>
                <a:lnTo>
                  <a:pt x="0" y="59954"/>
                </a:lnTo>
                <a:lnTo>
                  <a:pt x="0" y="0"/>
                </a:lnTo>
                <a:close/>
              </a:path>
            </a:pathLst>
          </a:custGeom>
          <a:solidFill>
            <a:srgbClr val="24ACAD"/>
          </a:solidFill>
        </p:spPr>
        <p:txBody>
          <a:bodyPr wrap="square" lIns="0" tIns="0" rIns="0" bIns="0" rtlCol="0"/>
          <a:lstStyle/>
          <a:p>
            <a:endParaRPr/>
          </a:p>
        </p:txBody>
      </p:sp>
      <p:sp>
        <p:nvSpPr>
          <p:cNvPr id="3" name="object 3"/>
          <p:cNvSpPr txBox="1">
            <a:spLocks noGrp="1"/>
          </p:cNvSpPr>
          <p:nvPr>
            <p:ph type="title"/>
          </p:nvPr>
        </p:nvSpPr>
        <p:spPr>
          <a:xfrm>
            <a:off x="2571750" y="946328"/>
            <a:ext cx="13144500" cy="677108"/>
          </a:xfrm>
          <a:prstGeom prst="rect">
            <a:avLst/>
          </a:prstGeom>
        </p:spPr>
        <p:txBody>
          <a:bodyPr vert="horz" wrap="square" lIns="0" tIns="0" rIns="0" bIns="0" numCol="1" rtlCol="0" anchor="ctr" anchorCtr="0" compatLnSpc="1">
            <a:prstTxWarp prst="textNoShape">
              <a:avLst/>
            </a:prstTxWarp>
            <a:spAutoFit/>
          </a:bodyPr>
          <a:lstStyle/>
          <a:p>
            <a:pPr marL="15875">
              <a:lnSpc>
                <a:spcPct val="100000"/>
              </a:lnSpc>
            </a:pPr>
            <a:r>
              <a:rPr spc="106" dirty="0">
                <a:solidFill>
                  <a:srgbClr val="125859"/>
                </a:solidFill>
              </a:rPr>
              <a:t>Syntax </a:t>
            </a:r>
            <a:r>
              <a:rPr spc="-6" dirty="0">
                <a:solidFill>
                  <a:srgbClr val="125859"/>
                </a:solidFill>
              </a:rPr>
              <a:t>1.1 </a:t>
            </a:r>
            <a:r>
              <a:rPr spc="38" dirty="0"/>
              <a:t>Java</a:t>
            </a:r>
            <a:r>
              <a:rPr spc="-31" dirty="0"/>
              <a:t> </a:t>
            </a:r>
            <a:r>
              <a:rPr spc="156" dirty="0"/>
              <a:t>Program</a:t>
            </a:r>
          </a:p>
        </p:txBody>
      </p:sp>
      <p:pic>
        <p:nvPicPr>
          <p:cNvPr id="5" name="Picture 4" descr="horstmann_6e_syn_01_0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2262266" y="1809750"/>
            <a:ext cx="7931713" cy="360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580750" y="294458"/>
            <a:ext cx="2379177" cy="261610"/>
          </a:xfrm>
          <a:prstGeom prst="rect">
            <a:avLst/>
          </a:prstGeom>
          <a:noFill/>
        </p:spPr>
        <p:txBody>
          <a:bodyPr wrap="none" rtlCol="0">
            <a:spAutoFit/>
          </a:bodyPr>
          <a:lstStyle/>
          <a:p>
            <a:r>
              <a:rPr lang="en-US" sz="1100" dirty="0" smtClean="0"/>
              <a:t>From Java Concepts, 8e, C. </a:t>
            </a:r>
            <a:r>
              <a:rPr lang="en-US" sz="1100" dirty="0" err="1" smtClean="0"/>
              <a:t>Horstmann</a:t>
            </a:r>
            <a:endParaRPr lang="en-US" sz="1100" dirty="0"/>
          </a:p>
        </p:txBody>
      </p:sp>
    </p:spTree>
    <p:extLst>
      <p:ext uri="{BB962C8B-B14F-4D97-AF65-F5344CB8AC3E}">
        <p14:creationId xmlns:p14="http://schemas.microsoft.com/office/powerpoint/2010/main" val="2674298243"/>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String</a:t>
            </a: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r>
              <a:rPr lang="en-US" altLang="en-US" dirty="0" smtClean="0"/>
              <a:t>A Java </a:t>
            </a:r>
            <a:r>
              <a:rPr lang="en-US" altLang="en-US" dirty="0" smtClean="0">
                <a:latin typeface="Courier New" panose="02070309020205020404" pitchFamily="49" charset="0"/>
                <a:cs typeface="Courier New" panose="02070309020205020404" pitchFamily="49" charset="0"/>
              </a:rPr>
              <a:t>String</a:t>
            </a:r>
            <a:r>
              <a:rPr lang="en-US" altLang="en-US" dirty="0" smtClean="0"/>
              <a:t> is a sequence of characters, expressed inside a pair of </a:t>
            </a:r>
            <a:r>
              <a:rPr lang="en-US" altLang="en-US" b="1" dirty="0" smtClean="0"/>
              <a:t>double</a:t>
            </a:r>
            <a:r>
              <a:rPr lang="en-US" altLang="en-US" dirty="0" smtClean="0"/>
              <a:t> quotes in Java</a:t>
            </a:r>
          </a:p>
          <a:p>
            <a:pPr eaLnBrk="1" hangingPunct="1"/>
            <a:r>
              <a:rPr lang="en-US" altLang="en-US" dirty="0" err="1">
                <a:latin typeface="Courier New" panose="02070309020205020404" pitchFamily="49" charset="0"/>
                <a:cs typeface="Courier New" panose="02070309020205020404" pitchFamily="49" charset="0"/>
              </a:rPr>
              <a:t>System.out.print</a:t>
            </a:r>
            <a:r>
              <a:rPr lang="en-US" altLang="en-US" dirty="0"/>
              <a:t> or </a:t>
            </a:r>
            <a:r>
              <a:rPr lang="en-US" altLang="en-US" dirty="0" err="1" smtClean="0">
                <a:latin typeface="Courier New" panose="02070309020205020404" pitchFamily="49" charset="0"/>
                <a:cs typeface="Courier New" panose="02070309020205020404" pitchFamily="49" charset="0"/>
              </a:rPr>
              <a:t>println</a:t>
            </a:r>
            <a:r>
              <a:rPr lang="en-US" altLang="en-US" dirty="0" smtClean="0">
                <a:latin typeface="Courier New" panose="02070309020205020404" pitchFamily="49" charset="0"/>
                <a:cs typeface="Courier New" panose="02070309020205020404" pitchFamily="49" charset="0"/>
              </a:rPr>
              <a:t> </a:t>
            </a:r>
            <a:r>
              <a:rPr lang="en-US" altLang="en-US" dirty="0" smtClean="0"/>
              <a:t>expects </a:t>
            </a:r>
            <a:r>
              <a:rPr lang="en-US" altLang="en-US" b="1" dirty="0" smtClean="0"/>
              <a:t>one </a:t>
            </a:r>
            <a:r>
              <a:rPr lang="en-US" altLang="en-US" dirty="0" smtClean="0"/>
              <a:t>parameter/input, such as </a:t>
            </a:r>
            <a:r>
              <a:rPr lang="en-US" altLang="en-US" b="1" dirty="0"/>
              <a:t>one </a:t>
            </a:r>
            <a:r>
              <a:rPr lang="en-US" altLang="en-US" dirty="0" smtClean="0">
                <a:latin typeface="Courier New" panose="02070309020205020404" pitchFamily="49" charset="0"/>
                <a:cs typeface="Courier New" panose="02070309020205020404" pitchFamily="49" charset="0"/>
              </a:rPr>
              <a:t>String</a:t>
            </a:r>
            <a:endParaRPr lang="en-US" altLang="en-US" dirty="0">
              <a:latin typeface="Courier New" panose="02070309020205020404" pitchFamily="49" charset="0"/>
              <a:cs typeface="Courier New" panose="02070309020205020404" pitchFamily="49" charset="0"/>
            </a:endParaRPr>
          </a:p>
          <a:p>
            <a:pPr eaLnBrk="1" hangingPunct="1"/>
            <a:r>
              <a:rPr lang="en-US" altLang="en-US" dirty="0" smtClean="0"/>
              <a:t>If you have various pieces of text to be printed with 1 statement, you can concatenate them with + (i.e., plus sign). For example, if you have a person’s name in a variable called </a:t>
            </a:r>
            <a:r>
              <a:rPr lang="en-US" altLang="en-US" dirty="0">
                <a:latin typeface="Courier New" panose="02070309020205020404" pitchFamily="49" charset="0"/>
                <a:cs typeface="Courier New" panose="02070309020205020404" pitchFamily="49" charset="0"/>
              </a:rPr>
              <a:t>name</a:t>
            </a:r>
            <a:r>
              <a:rPr lang="en-US" altLang="en-US" dirty="0" smtClean="0"/>
              <a:t>, you can do:</a:t>
            </a:r>
          </a:p>
          <a:p>
            <a:pPr marL="457200" lvl="1" indent="0" eaLnBrk="1" hangingPunct="1">
              <a:buNone/>
            </a:pPr>
            <a:r>
              <a:rPr lang="en-US" altLang="en-US" dirty="0" err="1" smtClean="0">
                <a:latin typeface="Courier New" panose="02070309020205020404" pitchFamily="49" charset="0"/>
                <a:cs typeface="Courier New" panose="02070309020205020404" pitchFamily="49" charset="0"/>
              </a:rPr>
              <a:t>System.out.println</a:t>
            </a:r>
            <a:r>
              <a:rPr lang="en-US" altLang="en-US" dirty="0" smtClean="0">
                <a:latin typeface="Courier New" panose="02070309020205020404" pitchFamily="49" charset="0"/>
                <a:cs typeface="Courier New" panose="02070309020205020404" pitchFamily="49" charset="0"/>
              </a:rPr>
              <a:t>(“Hello, ” + name);</a:t>
            </a:r>
            <a:endParaRPr lang="en-US" altLang="en-US" dirty="0" smtClean="0"/>
          </a:p>
          <a:p>
            <a:pPr eaLnBrk="1" hangingPunct="1"/>
            <a:r>
              <a:rPr lang="en-US" altLang="en-US" dirty="0" smtClean="0"/>
              <a:t>The plus sign is also used for addition, when there are </a:t>
            </a:r>
            <a:r>
              <a:rPr lang="en-US" altLang="en-US" b="1" dirty="0" smtClean="0"/>
              <a:t>2 numeric operands</a:t>
            </a:r>
            <a:r>
              <a:rPr lang="en-US" altLang="en-US" dirty="0" smtClean="0"/>
              <a:t>; e.g., </a:t>
            </a:r>
            <a:r>
              <a:rPr lang="en-US" altLang="en-US" dirty="0" smtClean="0">
                <a:latin typeface="Courier New" panose="02070309020205020404" pitchFamily="49" charset="0"/>
                <a:cs typeface="Courier New" panose="02070309020205020404" pitchFamily="49" charset="0"/>
              </a:rPr>
              <a:t>3+4</a:t>
            </a:r>
            <a:r>
              <a:rPr lang="en-US" altLang="en-US" dirty="0" smtClean="0"/>
              <a:t> will result in </a:t>
            </a:r>
            <a:r>
              <a:rPr lang="en-US" altLang="en-US" dirty="0" smtClean="0">
                <a:latin typeface="Courier New" panose="02070309020205020404" pitchFamily="49" charset="0"/>
                <a:cs typeface="Courier New" panose="02070309020205020404" pitchFamily="49" charset="0"/>
              </a:rPr>
              <a:t>7</a:t>
            </a:r>
            <a:endParaRPr lang="en-US" altLang="en-US" dirty="0" smtClean="0"/>
          </a:p>
        </p:txBody>
      </p:sp>
    </p:spTree>
    <p:extLst>
      <p:ext uri="{BB962C8B-B14F-4D97-AF65-F5344CB8AC3E}">
        <p14:creationId xmlns:p14="http://schemas.microsoft.com/office/powerpoint/2010/main" val="2610068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What is a computer program or programming?</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smtClean="0"/>
              <a:t>A program is a set of instructions that tell the computer to do a task; e.g., draw a red dot at a certain location on the screen, or total the prices of the items bought, etc.</a:t>
            </a:r>
          </a:p>
          <a:p>
            <a:pPr eaLnBrk="1" hangingPunct="1"/>
            <a:r>
              <a:rPr lang="en-US" altLang="en-US" dirty="0" smtClean="0"/>
              <a:t>The act of designing and writing programs is called programming. Using a computer does not </a:t>
            </a:r>
            <a:r>
              <a:rPr lang="en-US" altLang="en-US" dirty="0"/>
              <a:t>require </a:t>
            </a:r>
            <a:r>
              <a:rPr lang="en-US" altLang="en-US" dirty="0" smtClean="0"/>
              <a:t>programming skills</a:t>
            </a:r>
          </a:p>
        </p:txBody>
      </p:sp>
    </p:spTree>
    <p:extLst>
      <p:ext uri="{BB962C8B-B14F-4D97-AF65-F5344CB8AC3E}">
        <p14:creationId xmlns:p14="http://schemas.microsoft.com/office/powerpoint/2010/main" val="196409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Characters</a:t>
            </a: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r>
              <a:rPr lang="en-US" altLang="en-US" dirty="0" smtClean="0"/>
              <a:t>A Java </a:t>
            </a:r>
            <a:r>
              <a:rPr lang="en-US" altLang="en-US" dirty="0" smtClean="0">
                <a:latin typeface="Courier New" panose="02070309020205020404" pitchFamily="49" charset="0"/>
                <a:cs typeface="Courier New" panose="02070309020205020404" pitchFamily="49" charset="0"/>
              </a:rPr>
              <a:t>char</a:t>
            </a:r>
            <a:r>
              <a:rPr lang="en-US" altLang="en-US" dirty="0" smtClean="0"/>
              <a:t>acter may be typed with a key from the keyboard, or expressed as a hexadecimal value (see Unicode Table later)</a:t>
            </a:r>
          </a:p>
          <a:p>
            <a:pPr eaLnBrk="1" hangingPunct="1"/>
            <a:r>
              <a:rPr lang="en-US" altLang="en-US" dirty="0" smtClean="0"/>
              <a:t>A Java </a:t>
            </a:r>
            <a:r>
              <a:rPr lang="en-US" altLang="en-US" dirty="0" smtClean="0">
                <a:latin typeface="Courier New" panose="02070309020205020404" pitchFamily="49" charset="0"/>
                <a:cs typeface="Courier New" panose="02070309020205020404" pitchFamily="49" charset="0"/>
              </a:rPr>
              <a:t>char</a:t>
            </a:r>
            <a:r>
              <a:rPr lang="en-US" altLang="en-US" dirty="0"/>
              <a:t> is </a:t>
            </a:r>
            <a:r>
              <a:rPr lang="en-US" altLang="en-US" dirty="0" smtClean="0"/>
              <a:t>contained in </a:t>
            </a:r>
            <a:r>
              <a:rPr lang="en-US" altLang="en-US" b="1" dirty="0" smtClean="0"/>
              <a:t>single</a:t>
            </a:r>
            <a:r>
              <a:rPr lang="en-US" altLang="en-US" dirty="0" smtClean="0"/>
              <a:t> quotes – </a:t>
            </a:r>
            <a:r>
              <a:rPr lang="en-US" altLang="en-US" b="1" i="1" dirty="0" smtClean="0"/>
              <a:t>NOTE</a:t>
            </a:r>
            <a:r>
              <a:rPr lang="en-US" altLang="en-US" dirty="0" smtClean="0"/>
              <a:t>: </a:t>
            </a:r>
            <a:r>
              <a:rPr lang="en-US" altLang="en-US" dirty="0" smtClean="0">
                <a:latin typeface="Courier New" panose="02070309020205020404" pitchFamily="49" charset="0"/>
                <a:cs typeface="Courier New" panose="02070309020205020404" pitchFamily="49" charset="0"/>
              </a:rPr>
              <a:t>String</a:t>
            </a:r>
            <a:r>
              <a:rPr lang="en-US" altLang="en-US" dirty="0" smtClean="0"/>
              <a:t>, in </a:t>
            </a:r>
            <a:r>
              <a:rPr lang="en-US" altLang="en-US" b="1" dirty="0" smtClean="0"/>
              <a:t>double</a:t>
            </a:r>
            <a:r>
              <a:rPr lang="en-US" altLang="en-US" dirty="0" smtClean="0"/>
              <a:t> quotes</a:t>
            </a:r>
          </a:p>
          <a:p>
            <a:pPr eaLnBrk="1" hangingPunct="1"/>
            <a:r>
              <a:rPr lang="en-US" altLang="en-US" dirty="0" smtClean="0"/>
              <a:t>Example:  ‘A’</a:t>
            </a:r>
          </a:p>
        </p:txBody>
      </p:sp>
    </p:spTree>
    <p:extLst>
      <p:ext uri="{BB962C8B-B14F-4D97-AF65-F5344CB8AC3E}">
        <p14:creationId xmlns:p14="http://schemas.microsoft.com/office/powerpoint/2010/main" val="988900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a:solidFill>
                  <a:srgbClr val="3333FF"/>
                </a:solidFill>
              </a:rPr>
              <a:t>Characters (cont.) </a:t>
            </a:r>
            <a:endParaRPr lang="en-US" altLang="en-US" b="1" dirty="0" smtClean="0">
              <a:solidFill>
                <a:srgbClr val="3333FF"/>
              </a:solidFill>
            </a:endParaRP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r>
              <a:rPr lang="en-US" altLang="en-US" dirty="0" smtClean="0">
                <a:solidFill>
                  <a:srgbClr val="3333FF"/>
                </a:solidFill>
              </a:rPr>
              <a:t>Escape </a:t>
            </a:r>
            <a:r>
              <a:rPr lang="en-US" altLang="en-US" dirty="0">
                <a:solidFill>
                  <a:srgbClr val="3333FF"/>
                </a:solidFill>
              </a:rPr>
              <a:t>sequence </a:t>
            </a:r>
            <a:r>
              <a:rPr lang="en-US" altLang="en-US" dirty="0" smtClean="0">
                <a:solidFill>
                  <a:srgbClr val="3333FF"/>
                </a:solidFill>
              </a:rPr>
              <a:t> </a:t>
            </a:r>
            <a:r>
              <a:rPr lang="en-US" altLang="en-US" dirty="0" smtClean="0"/>
              <a:t>is a character that</a:t>
            </a:r>
            <a:r>
              <a:rPr lang="en-US" altLang="en-US" dirty="0" smtClean="0"/>
              <a:t>, when typed with a key on the keyboard, will cause confusion in the Java syntax. Thus, it is expressed with a backslash</a:t>
            </a:r>
            <a:r>
              <a:rPr lang="en-US" altLang="en-US" dirty="0"/>
              <a:t>: </a:t>
            </a:r>
            <a:r>
              <a:rPr lang="en-US" altLang="en-US" dirty="0">
                <a:solidFill>
                  <a:srgbClr val="3333FF"/>
                </a:solidFill>
                <a:latin typeface="Courier New" panose="02070309020205020404" pitchFamily="49" charset="0"/>
                <a:cs typeface="Courier New" panose="02070309020205020404" pitchFamily="49" charset="0"/>
              </a:rPr>
              <a:t>\</a:t>
            </a:r>
            <a:r>
              <a:rPr lang="en-US" altLang="en-US" dirty="0" smtClean="0">
                <a:solidFill>
                  <a:srgbClr val="3333FF"/>
                </a:solidFill>
                <a:latin typeface="Courier New" panose="02070309020205020404" pitchFamily="49" charset="0"/>
                <a:cs typeface="Courier New" panose="02070309020205020404" pitchFamily="49" charset="0"/>
              </a:rPr>
              <a:t>t</a:t>
            </a:r>
            <a:r>
              <a:rPr lang="en-US" altLang="en-US" dirty="0" smtClean="0"/>
              <a:t> (tab), </a:t>
            </a:r>
            <a:r>
              <a:rPr lang="en-US" altLang="en-US" dirty="0">
                <a:solidFill>
                  <a:srgbClr val="3333FF"/>
                </a:solidFill>
                <a:latin typeface="Courier New" panose="02070309020205020404" pitchFamily="49" charset="0"/>
                <a:cs typeface="Courier New" panose="02070309020205020404" pitchFamily="49" charset="0"/>
              </a:rPr>
              <a:t>\</a:t>
            </a:r>
            <a:r>
              <a:rPr lang="en-US" altLang="en-US" dirty="0" smtClean="0">
                <a:solidFill>
                  <a:srgbClr val="3333FF"/>
                </a:solidFill>
                <a:latin typeface="Courier New" panose="02070309020205020404" pitchFamily="49" charset="0"/>
                <a:cs typeface="Courier New" panose="02070309020205020404" pitchFamily="49" charset="0"/>
              </a:rPr>
              <a:t>n</a:t>
            </a:r>
            <a:r>
              <a:rPr lang="en-US" altLang="en-US" dirty="0" smtClean="0"/>
              <a:t> (new line), </a:t>
            </a:r>
            <a:r>
              <a:rPr lang="en-US" altLang="en-US" dirty="0" smtClean="0">
                <a:solidFill>
                  <a:srgbClr val="3333FF"/>
                </a:solidFill>
                <a:latin typeface="Courier New" panose="02070309020205020404" pitchFamily="49" charset="0"/>
                <a:cs typeface="Courier New" panose="02070309020205020404" pitchFamily="49" charset="0"/>
              </a:rPr>
              <a:t>\”</a:t>
            </a:r>
            <a:r>
              <a:rPr lang="en-US" altLang="en-US" dirty="0" smtClean="0"/>
              <a:t> (double quotes).</a:t>
            </a:r>
            <a:endParaRPr lang="en-US" altLang="en-US" dirty="0"/>
          </a:p>
          <a:p>
            <a:pPr eaLnBrk="1" hangingPunct="1"/>
            <a:r>
              <a:rPr lang="en-US" altLang="en-US" dirty="0" smtClean="0"/>
              <a:t>Different ways to print blank line:</a:t>
            </a:r>
          </a:p>
          <a:p>
            <a:pPr marL="457200" lvl="1" indent="0" eaLnBrk="1" hangingPunct="1">
              <a:buNone/>
            </a:pPr>
            <a:r>
              <a:rPr lang="en-US" altLang="en-US" dirty="0" err="1" smtClean="0">
                <a:latin typeface="Courier New" panose="02070309020205020404" pitchFamily="49" charset="0"/>
                <a:cs typeface="Courier New" panose="02070309020205020404" pitchFamily="49" charset="0"/>
              </a:rPr>
              <a:t>System.out.println</a:t>
            </a:r>
            <a:r>
              <a:rPr lang="en-US" altLang="en-US" dirty="0" smtClean="0">
                <a:latin typeface="Courier New" panose="02070309020205020404" pitchFamily="49" charset="0"/>
                <a:cs typeface="Courier New" panose="02070309020205020404" pitchFamily="49" charset="0"/>
              </a:rPr>
              <a:t>(“”);   // empty String</a:t>
            </a:r>
          </a:p>
          <a:p>
            <a:pPr marL="457200" lvl="1" indent="0" eaLnBrk="1" hangingPunct="1">
              <a:buNone/>
            </a:pPr>
            <a:r>
              <a:rPr lang="en-US" altLang="en-US" dirty="0" err="1">
                <a:latin typeface="Courier New" panose="02070309020205020404" pitchFamily="49" charset="0"/>
                <a:cs typeface="Courier New" panose="02070309020205020404" pitchFamily="49" charset="0"/>
              </a:rPr>
              <a:t>System.out.println</a:t>
            </a:r>
            <a:r>
              <a:rPr lang="en-US" altLang="en-US" dirty="0" smtClean="0">
                <a:latin typeface="Courier New" panose="02070309020205020404" pitchFamily="49" charset="0"/>
                <a:cs typeface="Courier New" panose="02070309020205020404" pitchFamily="49" charset="0"/>
              </a:rPr>
              <a:t>();     // no parameter</a:t>
            </a:r>
            <a:endParaRPr lang="en-US" altLang="en-US" dirty="0">
              <a:latin typeface="Courier New" panose="02070309020205020404" pitchFamily="49" charset="0"/>
              <a:cs typeface="Courier New" panose="02070309020205020404" pitchFamily="49" charset="0"/>
            </a:endParaRPr>
          </a:p>
          <a:p>
            <a:pPr marL="457200" lvl="1" indent="0" eaLnBrk="1" hangingPunct="1">
              <a:buNone/>
            </a:pPr>
            <a:r>
              <a:rPr lang="en-US" altLang="en-US" dirty="0" err="1">
                <a:latin typeface="Courier New" panose="02070309020205020404" pitchFamily="49" charset="0"/>
                <a:cs typeface="Courier New" panose="02070309020205020404" pitchFamily="49" charset="0"/>
              </a:rPr>
              <a:t>System.out.println</a:t>
            </a:r>
            <a:r>
              <a:rPr lang="en-US" altLang="en-US" dirty="0" smtClean="0">
                <a:latin typeface="Courier New" panose="02070309020205020404" pitchFamily="49" charset="0"/>
                <a:cs typeface="Courier New" panose="02070309020205020404" pitchFamily="49" charset="0"/>
              </a:rPr>
              <a:t>(“</a:t>
            </a:r>
            <a:r>
              <a:rPr lang="en-US" altLang="en-US" dirty="0" smtClean="0">
                <a:solidFill>
                  <a:srgbClr val="3333FF"/>
                </a:solidFill>
                <a:latin typeface="Courier New" panose="02070309020205020404" pitchFamily="49" charset="0"/>
                <a:cs typeface="Courier New" panose="02070309020205020404" pitchFamily="49" charset="0"/>
              </a:rPr>
              <a:t>\</a:t>
            </a:r>
            <a:r>
              <a:rPr lang="en-US" altLang="en-US" dirty="0" smtClean="0">
                <a:solidFill>
                  <a:srgbClr val="3333FF"/>
                </a:solidFill>
                <a:latin typeface="Courier New" panose="02070309020205020404" pitchFamily="49" charset="0"/>
                <a:cs typeface="Courier New" panose="02070309020205020404" pitchFamily="49" charset="0"/>
              </a:rPr>
              <a:t>n</a:t>
            </a:r>
            <a:r>
              <a:rPr lang="en-US" altLang="en-US" dirty="0" smtClean="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“new line” escape seq.</a:t>
            </a:r>
          </a:p>
          <a:p>
            <a:pPr marL="457200" lvl="1" indent="0" eaLnBrk="1" hangingPunct="1">
              <a:buNone/>
            </a:pPr>
            <a:r>
              <a:rPr lang="en-US" altLang="en-US" dirty="0" err="1" smtClean="0">
                <a:latin typeface="Courier New" panose="02070309020205020404" pitchFamily="49" charset="0"/>
                <a:cs typeface="Courier New" panose="02070309020205020404" pitchFamily="49" charset="0"/>
              </a:rPr>
              <a:t>System.out.println</a:t>
            </a:r>
            <a:r>
              <a:rPr lang="en-US" altLang="en-US" dirty="0" smtClean="0">
                <a:latin typeface="Courier New" panose="02070309020205020404" pitchFamily="49" charset="0"/>
                <a:cs typeface="Courier New" panose="02070309020205020404" pitchFamily="49" charset="0"/>
              </a:rPr>
              <a:t>(“Hello, World</a:t>
            </a:r>
            <a:r>
              <a:rPr lang="en-US" altLang="en-US" dirty="0" smtClean="0">
                <a:solidFill>
                  <a:srgbClr val="3333FF"/>
                </a:solidFill>
                <a:latin typeface="Courier New" panose="02070309020205020404" pitchFamily="49" charset="0"/>
                <a:cs typeface="Courier New" panose="02070309020205020404" pitchFamily="49" charset="0"/>
              </a:rPr>
              <a:t>\n</a:t>
            </a:r>
            <a:r>
              <a:rPr lang="en-US" altLang="en-US" dirty="0" smtClean="0">
                <a:latin typeface="Courier New" panose="02070309020205020404" pitchFamily="49" charset="0"/>
                <a:cs typeface="Courier New" panose="02070309020205020404" pitchFamily="49" charset="0"/>
              </a:rPr>
              <a:t>”); </a:t>
            </a:r>
            <a:endParaRPr lang="en-US" altLang="en-US" dirty="0" smtClean="0">
              <a:latin typeface="Courier New" panose="02070309020205020404" pitchFamily="49" charset="0"/>
              <a:cs typeface="Courier New" panose="02070309020205020404" pitchFamily="49" charset="0"/>
            </a:endParaRPr>
          </a:p>
          <a:p>
            <a:pPr marL="457200" lvl="1" indent="0" eaLnBrk="1" hangingPunct="1">
              <a:buNone/>
            </a:pPr>
            <a:r>
              <a:rPr lang="en-US" altLang="en-US" dirty="0" err="1">
                <a:latin typeface="Courier New" panose="02070309020205020404" pitchFamily="49" charset="0"/>
                <a:cs typeface="Courier New" panose="02070309020205020404" pitchFamily="49" charset="0"/>
              </a:rPr>
              <a:t>System.out.println</a:t>
            </a:r>
            <a:r>
              <a:rPr lang="en-US" altLang="en-US" dirty="0" smtClean="0">
                <a:latin typeface="Courier New" panose="02070309020205020404" pitchFamily="49" charset="0"/>
                <a:cs typeface="Courier New" panose="02070309020205020404" pitchFamily="49" charset="0"/>
              </a:rPr>
              <a:t>(“He said </a:t>
            </a:r>
            <a:r>
              <a:rPr lang="en-US" altLang="en-US" dirty="0" smtClean="0">
                <a:solidFill>
                  <a:srgbClr val="3333FF"/>
                </a:solidFill>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hi</a:t>
            </a:r>
            <a:r>
              <a:rPr lang="en-US" altLang="en-US" dirty="0" smtClean="0">
                <a:solidFill>
                  <a:srgbClr val="3333FF"/>
                </a:solidFill>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 </a:t>
            </a:r>
            <a:endParaRPr lang="en-US" altLang="en-US" dirty="0"/>
          </a:p>
        </p:txBody>
      </p:sp>
    </p:spTree>
    <p:extLst>
      <p:ext uri="{BB962C8B-B14F-4D97-AF65-F5344CB8AC3E}">
        <p14:creationId xmlns:p14="http://schemas.microsoft.com/office/powerpoint/2010/main" val="1164164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Unicode Table</a:t>
            </a: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r>
              <a:rPr lang="en-US" altLang="en-US" dirty="0" smtClean="0"/>
              <a:t>To find a character/symbol, search for “</a:t>
            </a:r>
            <a:r>
              <a:rPr lang="en-US" altLang="en-US" dirty="0" err="1" smtClean="0"/>
              <a:t>unicode</a:t>
            </a:r>
            <a:r>
              <a:rPr lang="en-US" altLang="en-US" dirty="0" smtClean="0"/>
              <a:t> table” on the Internet:</a:t>
            </a:r>
            <a:endParaRPr lang="en-US" altLang="en-US" dirty="0"/>
          </a:p>
          <a:p>
            <a:pPr eaLnBrk="1" hangingPunct="1"/>
            <a:endParaRPr lang="en-US" altLang="en-US" dirty="0" smtClean="0"/>
          </a:p>
        </p:txBody>
      </p:sp>
      <p:pic>
        <p:nvPicPr>
          <p:cNvPr id="6" name="Picture 5"/>
          <p:cNvPicPr>
            <a:picLocks noChangeAspect="1"/>
          </p:cNvPicPr>
          <p:nvPr/>
        </p:nvPicPr>
        <p:blipFill>
          <a:blip r:embed="rId2"/>
          <a:stretch>
            <a:fillRect/>
          </a:stretch>
        </p:blipFill>
        <p:spPr>
          <a:xfrm>
            <a:off x="2595282" y="2245297"/>
            <a:ext cx="8584967" cy="3824457"/>
          </a:xfrm>
          <a:prstGeom prst="rect">
            <a:avLst/>
          </a:prstGeom>
        </p:spPr>
      </p:pic>
    </p:spTree>
    <p:extLst>
      <p:ext uri="{BB962C8B-B14F-4D97-AF65-F5344CB8AC3E}">
        <p14:creationId xmlns:p14="http://schemas.microsoft.com/office/powerpoint/2010/main" val="767507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a:solidFill>
                  <a:srgbClr val="3333FF"/>
                </a:solidFill>
              </a:rPr>
              <a:t>Unicode Table (cont.)</a:t>
            </a:r>
            <a:endParaRPr lang="en-US" altLang="en-US" b="1" dirty="0" smtClean="0">
              <a:solidFill>
                <a:srgbClr val="3333FF"/>
              </a:solidFill>
            </a:endParaRP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r>
              <a:rPr lang="en-US" altLang="en-US" dirty="0" smtClean="0"/>
              <a:t>The </a:t>
            </a:r>
            <a:r>
              <a:rPr lang="en-US" altLang="en-US" dirty="0"/>
              <a:t>very first column &amp; the very first row (i.e., headers) identify the </a:t>
            </a:r>
            <a:r>
              <a:rPr lang="en-US" altLang="en-US" dirty="0" smtClean="0"/>
              <a:t>values </a:t>
            </a:r>
            <a:r>
              <a:rPr lang="en-US" altLang="en-US" dirty="0"/>
              <a:t>of </a:t>
            </a:r>
            <a:r>
              <a:rPr lang="en-US" altLang="en-US" dirty="0" smtClean="0"/>
              <a:t>the characters – there are 65,536 possible characters</a:t>
            </a:r>
            <a:endParaRPr lang="en-US" altLang="en-US" dirty="0"/>
          </a:p>
          <a:p>
            <a:pPr eaLnBrk="1" hangingPunct="1"/>
            <a:r>
              <a:rPr lang="en-US" altLang="en-US" dirty="0"/>
              <a:t>To identify a </a:t>
            </a:r>
            <a:r>
              <a:rPr lang="en-US" altLang="en-US" dirty="0" smtClean="0"/>
              <a:t>character/symbol, read the two values and add them; e.g., the value of the smiley = </a:t>
            </a:r>
            <a:r>
              <a:rPr lang="en-US" altLang="en-US" dirty="0" smtClean="0">
                <a:latin typeface="Courier New" panose="02070309020205020404" pitchFamily="49" charset="0"/>
                <a:cs typeface="Courier New" panose="02070309020205020404" pitchFamily="49" charset="0"/>
              </a:rPr>
              <a:t>2630 + A = 263A</a:t>
            </a:r>
          </a:p>
          <a:p>
            <a:pPr eaLnBrk="1" hangingPunct="1"/>
            <a:r>
              <a:rPr lang="en-US" altLang="en-US" dirty="0" smtClean="0"/>
              <a:t>Express the character in single quotes: </a:t>
            </a:r>
            <a:r>
              <a:rPr lang="en-US" altLang="en-US" dirty="0" smtClean="0">
                <a:latin typeface="Courier New" panose="02070309020205020404" pitchFamily="49" charset="0"/>
                <a:cs typeface="Courier New" panose="02070309020205020404" pitchFamily="49" charset="0"/>
              </a:rPr>
              <a:t>‘\u263A’</a:t>
            </a:r>
          </a:p>
          <a:p>
            <a:pPr eaLnBrk="1" hangingPunct="1"/>
            <a:endParaRPr lang="en-US" altLang="en-US" dirty="0"/>
          </a:p>
          <a:p>
            <a:pPr eaLnBrk="1" hangingPunct="1"/>
            <a:endParaRPr lang="en-US" altLang="en-US" dirty="0" smtClean="0"/>
          </a:p>
        </p:txBody>
      </p:sp>
      <p:pic>
        <p:nvPicPr>
          <p:cNvPr id="4" name="Picture 3"/>
          <p:cNvPicPr>
            <a:picLocks noChangeAspect="1"/>
          </p:cNvPicPr>
          <p:nvPr/>
        </p:nvPicPr>
        <p:blipFill>
          <a:blip r:embed="rId2"/>
          <a:stretch>
            <a:fillRect/>
          </a:stretch>
        </p:blipFill>
        <p:spPr>
          <a:xfrm>
            <a:off x="1223002" y="4121198"/>
            <a:ext cx="9745995" cy="1773377"/>
          </a:xfrm>
          <a:prstGeom prst="rect">
            <a:avLst/>
          </a:prstGeom>
        </p:spPr>
      </p:pic>
    </p:spTree>
    <p:extLst>
      <p:ext uri="{BB962C8B-B14F-4D97-AF65-F5344CB8AC3E}">
        <p14:creationId xmlns:p14="http://schemas.microsoft.com/office/powerpoint/2010/main" val="472735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Unicode Table (cont.)</a:t>
            </a: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r>
              <a:rPr lang="en-US" altLang="en-US" dirty="0" smtClean="0"/>
              <a:t>To print the character in Java:</a:t>
            </a:r>
          </a:p>
          <a:p>
            <a:pPr marL="457200" lvl="1" indent="0" eaLnBrk="1" hangingPunct="1">
              <a:buNone/>
            </a:pPr>
            <a:r>
              <a:rPr lang="en-US" altLang="en-US" dirty="0" err="1" smtClean="0">
                <a:latin typeface="Courier New" panose="02070309020205020404" pitchFamily="49" charset="0"/>
                <a:cs typeface="Courier New" panose="02070309020205020404" pitchFamily="49" charset="0"/>
              </a:rPr>
              <a:t>System.out.print</a:t>
            </a:r>
            <a:r>
              <a:rPr lang="en-US" altLang="en-US" dirty="0" smtClean="0">
                <a:latin typeface="Courier New" panose="02070309020205020404" pitchFamily="49" charset="0"/>
                <a:cs typeface="Courier New" panose="02070309020205020404" pitchFamily="49" charset="0"/>
              </a:rPr>
              <a:t>(‘\264A’);</a:t>
            </a:r>
            <a:endParaRPr lang="en-US" altLang="en-US" dirty="0"/>
          </a:p>
          <a:p>
            <a:pPr eaLnBrk="1" hangingPunct="1"/>
            <a:r>
              <a:rPr lang="en-US" altLang="en-US" dirty="0" smtClean="0"/>
              <a:t>Or </a:t>
            </a:r>
          </a:p>
          <a:p>
            <a:pPr marL="457200" lvl="1" indent="0" eaLnBrk="1" hangingPunct="1">
              <a:buNone/>
            </a:pPr>
            <a:r>
              <a:rPr lang="en-US" altLang="en-US" dirty="0" err="1">
                <a:latin typeface="Courier New" panose="02070309020205020404" pitchFamily="49" charset="0"/>
                <a:cs typeface="Courier New" panose="02070309020205020404" pitchFamily="49" charset="0"/>
              </a:rPr>
              <a:t>System.out.print</a:t>
            </a:r>
            <a:r>
              <a:rPr lang="en-US" altLang="en-US" dirty="0" smtClean="0">
                <a:latin typeface="Courier New" panose="02070309020205020404" pitchFamily="49" charset="0"/>
                <a:cs typeface="Courier New" panose="02070309020205020404" pitchFamily="49" charset="0"/>
              </a:rPr>
              <a:t>(“Hello, World ” + ‘\</a:t>
            </a:r>
            <a:r>
              <a:rPr lang="en-US" altLang="en-US" dirty="0">
                <a:latin typeface="Courier New" panose="02070309020205020404" pitchFamily="49" charset="0"/>
                <a:cs typeface="Courier New" panose="02070309020205020404" pitchFamily="49" charset="0"/>
              </a:rPr>
              <a:t>264A’);</a:t>
            </a:r>
            <a:endParaRPr lang="en-US" altLang="en-US" dirty="0"/>
          </a:p>
          <a:p>
            <a:pPr eaLnBrk="1" hangingPunct="1"/>
            <a:r>
              <a:rPr lang="en-US" altLang="en-US" dirty="0" smtClean="0"/>
              <a:t>Note that the </a:t>
            </a:r>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dirty="0">
                <a:latin typeface="Courier New" panose="02070309020205020404" pitchFamily="49" charset="0"/>
                <a:cs typeface="Courier New" panose="02070309020205020404" pitchFamily="49" charset="0"/>
              </a:rPr>
              <a:t>“Hello, World ” </a:t>
            </a:r>
            <a:r>
              <a:rPr lang="en-US" altLang="en-US" dirty="0" smtClean="0"/>
              <a:t>(</a:t>
            </a:r>
            <a:r>
              <a:rPr lang="en-US" altLang="en-US" dirty="0"/>
              <a:t>in </a:t>
            </a:r>
            <a:r>
              <a:rPr lang="en-US" altLang="en-US" dirty="0" smtClean="0"/>
              <a:t>double quotes</a:t>
            </a:r>
            <a:r>
              <a:rPr lang="en-US" altLang="en-US" dirty="0"/>
              <a:t>) </a:t>
            </a:r>
            <a:r>
              <a:rPr lang="en-US" altLang="en-US" dirty="0" smtClean="0"/>
              <a:t>is first concatenated with the smiley </a:t>
            </a:r>
            <a:r>
              <a:rPr lang="en-US" altLang="en-US" dirty="0" smtClean="0">
                <a:latin typeface="Courier New" panose="02070309020205020404" pitchFamily="49" charset="0"/>
                <a:cs typeface="Courier New" panose="02070309020205020404" pitchFamily="49" charset="0"/>
              </a:rPr>
              <a:t>char</a:t>
            </a:r>
            <a:r>
              <a:rPr lang="en-US" altLang="en-US" dirty="0" smtClean="0"/>
              <a:t>acter (in single quotes) for the smiley character, then the result is printed</a:t>
            </a:r>
          </a:p>
          <a:p>
            <a:pPr eaLnBrk="1" hangingPunct="1"/>
            <a:r>
              <a:rPr lang="en-US" altLang="en-US" dirty="0" smtClean="0"/>
              <a:t>The </a:t>
            </a:r>
            <a:r>
              <a:rPr lang="en-US" altLang="en-US" dirty="0">
                <a:latin typeface="Courier New" panose="02070309020205020404" pitchFamily="49" charset="0"/>
                <a:cs typeface="Courier New" panose="02070309020205020404" pitchFamily="49" charset="0"/>
              </a:rPr>
              <a:t>print</a:t>
            </a:r>
            <a:r>
              <a:rPr lang="en-US" altLang="en-US" dirty="0" smtClean="0"/>
              <a:t> statement expects a </a:t>
            </a:r>
            <a:r>
              <a:rPr lang="en-US" altLang="en-US" dirty="0">
                <a:latin typeface="Courier New" panose="02070309020205020404" pitchFamily="49" charset="0"/>
                <a:cs typeface="Courier New" panose="02070309020205020404" pitchFamily="49" charset="0"/>
              </a:rPr>
              <a:t>String</a:t>
            </a:r>
            <a:r>
              <a:rPr lang="en-US" altLang="en-US" dirty="0" smtClean="0"/>
              <a:t>, so when the value passed to it is not a </a:t>
            </a:r>
            <a:r>
              <a:rPr lang="en-US" altLang="en-US" dirty="0">
                <a:latin typeface="Courier New" panose="02070309020205020404" pitchFamily="49" charset="0"/>
                <a:cs typeface="Courier New" panose="02070309020205020404" pitchFamily="49" charset="0"/>
              </a:rPr>
              <a:t>String</a:t>
            </a:r>
            <a:r>
              <a:rPr lang="en-US" altLang="en-US" dirty="0" smtClean="0"/>
              <a:t>, it is converted to </a:t>
            </a:r>
            <a:r>
              <a:rPr lang="en-US" altLang="en-US" dirty="0">
                <a:latin typeface="Courier New" panose="02070309020205020404" pitchFamily="49" charset="0"/>
                <a:cs typeface="Courier New" panose="02070309020205020404" pitchFamily="49" charset="0"/>
              </a:rPr>
              <a:t>String</a:t>
            </a:r>
            <a:r>
              <a:rPr lang="en-US" altLang="en-US" dirty="0" smtClean="0"/>
              <a:t> automatically</a:t>
            </a:r>
            <a:endParaRPr lang="en-US" altLang="en-US" dirty="0"/>
          </a:p>
          <a:p>
            <a:pPr eaLnBrk="1" hangingPunct="1"/>
            <a:endParaRPr lang="en-US" altLang="en-US" dirty="0" smtClean="0"/>
          </a:p>
        </p:txBody>
      </p:sp>
    </p:spTree>
    <p:extLst>
      <p:ext uri="{BB962C8B-B14F-4D97-AF65-F5344CB8AC3E}">
        <p14:creationId xmlns:p14="http://schemas.microsoft.com/office/powerpoint/2010/main" val="2673919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Convention &amp; Errors</a:t>
            </a:r>
          </a:p>
        </p:txBody>
      </p:sp>
      <p:sp>
        <p:nvSpPr>
          <p:cNvPr id="10243"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a:solidFill>
                  <a:schemeClr val="bg1">
                    <a:lumMod val="65000"/>
                  </a:schemeClr>
                </a:solidFill>
              </a:rPr>
              <a:t>JC08 </a:t>
            </a:r>
            <a:r>
              <a:rPr lang="en-US" sz="1200" b="1" dirty="0" smtClean="0">
                <a:solidFill>
                  <a:schemeClr val="bg1">
                    <a:lumMod val="65000"/>
                  </a:schemeClr>
                </a:solidFill>
              </a:rPr>
              <a:t>01.6</a:t>
            </a:r>
            <a:endParaRPr lang="en-US" sz="1200" b="1" dirty="0">
              <a:solidFill>
                <a:schemeClr val="bg1">
                  <a:lumMod val="65000"/>
                </a:schemeClr>
              </a:solidFill>
            </a:endParaRPr>
          </a:p>
          <a:p>
            <a:pPr eaLnBrk="1" hangingPunct="1">
              <a:defRPr/>
            </a:pPr>
            <a:r>
              <a:rPr lang="en-US" b="1" dirty="0">
                <a:solidFill>
                  <a:schemeClr val="bg1">
                    <a:lumMod val="75000"/>
                  </a:schemeClr>
                </a:solidFill>
              </a:rPr>
              <a:t>(A. Nguyen)</a:t>
            </a:r>
          </a:p>
          <a:p>
            <a:pPr eaLnBrk="1" hangingPunct="1"/>
            <a:endParaRPr lang="en-US" altLang="en-US" b="1" dirty="0" smtClean="0"/>
          </a:p>
        </p:txBody>
      </p:sp>
    </p:spTree>
    <p:extLst>
      <p:ext uri="{BB962C8B-B14F-4D97-AF65-F5344CB8AC3E}">
        <p14:creationId xmlns:p14="http://schemas.microsoft.com/office/powerpoint/2010/main" val="1439320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Convention</a:t>
            </a: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r>
              <a:rPr lang="en-US" altLang="en-US" dirty="0" smtClean="0"/>
              <a:t>Convention are “rules” used by programmers </a:t>
            </a:r>
            <a:r>
              <a:rPr lang="en-US" altLang="en-US" dirty="0"/>
              <a:t>for other programmers</a:t>
            </a:r>
            <a:endParaRPr lang="en-US" altLang="en-US" dirty="0" smtClean="0"/>
          </a:p>
          <a:p>
            <a:pPr eaLnBrk="1" hangingPunct="1"/>
            <a:r>
              <a:rPr lang="en-US" altLang="en-US" dirty="0" smtClean="0"/>
              <a:t>Always write comments to </a:t>
            </a:r>
            <a:r>
              <a:rPr lang="en-US" altLang="en-US" b="1" dirty="0" smtClean="0"/>
              <a:t>explain</a:t>
            </a:r>
            <a:r>
              <a:rPr lang="en-US" altLang="en-US" dirty="0" smtClean="0"/>
              <a:t> what you do in Java code, for yourself &amp; fellow programmers</a:t>
            </a:r>
          </a:p>
          <a:p>
            <a:pPr eaLnBrk="1" hangingPunct="1"/>
            <a:r>
              <a:rPr lang="en-US" altLang="en-US" dirty="0" smtClean="0"/>
              <a:t>There are 3 ways to signal a comment:</a:t>
            </a:r>
          </a:p>
          <a:p>
            <a:pPr lvl="1" eaLnBrk="1" hangingPunct="1"/>
            <a:r>
              <a:rPr lang="en-US" altLang="en-US" dirty="0" smtClean="0"/>
              <a:t>Text within /** … */ is for documentation purpose understood </a:t>
            </a:r>
            <a:r>
              <a:rPr lang="en-US" altLang="en-US" dirty="0" err="1" smtClean="0"/>
              <a:t>Javac</a:t>
            </a:r>
            <a:r>
              <a:rPr lang="en-US" altLang="en-US" dirty="0" smtClean="0"/>
              <a:t> also</a:t>
            </a:r>
          </a:p>
          <a:p>
            <a:pPr lvl="1" eaLnBrk="1" hangingPunct="1"/>
            <a:r>
              <a:rPr lang="en-US" altLang="en-US" dirty="0"/>
              <a:t>Text within </a:t>
            </a:r>
            <a:r>
              <a:rPr lang="en-US" altLang="en-US" dirty="0" smtClean="0"/>
              <a:t>/* </a:t>
            </a:r>
            <a:r>
              <a:rPr lang="en-US" altLang="en-US" dirty="0"/>
              <a:t>… */ is for documentation </a:t>
            </a:r>
            <a:r>
              <a:rPr lang="en-US" altLang="en-US" dirty="0" smtClean="0"/>
              <a:t>purpose for a block of code, or to disable Java code</a:t>
            </a:r>
            <a:endParaRPr lang="en-US" altLang="en-US" dirty="0"/>
          </a:p>
          <a:p>
            <a:pPr lvl="1" eaLnBrk="1" hangingPunct="1"/>
            <a:r>
              <a:rPr lang="en-US" altLang="en-US" dirty="0"/>
              <a:t>Text </a:t>
            </a:r>
            <a:r>
              <a:rPr lang="en-US" altLang="en-US" dirty="0" smtClean="0"/>
              <a:t>after // </a:t>
            </a:r>
            <a:r>
              <a:rPr lang="en-US" altLang="en-US" dirty="0"/>
              <a:t>is for documentation purpose for </a:t>
            </a:r>
            <a:r>
              <a:rPr lang="en-US" altLang="en-US" dirty="0" smtClean="0"/>
              <a:t>one statement, </a:t>
            </a:r>
            <a:r>
              <a:rPr lang="en-US" altLang="en-US" dirty="0"/>
              <a:t>or to disable one </a:t>
            </a:r>
            <a:r>
              <a:rPr lang="en-US" altLang="en-US" dirty="0" smtClean="0"/>
              <a:t>Java </a:t>
            </a:r>
            <a:r>
              <a:rPr lang="en-US" altLang="en-US" dirty="0"/>
              <a:t>statement</a:t>
            </a:r>
            <a:endParaRPr lang="en-US" altLang="en-US" dirty="0" smtClean="0"/>
          </a:p>
          <a:p>
            <a:pPr eaLnBrk="1" hangingPunct="1"/>
            <a:r>
              <a:rPr lang="en-US" altLang="en-US" dirty="0" smtClean="0"/>
              <a:t>Indent for each block – </a:t>
            </a:r>
            <a:r>
              <a:rPr lang="en-US" altLang="en-US" dirty="0" err="1" smtClean="0"/>
              <a:t>BlueJ</a:t>
            </a:r>
            <a:r>
              <a:rPr lang="en-US" altLang="en-US" dirty="0" smtClean="0"/>
              <a:t> does this automatically</a:t>
            </a:r>
          </a:p>
          <a:p>
            <a:pPr eaLnBrk="1" hangingPunct="1"/>
            <a:endParaRPr lang="en-US" altLang="en-US" dirty="0" smtClean="0"/>
          </a:p>
        </p:txBody>
      </p:sp>
    </p:spTree>
    <p:extLst>
      <p:ext uri="{BB962C8B-B14F-4D97-AF65-F5344CB8AC3E}">
        <p14:creationId xmlns:p14="http://schemas.microsoft.com/office/powerpoint/2010/main" val="1243970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Compile-time/syntax errors</a:t>
            </a: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r>
              <a:rPr lang="en-US" altLang="en-US" dirty="0" smtClean="0"/>
              <a:t>Upper-cases and lower-cases are </a:t>
            </a:r>
            <a:r>
              <a:rPr lang="en-US" altLang="en-US" b="1" dirty="0" smtClean="0"/>
              <a:t>not</a:t>
            </a:r>
            <a:r>
              <a:rPr lang="en-US" altLang="en-US" dirty="0" smtClean="0"/>
              <a:t> interchangeable; e.g., </a:t>
            </a:r>
            <a:r>
              <a:rPr lang="en-US" altLang="en-US" dirty="0" err="1" smtClean="0">
                <a:latin typeface="Courier New" panose="02070309020205020404" pitchFamily="49" charset="0"/>
                <a:cs typeface="Courier New" panose="02070309020205020404" pitchFamily="49" charset="0"/>
              </a:rPr>
              <a:t>totalCount</a:t>
            </a:r>
            <a:r>
              <a:rPr lang="en-US" altLang="en-US" dirty="0" smtClean="0"/>
              <a:t> and </a:t>
            </a:r>
            <a:r>
              <a:rPr lang="en-US" altLang="en-US" dirty="0" err="1" smtClean="0">
                <a:latin typeface="Courier New" panose="02070309020205020404" pitchFamily="49" charset="0"/>
                <a:cs typeface="Courier New" panose="02070309020205020404" pitchFamily="49" charset="0"/>
              </a:rPr>
              <a:t>totalcount</a:t>
            </a:r>
            <a:r>
              <a:rPr lang="en-US" altLang="en-US" dirty="0" smtClean="0"/>
              <a:t> are two different variables</a:t>
            </a:r>
          </a:p>
          <a:p>
            <a:pPr eaLnBrk="1" hangingPunct="1"/>
            <a:r>
              <a:rPr lang="en-US" altLang="en-US" dirty="0" smtClean="0"/>
              <a:t>Reserved words must be spelled as-is; e.g., </a:t>
            </a:r>
            <a:r>
              <a:rPr lang="en-US" altLang="en-US" dirty="0" smtClean="0">
                <a:latin typeface="Courier New" panose="02070309020205020404" pitchFamily="49" charset="0"/>
                <a:cs typeface="Courier New" panose="02070309020205020404" pitchFamily="49" charset="0"/>
              </a:rPr>
              <a:t>class</a:t>
            </a:r>
            <a:r>
              <a:rPr lang="en-US" altLang="en-US" dirty="0" smtClean="0"/>
              <a:t> is </a:t>
            </a:r>
            <a:r>
              <a:rPr lang="en-US" altLang="en-US" dirty="0"/>
              <a:t>not </a:t>
            </a:r>
            <a:r>
              <a:rPr lang="en-US" altLang="en-US" dirty="0" smtClean="0">
                <a:latin typeface="Courier New" panose="02070309020205020404" pitchFamily="49" charset="0"/>
                <a:cs typeface="Courier New" panose="02070309020205020404" pitchFamily="49" charset="0"/>
              </a:rPr>
              <a:t>Class</a:t>
            </a:r>
            <a:r>
              <a:rPr lang="en-US" altLang="en-US" dirty="0" smtClean="0"/>
              <a:t> </a:t>
            </a:r>
          </a:p>
          <a:p>
            <a:pPr eaLnBrk="1" hangingPunct="1"/>
            <a:r>
              <a:rPr lang="en-US" altLang="en-US" dirty="0" smtClean="0"/>
              <a:t>There must be a semi-colon at the end of each statement</a:t>
            </a:r>
          </a:p>
        </p:txBody>
      </p:sp>
    </p:spTree>
    <p:extLst>
      <p:ext uri="{BB962C8B-B14F-4D97-AF65-F5344CB8AC3E}">
        <p14:creationId xmlns:p14="http://schemas.microsoft.com/office/powerpoint/2010/main" val="3729416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Run-time/logic errors</a:t>
            </a: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r>
              <a:rPr lang="en-US" altLang="en-US" dirty="0" smtClean="0"/>
              <a:t>If “Hello</a:t>
            </a:r>
            <a:r>
              <a:rPr lang="en-US" altLang="en-US" dirty="0" smtClean="0"/>
              <a:t>, Word” </a:t>
            </a:r>
            <a:r>
              <a:rPr lang="en-US" altLang="en-US" dirty="0" smtClean="0"/>
              <a:t>wa</a:t>
            </a:r>
            <a:r>
              <a:rPr lang="en-US" altLang="en-US" dirty="0" smtClean="0"/>
              <a:t>s accidentally typed </a:t>
            </a:r>
            <a:r>
              <a:rPr lang="en-US" altLang="en-US" dirty="0" smtClean="0"/>
              <a:t>(instead </a:t>
            </a:r>
            <a:r>
              <a:rPr lang="en-US" altLang="en-US" dirty="0"/>
              <a:t>of “Hello, </a:t>
            </a:r>
            <a:r>
              <a:rPr lang="en-US" altLang="en-US" dirty="0" smtClean="0"/>
              <a:t>World</a:t>
            </a:r>
            <a:r>
              <a:rPr lang="en-US" altLang="en-US" dirty="0"/>
              <a:t>” </a:t>
            </a:r>
            <a:r>
              <a:rPr lang="en-US" altLang="en-US" dirty="0" smtClean="0"/>
              <a:t>), the compile would be successful and program would run. However, the result would not be the programmer’s intention. This is called run-tim</a:t>
            </a:r>
            <a:r>
              <a:rPr lang="en-US" altLang="en-US" dirty="0" smtClean="0"/>
              <a:t>e or logic error.</a:t>
            </a:r>
          </a:p>
          <a:p>
            <a:pPr eaLnBrk="1" hangingPunct="1"/>
            <a:r>
              <a:rPr lang="en-US" altLang="en-US" dirty="0" smtClean="0"/>
              <a:t>To avoid this kind of errors, the programs must be tested thoroughly, and different test cases considered. Even so, it is difficult to have 100% bug-free programs</a:t>
            </a:r>
            <a:endParaRPr lang="en-US" altLang="en-US" dirty="0" smtClean="0"/>
          </a:p>
        </p:txBody>
      </p:sp>
    </p:spTree>
    <p:extLst>
      <p:ext uri="{BB962C8B-B14F-4D97-AF65-F5344CB8AC3E}">
        <p14:creationId xmlns:p14="http://schemas.microsoft.com/office/powerpoint/2010/main" val="468054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Algorithms</a:t>
            </a:r>
          </a:p>
        </p:txBody>
      </p:sp>
      <p:sp>
        <p:nvSpPr>
          <p:cNvPr id="10243"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a:solidFill>
                  <a:schemeClr val="bg1">
                    <a:lumMod val="65000"/>
                  </a:schemeClr>
                </a:solidFill>
              </a:rPr>
              <a:t>JC08 </a:t>
            </a:r>
            <a:r>
              <a:rPr lang="en-US" sz="1200" b="1" dirty="0" smtClean="0">
                <a:solidFill>
                  <a:schemeClr val="bg1">
                    <a:lumMod val="65000"/>
                  </a:schemeClr>
                </a:solidFill>
              </a:rPr>
              <a:t>01.6</a:t>
            </a:r>
            <a:endParaRPr lang="en-US" sz="1200" b="1" dirty="0">
              <a:solidFill>
                <a:schemeClr val="bg1">
                  <a:lumMod val="65000"/>
                </a:schemeClr>
              </a:solidFill>
            </a:endParaRPr>
          </a:p>
          <a:p>
            <a:pPr eaLnBrk="1" hangingPunct="1">
              <a:defRPr/>
            </a:pPr>
            <a:r>
              <a:rPr lang="en-US" b="1" dirty="0">
                <a:solidFill>
                  <a:schemeClr val="bg1">
                    <a:lumMod val="75000"/>
                  </a:schemeClr>
                </a:solidFill>
              </a:rPr>
              <a:t>(A. Nguyen)</a:t>
            </a:r>
          </a:p>
          <a:p>
            <a:pPr eaLnBrk="1" hangingPunct="1"/>
            <a:endParaRPr lang="en-US" altLang="en-US" b="1" dirty="0" smtClean="0"/>
          </a:p>
        </p:txBody>
      </p:sp>
    </p:spTree>
    <p:extLst>
      <p:ext uri="{BB962C8B-B14F-4D97-AF65-F5344CB8AC3E}">
        <p14:creationId xmlns:p14="http://schemas.microsoft.com/office/powerpoint/2010/main" val="154351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The Anatomy of a Computer</a:t>
            </a:r>
          </a:p>
        </p:txBody>
      </p:sp>
      <p:sp>
        <p:nvSpPr>
          <p:cNvPr id="2051"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smtClean="0">
                <a:solidFill>
                  <a:schemeClr val="bg1">
                    <a:lumMod val="65000"/>
                  </a:schemeClr>
                </a:solidFill>
              </a:rPr>
              <a:t>JC 01.3</a:t>
            </a:r>
          </a:p>
          <a:p>
            <a:pPr eaLnBrk="1" hangingPunct="1">
              <a:defRPr/>
            </a:pPr>
            <a:r>
              <a:rPr lang="en-US" b="1" dirty="0">
                <a:solidFill>
                  <a:schemeClr val="bg1">
                    <a:lumMod val="75000"/>
                  </a:schemeClr>
                </a:solidFill>
              </a:rPr>
              <a:t>(A. Nguyen)</a:t>
            </a:r>
          </a:p>
          <a:p>
            <a:pPr eaLnBrk="1" hangingPunct="1">
              <a:defRPr/>
            </a:pPr>
            <a:endParaRPr lang="en-US" b="1" dirty="0" smtClean="0"/>
          </a:p>
        </p:txBody>
      </p:sp>
    </p:spTree>
    <p:extLst>
      <p:ext uri="{BB962C8B-B14F-4D97-AF65-F5344CB8AC3E}">
        <p14:creationId xmlns:p14="http://schemas.microsoft.com/office/powerpoint/2010/main" val="396054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About algorithms</a:t>
            </a: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r>
              <a:rPr lang="en-US" altLang="en-US" dirty="0" smtClean="0"/>
              <a:t>An algorithm is a sequence of steps with 3 properties: unambiguous, executable, terminating</a:t>
            </a:r>
            <a:endParaRPr lang="en-US" altLang="en-US" dirty="0"/>
          </a:p>
          <a:p>
            <a:pPr eaLnBrk="1" hangingPunct="1"/>
            <a:r>
              <a:rPr lang="en-US" altLang="en-US" dirty="0" smtClean="0"/>
              <a:t>Pseudocode is a way to describe an algorithm in concise English, understood by humans but not computers</a:t>
            </a:r>
          </a:p>
          <a:p>
            <a:pPr eaLnBrk="1" hangingPunct="1"/>
            <a:r>
              <a:rPr lang="en-US" altLang="en-US" dirty="0" smtClean="0"/>
              <a:t>Pseudocode is the draft, to be used for coding later</a:t>
            </a:r>
          </a:p>
          <a:p>
            <a:pPr eaLnBrk="1" hangingPunct="1"/>
            <a:r>
              <a:rPr lang="en-US" altLang="en-US" dirty="0" smtClean="0"/>
              <a:t>The equal sign (=) in pseudocode &amp; programming languages means “assigned to” or “gets”; it does NOT mean “equals to” like in math</a:t>
            </a:r>
          </a:p>
        </p:txBody>
      </p:sp>
    </p:spTree>
    <p:extLst>
      <p:ext uri="{BB962C8B-B14F-4D97-AF65-F5344CB8AC3E}">
        <p14:creationId xmlns:p14="http://schemas.microsoft.com/office/powerpoint/2010/main" val="2187172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smtClean="0"/>
              <a:t>THE END</a:t>
            </a:r>
          </a:p>
        </p:txBody>
      </p:sp>
      <p:sp>
        <p:nvSpPr>
          <p:cNvPr id="3" name="Content Placeholder 2"/>
          <p:cNvSpPr>
            <a:spLocks noGrp="1"/>
          </p:cNvSpPr>
          <p:nvPr>
            <p:ph idx="1"/>
          </p:nvPr>
        </p:nvSpPr>
        <p:spPr>
          <a:ln w="38100">
            <a:solidFill>
              <a:srgbClr val="00B050"/>
            </a:solidFill>
            <a:miter lim="800000"/>
            <a:headEnd/>
            <a:tailEnd/>
          </a:ln>
        </p:spPr>
        <p:txBody>
          <a:bodyPr/>
          <a:lstStyle/>
          <a:p>
            <a:pPr eaLnBrk="1" hangingPunct="1"/>
            <a:endParaRPr lang="en-US" altLang="en-US" smtClean="0"/>
          </a:p>
        </p:txBody>
      </p:sp>
    </p:spTree>
    <p:extLst>
      <p:ext uri="{BB962C8B-B14F-4D97-AF65-F5344CB8AC3E}">
        <p14:creationId xmlns:p14="http://schemas.microsoft.com/office/powerpoint/2010/main" val="1735588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Computers</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smtClean="0"/>
              <a:t>A computer in the early days used to take the space of a large room, with air-conditioning.</a:t>
            </a:r>
          </a:p>
          <a:p>
            <a:pPr eaLnBrk="1" hangingPunct="1"/>
            <a:r>
              <a:rPr lang="en-US" altLang="en-US" dirty="0" smtClean="0"/>
              <a:t>A computer now takes many forms that many of us are familiar with: desktops, laptops, tablets, smart phone, smart card, etc.</a:t>
            </a:r>
          </a:p>
          <a:p>
            <a:pPr eaLnBrk="1" hangingPunct="1"/>
            <a:r>
              <a:rPr lang="en-US" altLang="en-US" dirty="0" smtClean="0"/>
              <a:t>A computer’s main component is the motherboard, which holds parts of the computer like CPU &amp; memory, and allows communication among them. It also provides connectors to peripherals.</a:t>
            </a:r>
          </a:p>
        </p:txBody>
      </p:sp>
    </p:spTree>
    <p:extLst>
      <p:ext uri="{BB962C8B-B14F-4D97-AF65-F5344CB8AC3E}">
        <p14:creationId xmlns:p14="http://schemas.microsoft.com/office/powerpoint/2010/main" val="3782281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The central processing unit</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smtClean="0"/>
              <a:t>The central processing unit (CPU) is the heart of a computer</a:t>
            </a:r>
          </a:p>
          <a:p>
            <a:pPr eaLnBrk="1" hangingPunct="1"/>
            <a:r>
              <a:rPr lang="en-US" altLang="en-US" dirty="0" smtClean="0"/>
              <a:t>The CPU (such as Intel Core Processor) is composed of several hundred of million transistors</a:t>
            </a:r>
          </a:p>
          <a:p>
            <a:pPr eaLnBrk="1" hangingPunct="1"/>
            <a:r>
              <a:rPr lang="en-US" altLang="en-US" dirty="0" smtClean="0"/>
              <a:t>When a program is launched (e.g., when the user clicks on an icon), the CPU loads the program into memory (e.g., from the hard disk), and executes instructions, which likely involves fetching and processing of data such as arithmetic operations</a:t>
            </a:r>
            <a:endParaRPr lang="en-US" altLang="en-US" dirty="0"/>
          </a:p>
          <a:p>
            <a:pPr eaLnBrk="1" hangingPunct="1"/>
            <a:endParaRPr lang="en-US" altLang="en-US" dirty="0" smtClean="0"/>
          </a:p>
        </p:txBody>
      </p:sp>
    </p:spTree>
    <p:extLst>
      <p:ext uri="{BB962C8B-B14F-4D97-AF65-F5344CB8AC3E}">
        <p14:creationId xmlns:p14="http://schemas.microsoft.com/office/powerpoint/2010/main" val="3328400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Storage</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smtClean="0"/>
              <a:t>Data in </a:t>
            </a:r>
            <a:r>
              <a:rPr lang="en-US" altLang="en-US" b="1" dirty="0" smtClean="0">
                <a:solidFill>
                  <a:srgbClr val="3333FF"/>
                </a:solidFill>
              </a:rPr>
              <a:t>primary storage</a:t>
            </a:r>
            <a:r>
              <a:rPr lang="en-US" altLang="en-US" dirty="0" smtClean="0"/>
              <a:t>, also called </a:t>
            </a:r>
            <a:r>
              <a:rPr lang="en-US" altLang="en-US" b="1" dirty="0" smtClean="0">
                <a:solidFill>
                  <a:srgbClr val="3333FF"/>
                </a:solidFill>
              </a:rPr>
              <a:t>memory</a:t>
            </a:r>
            <a:r>
              <a:rPr lang="en-US" altLang="en-US" dirty="0" smtClean="0">
                <a:solidFill>
                  <a:srgbClr val="3333FF"/>
                </a:solidFill>
              </a:rPr>
              <a:t> </a:t>
            </a:r>
            <a:r>
              <a:rPr lang="en-US" altLang="en-US" dirty="0" smtClean="0"/>
              <a:t>or </a:t>
            </a:r>
            <a:r>
              <a:rPr lang="en-US" altLang="en-US" dirty="0" smtClean="0">
                <a:solidFill>
                  <a:srgbClr val="3333FF"/>
                </a:solidFill>
              </a:rPr>
              <a:t>RAM</a:t>
            </a:r>
            <a:r>
              <a:rPr lang="en-US" altLang="en-US" dirty="0" smtClean="0"/>
              <a:t> (random-access memory), is kept intact only when there is power.</a:t>
            </a:r>
          </a:p>
          <a:p>
            <a:pPr eaLnBrk="1" hangingPunct="1"/>
            <a:r>
              <a:rPr lang="en-US" altLang="en-US" dirty="0"/>
              <a:t>Data in </a:t>
            </a:r>
            <a:r>
              <a:rPr lang="en-US" altLang="en-US" b="1" dirty="0" smtClean="0">
                <a:solidFill>
                  <a:srgbClr val="3333FF"/>
                </a:solidFill>
              </a:rPr>
              <a:t>secondary storage</a:t>
            </a:r>
            <a:r>
              <a:rPr lang="en-US" altLang="en-US" dirty="0" smtClean="0">
                <a:solidFill>
                  <a:srgbClr val="3333FF"/>
                </a:solidFill>
              </a:rPr>
              <a:t> </a:t>
            </a:r>
            <a:r>
              <a:rPr lang="en-US" altLang="en-US" dirty="0" smtClean="0"/>
              <a:t>(such as hard disks or flash drives) persists even when </a:t>
            </a:r>
            <a:r>
              <a:rPr lang="en-US" altLang="en-US" dirty="0"/>
              <a:t>there is </a:t>
            </a:r>
            <a:r>
              <a:rPr lang="en-US" altLang="en-US" dirty="0" smtClean="0"/>
              <a:t>no power.</a:t>
            </a:r>
          </a:p>
        </p:txBody>
      </p:sp>
    </p:spTree>
    <p:extLst>
      <p:ext uri="{BB962C8B-B14F-4D97-AF65-F5344CB8AC3E}">
        <p14:creationId xmlns:p14="http://schemas.microsoft.com/office/powerpoint/2010/main" val="724908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Peripheral devices</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smtClean="0"/>
              <a:t>These devices are to for interaction between people &amp; computers.</a:t>
            </a:r>
          </a:p>
          <a:p>
            <a:pPr eaLnBrk="1" hangingPunct="1"/>
            <a:r>
              <a:rPr lang="en-US" altLang="en-US" dirty="0" smtClean="0"/>
              <a:t>Some examples of peripheral devices are keyboard, mouse, printer, speakers, etc.</a:t>
            </a:r>
          </a:p>
          <a:p>
            <a:pPr eaLnBrk="1" hangingPunct="1"/>
            <a:endParaRPr lang="en-US" altLang="en-US" dirty="0" smtClean="0"/>
          </a:p>
        </p:txBody>
      </p:sp>
    </p:spTree>
    <p:extLst>
      <p:ext uri="{BB962C8B-B14F-4D97-AF65-F5344CB8AC3E}">
        <p14:creationId xmlns:p14="http://schemas.microsoft.com/office/powerpoint/2010/main" val="702338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ln w="38100">
            <a:solidFill>
              <a:srgbClr val="00B050"/>
            </a:solidFill>
            <a:miter lim="800000"/>
            <a:headEnd/>
            <a:tailEnd/>
          </a:ln>
        </p:spPr>
        <p:txBody>
          <a:bodyPr/>
          <a:lstStyle/>
          <a:p>
            <a:pPr eaLnBrk="1" hangingPunct="1"/>
            <a:r>
              <a:rPr lang="en-US" altLang="en-US" b="1" dirty="0" smtClean="0">
                <a:solidFill>
                  <a:srgbClr val="3333FF"/>
                </a:solidFill>
              </a:rPr>
              <a:t>The Java Programming Language</a:t>
            </a:r>
          </a:p>
        </p:txBody>
      </p:sp>
      <p:sp>
        <p:nvSpPr>
          <p:cNvPr id="2051" name="Subtitle 2"/>
          <p:cNvSpPr>
            <a:spLocks noGrp="1"/>
          </p:cNvSpPr>
          <p:nvPr>
            <p:ph type="subTitle" idx="1"/>
          </p:nvPr>
        </p:nvSpPr>
        <p:spPr>
          <a:ln w="38100">
            <a:solidFill>
              <a:srgbClr val="00B050"/>
            </a:solidFill>
            <a:miter lim="800000"/>
            <a:headEnd/>
            <a:tailEnd/>
          </a:ln>
        </p:spPr>
        <p:txBody>
          <a:bodyPr/>
          <a:lstStyle/>
          <a:p>
            <a:pPr eaLnBrk="1" hangingPunct="1">
              <a:defRPr/>
            </a:pPr>
            <a:r>
              <a:rPr lang="en-US" sz="1200" b="1" dirty="0" smtClean="0">
                <a:solidFill>
                  <a:schemeClr val="bg1">
                    <a:lumMod val="65000"/>
                  </a:schemeClr>
                </a:solidFill>
              </a:rPr>
              <a:t>JC 01.3</a:t>
            </a:r>
          </a:p>
          <a:p>
            <a:pPr eaLnBrk="1" hangingPunct="1">
              <a:defRPr/>
            </a:pPr>
            <a:r>
              <a:rPr lang="en-US" b="1" dirty="0">
                <a:solidFill>
                  <a:schemeClr val="bg1">
                    <a:lumMod val="75000"/>
                  </a:schemeClr>
                </a:solidFill>
              </a:rPr>
              <a:t>(A. Nguyen)</a:t>
            </a:r>
          </a:p>
          <a:p>
            <a:pPr eaLnBrk="1" hangingPunct="1">
              <a:defRPr/>
            </a:pPr>
            <a:endParaRPr lang="en-US" b="1" dirty="0" smtClean="0"/>
          </a:p>
        </p:txBody>
      </p:sp>
    </p:spTree>
    <p:extLst>
      <p:ext uri="{BB962C8B-B14F-4D97-AF65-F5344CB8AC3E}">
        <p14:creationId xmlns:p14="http://schemas.microsoft.com/office/powerpoint/2010/main" val="869767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w="38100">
            <a:solidFill>
              <a:srgbClr val="00B050"/>
            </a:solidFill>
            <a:miter lim="800000"/>
            <a:headEnd/>
            <a:tailEnd/>
          </a:ln>
        </p:spPr>
        <p:txBody>
          <a:bodyPr/>
          <a:lstStyle/>
          <a:p>
            <a:pPr algn="ctr" eaLnBrk="1" hangingPunct="1"/>
            <a:r>
              <a:rPr lang="en-US" altLang="en-US" b="1" dirty="0" smtClean="0">
                <a:solidFill>
                  <a:srgbClr val="3333FF"/>
                </a:solidFill>
              </a:rPr>
              <a:t>About Java</a:t>
            </a:r>
          </a:p>
        </p:txBody>
      </p:sp>
      <p:sp>
        <p:nvSpPr>
          <p:cNvPr id="3" name="Content Placeholder 2"/>
          <p:cNvSpPr>
            <a:spLocks noGrp="1"/>
          </p:cNvSpPr>
          <p:nvPr>
            <p:ph idx="1"/>
          </p:nvPr>
        </p:nvSpPr>
        <p:spPr>
          <a:xfrm>
            <a:off x="838200" y="1825625"/>
            <a:ext cx="10515600" cy="4668838"/>
          </a:xfrm>
          <a:ln w="38100">
            <a:solidFill>
              <a:srgbClr val="00B050"/>
            </a:solidFill>
            <a:miter lim="800000"/>
            <a:headEnd/>
            <a:tailEnd/>
          </a:ln>
        </p:spPr>
        <p:txBody>
          <a:bodyPr/>
          <a:lstStyle/>
          <a:p>
            <a:pPr eaLnBrk="1" hangingPunct="1"/>
            <a:r>
              <a:rPr lang="en-US" altLang="en-US" dirty="0" smtClean="0"/>
              <a:t>Java is a high-level programming language, which is easy for humans to understand. A program in a </a:t>
            </a:r>
            <a:r>
              <a:rPr lang="en-US" altLang="en-US" dirty="0"/>
              <a:t>high-level </a:t>
            </a:r>
            <a:r>
              <a:rPr lang="en-US" altLang="en-US" dirty="0" smtClean="0"/>
              <a:t>language is translated into machine code for computers to understand.</a:t>
            </a:r>
          </a:p>
          <a:p>
            <a:pPr eaLnBrk="1" hangingPunct="1"/>
            <a:r>
              <a:rPr lang="en-US" altLang="en-US" dirty="0"/>
              <a:t>Java</a:t>
            </a:r>
            <a:r>
              <a:rPr lang="en-US" altLang="en-US" dirty="0" smtClean="0"/>
              <a:t> creator is James Gosling.</a:t>
            </a:r>
          </a:p>
          <a:p>
            <a:pPr eaLnBrk="1" hangingPunct="1"/>
            <a:r>
              <a:rPr lang="en-US" altLang="en-US" dirty="0" smtClean="0"/>
              <a:t>Java first gained its popularity when it was used in the form of </a:t>
            </a:r>
            <a:r>
              <a:rPr lang="en-US" altLang="en-US" b="1" dirty="0" smtClean="0">
                <a:solidFill>
                  <a:srgbClr val="3333FF"/>
                </a:solidFill>
              </a:rPr>
              <a:t>applets</a:t>
            </a:r>
            <a:r>
              <a:rPr lang="en-US" altLang="en-US" dirty="0" smtClean="0"/>
              <a:t>, the Java code that could be run anywhere on the Internet, in mid 1990s.</a:t>
            </a:r>
          </a:p>
          <a:p>
            <a:pPr eaLnBrk="1" hangingPunct="1"/>
            <a:endParaRPr lang="en-US" altLang="en-US" dirty="0" smtClean="0"/>
          </a:p>
        </p:txBody>
      </p:sp>
    </p:spTree>
    <p:extLst>
      <p:ext uri="{BB962C8B-B14F-4D97-AF65-F5344CB8AC3E}">
        <p14:creationId xmlns:p14="http://schemas.microsoft.com/office/powerpoint/2010/main" val="830594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19152</TotalTime>
  <Words>1524</Words>
  <Application>Microsoft Office PowerPoint</Application>
  <PresentationFormat>Widescreen</PresentationFormat>
  <Paragraphs>118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Courier New</vt:lpstr>
      <vt:lpstr>Office Theme</vt:lpstr>
      <vt:lpstr>Programs &amp; Programming</vt:lpstr>
      <vt:lpstr>What is a computer program or programming?</vt:lpstr>
      <vt:lpstr>The Anatomy of a Computer</vt:lpstr>
      <vt:lpstr>Computers</vt:lpstr>
      <vt:lpstr>The central processing unit</vt:lpstr>
      <vt:lpstr>Storage</vt:lpstr>
      <vt:lpstr>Peripheral devices</vt:lpstr>
      <vt:lpstr>The Java Programming Language</vt:lpstr>
      <vt:lpstr>About Java</vt:lpstr>
      <vt:lpstr>Important benefits of Java</vt:lpstr>
      <vt:lpstr>Java for beginning students</vt:lpstr>
      <vt:lpstr>Development Environment</vt:lpstr>
      <vt:lpstr>BlueJ</vt:lpstr>
      <vt:lpstr>Becoming Familiar with Your Programming  Environment</vt:lpstr>
      <vt:lpstr>Backing up</vt:lpstr>
      <vt:lpstr>Why &amp; how to back up</vt:lpstr>
      <vt:lpstr>Class &amp; its parts</vt:lpstr>
      <vt:lpstr>Syntax 1.1 Java Program</vt:lpstr>
      <vt:lpstr>String</vt:lpstr>
      <vt:lpstr>Characters</vt:lpstr>
      <vt:lpstr>Characters (cont.) </vt:lpstr>
      <vt:lpstr>Unicode Table</vt:lpstr>
      <vt:lpstr>Unicode Table (cont.)</vt:lpstr>
      <vt:lpstr>Unicode Table (cont.)</vt:lpstr>
      <vt:lpstr>Convention &amp; Errors</vt:lpstr>
      <vt:lpstr>Convention</vt:lpstr>
      <vt:lpstr>Compile-time/syntax errors</vt:lpstr>
      <vt:lpstr>Run-time/logic errors</vt:lpstr>
      <vt:lpstr>Algorithms</vt:lpstr>
      <vt:lpstr>About algorithms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Comp. Sci. A</dc:title>
  <dc:creator>Anh Nguyen</dc:creator>
  <cp:lastModifiedBy>Anh Nguyen</cp:lastModifiedBy>
  <cp:revision>632</cp:revision>
  <dcterms:created xsi:type="dcterms:W3CDTF">2013-08-10T21:38:01Z</dcterms:created>
  <dcterms:modified xsi:type="dcterms:W3CDTF">2016-06-21T14:52:15Z</dcterms:modified>
</cp:coreProperties>
</file>