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44" r:id="rId2"/>
    <p:sldId id="354" r:id="rId3"/>
    <p:sldId id="358" r:id="rId4"/>
    <p:sldId id="359" r:id="rId5"/>
    <p:sldId id="370" r:id="rId6"/>
    <p:sldId id="357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81" r:id="rId25"/>
    <p:sldId id="383" r:id="rId26"/>
    <p:sldId id="380" r:id="rId27"/>
    <p:sldId id="385" r:id="rId28"/>
    <p:sldId id="384" r:id="rId29"/>
    <p:sldId id="387" r:id="rId30"/>
    <p:sldId id="389" r:id="rId31"/>
    <p:sldId id="386" r:id="rId32"/>
    <p:sldId id="388" r:id="rId33"/>
    <p:sldId id="390" r:id="rId34"/>
    <p:sldId id="391" r:id="rId35"/>
    <p:sldId id="392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5" r:id="rId47"/>
    <p:sldId id="406" r:id="rId48"/>
    <p:sldId id="407" r:id="rId49"/>
    <p:sldId id="408" r:id="rId50"/>
    <p:sldId id="409" r:id="rId51"/>
    <p:sldId id="332" r:id="rId5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CC"/>
    <a:srgbClr val="FFFFFF"/>
    <a:srgbClr val="FF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F40DBBD-7E5F-4460-A8FE-79FCF3A8BBAB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4F5880F-371A-429E-9AFA-CF91D463D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852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8F05D-ECFE-4771-BAA7-AE62F45A1621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5571F-F92A-4609-B2B5-478D9C1AB4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71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56BE5-6CBE-448F-9C3D-33F16D77FFD8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A6B4E-17F6-463B-AEDB-C91CFB30F6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83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2567B-8FDD-4FAB-B491-53E6594C65A8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3EFC9-7609-4417-8EEC-1BE5D87D5B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59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711F6-2D04-42BD-8D90-B7B735B9003A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EA60E-9738-406F-8DD2-5FB6B1C97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35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44587-710E-4B43-A925-D89F5449C6AE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2C0E9-7FDE-45B7-AA21-AC2B640EF8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46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B051A-B05B-40B4-BD48-D92E9B64518E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32A74-2D42-4E7F-8981-74C77FE271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60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F2080-807E-4F4F-AF28-C1AE4DF576F1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9F2F7-D6A5-461A-87E5-35523C2F81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94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30861-9E4D-496F-BE90-49B216633F90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82C82-610E-44DE-B68E-25B9C06B9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12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8DF97-7437-4FA8-AFEE-61EE0CF77A88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137B6-BE07-4C13-87C1-CC1B831682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06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235AD-8368-4E15-B123-CFD85800BA0D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B275A-FB70-481C-917F-4FFFE8DCFF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30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68F87-BB40-4594-9900-C23E8DA21FDD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42961-0896-442A-8E07-89CBEF3AFF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00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437DF3-B625-4C45-8FBC-1170CC26A5C2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D539876-DA43-4270-A534-8B534C53BB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3333FF"/>
                </a:solidFill>
              </a:rPr>
              <a:t>Classes </a:t>
            </a:r>
            <a:r>
              <a:rPr lang="en-US" altLang="en-US" b="1" dirty="0">
                <a:solidFill>
                  <a:srgbClr val="3333FF"/>
                </a:solidFill>
              </a:rPr>
              <a:t>&amp; </a:t>
            </a:r>
            <a:r>
              <a:rPr lang="en-US" altLang="en-US" b="1" dirty="0" smtClean="0">
                <a:solidFill>
                  <a:srgbClr val="3333FF"/>
                </a:solidFill>
              </a:rPr>
              <a:t>objects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JC08-2.1</a:t>
            </a:r>
          </a:p>
          <a:p>
            <a:pPr eaLnBrk="1" hangingPunct="1">
              <a:defRPr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A. Nguyen)</a:t>
            </a:r>
          </a:p>
          <a:p>
            <a:pPr eaLnBrk="1" hangingPunct="1"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297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There are two kinds of data types: </a:t>
            </a:r>
            <a:r>
              <a:rPr lang="en-US" altLang="en-US" dirty="0" smtClean="0">
                <a:solidFill>
                  <a:srgbClr val="3333FF"/>
                </a:solidFill>
              </a:rPr>
              <a:t>classes/object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3333FF"/>
                </a:solidFill>
              </a:rPr>
              <a:t>primitive data types</a:t>
            </a:r>
          </a:p>
          <a:p>
            <a:pPr eaLnBrk="1" hangingPunct="1"/>
            <a:r>
              <a:rPr lang="en-US" altLang="en-US" dirty="0" smtClean="0"/>
              <a:t>In the following statements:</a:t>
            </a:r>
          </a:p>
          <a:p>
            <a:pPr marL="457200" lvl="1" indent="0" eaLnBrk="1" hangingPunct="1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kboard.nextLine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Get text &amp; save in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age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kboard.nextInt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&amp;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in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  <a:p>
            <a:pPr marL="457200" lvl="1" indent="0" eaLnBrk="1" hangingPunct="1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kboard.nextDouble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altLang="en-US" sz="16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#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in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dirty="0" smtClean="0"/>
              <a:t>…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dirty="0" smtClean="0"/>
              <a:t> is an object of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 smtClean="0"/>
              <a:t> class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…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altLang="en-US" dirty="0" smtClean="0"/>
              <a:t> </a:t>
            </a:r>
            <a:r>
              <a:rPr lang="en-US" altLang="en-US" dirty="0"/>
              <a:t>is </a:t>
            </a:r>
            <a:r>
              <a:rPr lang="en-US" altLang="en-US" dirty="0" smtClean="0"/>
              <a:t>a variable of primitive data type called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dirty="0" smtClean="0"/>
              <a:t>…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en-US" dirty="0" smtClean="0"/>
              <a:t> </a:t>
            </a:r>
            <a:r>
              <a:rPr lang="en-US" altLang="en-US" dirty="0"/>
              <a:t>is </a:t>
            </a:r>
            <a:r>
              <a:rPr lang="en-US" altLang="en-US" dirty="0" smtClean="0"/>
              <a:t>a </a:t>
            </a:r>
            <a:r>
              <a:rPr lang="en-US" altLang="en-US" dirty="0"/>
              <a:t>variable of primitive data type called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8948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Data types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3333FF"/>
                </a:solidFill>
              </a:rPr>
              <a:t>classes</a:t>
            </a:r>
            <a:r>
              <a:rPr lang="en-US" altLang="en-US" dirty="0" smtClean="0"/>
              <a:t> come from the Java Library (e.g.,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altLang="en-US" dirty="0" smtClean="0"/>
              <a:t>, etc.), and also from creation by programmers/you </a:t>
            </a:r>
            <a:r>
              <a:rPr lang="en-US" altLang="en-US" dirty="0"/>
              <a:t>(e.g.,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HelloPrinter</a:t>
            </a:r>
            <a:r>
              <a:rPr lang="en-US" altLang="en-US" dirty="0" smtClean="0"/>
              <a:t>, etc.)</a:t>
            </a:r>
          </a:p>
          <a:p>
            <a:pPr eaLnBrk="1" hangingPunct="1"/>
            <a:r>
              <a:rPr lang="en-US" altLang="en-US" dirty="0" smtClean="0"/>
              <a:t>There are 8 </a:t>
            </a:r>
            <a:r>
              <a:rPr lang="en-US" altLang="en-US" dirty="0" smtClean="0">
                <a:solidFill>
                  <a:srgbClr val="3333FF"/>
                </a:solidFill>
              </a:rPr>
              <a:t>primitive data types: </a:t>
            </a:r>
            <a:r>
              <a:rPr lang="en-US" altLang="en-US" dirty="0" err="1" smtClean="0">
                <a:solidFill>
                  <a:srgbClr val="3333FF"/>
                </a:solidFill>
              </a:rPr>
              <a:t>int</a:t>
            </a:r>
            <a:r>
              <a:rPr lang="en-US" altLang="en-US" dirty="0" smtClean="0">
                <a:solidFill>
                  <a:srgbClr val="3333FF"/>
                </a:solidFill>
              </a:rPr>
              <a:t>, double, </a:t>
            </a:r>
            <a:r>
              <a:rPr lang="en-US" altLang="en-US" dirty="0" err="1" smtClean="0">
                <a:solidFill>
                  <a:srgbClr val="3333FF"/>
                </a:solidFill>
              </a:rPr>
              <a:t>boolean</a:t>
            </a:r>
            <a:r>
              <a:rPr lang="en-US" altLang="en-US" dirty="0" smtClean="0">
                <a:solidFill>
                  <a:srgbClr val="3333FF"/>
                </a:solidFill>
              </a:rPr>
              <a:t>, </a:t>
            </a:r>
            <a:r>
              <a:rPr lang="en-US" altLang="en-US" dirty="0">
                <a:solidFill>
                  <a:srgbClr val="3333FF"/>
                </a:solidFill>
              </a:rPr>
              <a:t>char, </a:t>
            </a:r>
            <a:r>
              <a:rPr lang="en-US" altLang="en-US" dirty="0" smtClean="0">
                <a:solidFill>
                  <a:srgbClr val="3333FF"/>
                </a:solidFill>
              </a:rPr>
              <a:t>byte, short, float, long</a:t>
            </a:r>
          </a:p>
          <a:p>
            <a:pPr eaLnBrk="1" hangingPunct="1"/>
            <a:r>
              <a:rPr lang="en-US" altLang="en-US" dirty="0" smtClean="0"/>
              <a:t>Different data types need different amounts of RAM space</a:t>
            </a:r>
          </a:p>
          <a:p>
            <a:pPr eaLnBrk="1" hangingPunct="1"/>
            <a:r>
              <a:rPr lang="en-US" altLang="en-US" dirty="0" smtClean="0"/>
              <a:t>Note that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 smtClean="0"/>
              <a:t> is a class;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 smtClean="0"/>
              <a:t> is a primitive data type:</a:t>
            </a:r>
          </a:p>
          <a:p>
            <a:pPr marL="457200" lvl="1" indent="0" eaLnBrk="1" hangingPunct="1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“Abraham”; </a:t>
            </a:r>
            <a:r>
              <a:rPr lang="en-US" altLang="en-US" dirty="0" smtClean="0"/>
              <a:t>// in double quotes</a:t>
            </a:r>
          </a:p>
          <a:p>
            <a:pPr marL="457200" lvl="1" indent="0" eaLnBrk="1" hangingPunct="1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lastInitial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‘L’;       </a:t>
            </a:r>
            <a:r>
              <a:rPr lang="en-US" altLang="en-US" dirty="0" smtClean="0"/>
              <a:t>// in single quotes</a:t>
            </a:r>
          </a:p>
        </p:txBody>
      </p:sp>
    </p:spTree>
    <p:extLst>
      <p:ext uri="{BB962C8B-B14F-4D97-AF65-F5344CB8AC3E}">
        <p14:creationId xmlns:p14="http://schemas.microsoft.com/office/powerpoint/2010/main" val="274753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A variable is a piece of RAM space where we store some data.</a:t>
            </a:r>
          </a:p>
          <a:p>
            <a:pPr eaLnBrk="1" hangingPunct="1"/>
            <a:r>
              <a:rPr lang="en-US" altLang="en-US" dirty="0"/>
              <a:t>A variable</a:t>
            </a:r>
            <a:r>
              <a:rPr lang="en-US" altLang="en-US" dirty="0" smtClean="0"/>
              <a:t> name:</a:t>
            </a:r>
          </a:p>
          <a:p>
            <a:pPr lvl="1" eaLnBrk="1" hangingPunct="1"/>
            <a:r>
              <a:rPr lang="en-US" altLang="en-US" dirty="0"/>
              <a:t>May contain letters and </a:t>
            </a:r>
            <a:r>
              <a:rPr lang="en-US" altLang="en-US" dirty="0" smtClean="0"/>
              <a:t>numbers and underscore (_); no space or special characters – Names are case-sensitive: </a:t>
            </a:r>
            <a:r>
              <a:rPr lang="en-US" altLang="en-US" dirty="0"/>
              <a:t>variable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altLang="en-US" dirty="0" smtClean="0"/>
              <a:t> is NOT </a:t>
            </a:r>
            <a:r>
              <a:rPr lang="en-US" altLang="en-US" dirty="0"/>
              <a:t>variable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 smtClean="0"/>
              <a:t>Must start with a letter, in camel case</a:t>
            </a:r>
          </a:p>
          <a:p>
            <a:pPr lvl="1" eaLnBrk="1" hangingPunct="1"/>
            <a:r>
              <a:rPr lang="en-US" altLang="en-US" dirty="0" smtClean="0"/>
              <a:t>Should be meaningful, and cannot be a reserved word (like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/>
              <a:t>, etc.)</a:t>
            </a:r>
          </a:p>
          <a:p>
            <a:pPr eaLnBrk="1" hangingPunct="1"/>
            <a:r>
              <a:rPr lang="en-US" altLang="en-US" dirty="0" smtClean="0"/>
              <a:t>Good variable names: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score1, score2</a:t>
            </a:r>
          </a:p>
          <a:p>
            <a:pPr eaLnBrk="1" hangingPunct="1"/>
            <a:r>
              <a:rPr lang="en-US" altLang="en-US" dirty="0" smtClean="0"/>
              <a:t>Bad </a:t>
            </a:r>
            <a:r>
              <a:rPr lang="en-US" altLang="en-US" dirty="0"/>
              <a:t>variable </a:t>
            </a:r>
            <a:r>
              <a:rPr lang="en-US" altLang="en-US" dirty="0" smtClean="0"/>
              <a:t>names:</a:t>
            </a:r>
          </a:p>
          <a:p>
            <a:pPr lvl="1" eaLnBrk="1" hangingPunct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6pack</a:t>
            </a:r>
            <a:r>
              <a:rPr lang="en-US" altLang="en-US" dirty="0" smtClean="0"/>
              <a:t> – syntax error: </a:t>
            </a:r>
            <a:r>
              <a:rPr lang="en-US" altLang="en-US" dirty="0"/>
              <a:t>name </a:t>
            </a:r>
            <a:r>
              <a:rPr lang="en-US" altLang="en-US" dirty="0" smtClean="0"/>
              <a:t>cannot start with a number</a:t>
            </a:r>
          </a:p>
          <a:p>
            <a:pPr lvl="1" eaLnBrk="1" hangingPunct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lang="en-US" altLang="en-US" dirty="0" smtClean="0"/>
              <a:t> </a:t>
            </a:r>
            <a:r>
              <a:rPr lang="en-US" altLang="en-US" dirty="0"/>
              <a:t>– </a:t>
            </a:r>
            <a:r>
              <a:rPr lang="en-US" altLang="en-US" dirty="0" smtClean="0"/>
              <a:t>bad style/convention: name </a:t>
            </a:r>
            <a:r>
              <a:rPr lang="en-US" altLang="en-US" dirty="0"/>
              <a:t>is </a:t>
            </a:r>
            <a:r>
              <a:rPr lang="en-US" altLang="en-US" dirty="0" smtClean="0"/>
              <a:t>not meaningful</a:t>
            </a:r>
          </a:p>
          <a:p>
            <a:pPr lvl="1" eaLnBrk="1" hangingPunct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 color</a:t>
            </a:r>
            <a:r>
              <a:rPr lang="en-US" altLang="en-US" dirty="0" smtClean="0"/>
              <a:t> </a:t>
            </a:r>
            <a:r>
              <a:rPr lang="en-US" altLang="en-US" dirty="0"/>
              <a:t>– </a:t>
            </a:r>
            <a:r>
              <a:rPr lang="en-US" altLang="en-US" dirty="0" smtClean="0"/>
              <a:t>space not allowed; use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carColor</a:t>
            </a:r>
            <a:r>
              <a:rPr lang="en-US" altLang="en-US" dirty="0" smtClean="0"/>
              <a:t> 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507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3333FF"/>
                </a:solidFill>
              </a:rPr>
              <a:t>declaration</a:t>
            </a:r>
            <a:r>
              <a:rPr lang="en-US" altLang="en-US" dirty="0" smtClean="0"/>
              <a:t> is a </a:t>
            </a:r>
            <a:r>
              <a:rPr lang="en-US" altLang="en-US" b="1" dirty="0" smtClean="0"/>
              <a:t>request for some RAM space</a:t>
            </a:r>
          </a:p>
          <a:p>
            <a:pPr eaLnBrk="1" hangingPunct="1"/>
            <a:r>
              <a:rPr lang="en-US" altLang="en-US" dirty="0" smtClean="0"/>
              <a:t>Example:</a:t>
            </a:r>
          </a:p>
          <a:p>
            <a:pPr marL="457200" lvl="1" indent="0" eaLnBrk="1" hangingPunct="1"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numOfYrs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dirty="0" smtClean="0"/>
              <a:t>// request RAM space for </a:t>
            </a:r>
            <a:r>
              <a:rPr lang="en-US" altLang="en-US" dirty="0"/>
              <a:t>primitive data type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en-US" dirty="0" smtClean="0"/>
          </a:p>
          <a:p>
            <a:pPr marL="457200" lvl="1" indent="0" eaLnBrk="1" hangingPunct="1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800" dirty="0"/>
              <a:t>// request RAM space for </a:t>
            </a:r>
            <a:r>
              <a:rPr lang="en-US" altLang="en-US" sz="1800" dirty="0" smtClean="0"/>
              <a:t>an </a:t>
            </a:r>
            <a:r>
              <a:rPr lang="en-US" altLang="en-US" sz="1800" dirty="0" smtClean="0">
                <a:solidFill>
                  <a:srgbClr val="3333FF"/>
                </a:solidFill>
              </a:rPr>
              <a:t>address</a:t>
            </a:r>
            <a:r>
              <a:rPr lang="en-US" altLang="en-US" sz="1800" dirty="0" smtClean="0"/>
              <a:t> (or </a:t>
            </a:r>
            <a:r>
              <a:rPr lang="en-US" altLang="en-US" sz="1800" dirty="0" smtClean="0">
                <a:solidFill>
                  <a:srgbClr val="3333FF"/>
                </a:solidFill>
              </a:rPr>
              <a:t>reference</a:t>
            </a:r>
            <a:r>
              <a:rPr lang="en-US" altLang="en-US" sz="1800" dirty="0" smtClean="0"/>
              <a:t>) of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800" dirty="0" smtClean="0"/>
              <a:t> class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 variable must be declared </a:t>
            </a:r>
            <a:r>
              <a:rPr lang="en-US" altLang="en-US" b="1" i="1" dirty="0" smtClean="0"/>
              <a:t>before</a:t>
            </a:r>
            <a:r>
              <a:rPr lang="en-US" altLang="en-US" dirty="0" smtClean="0"/>
              <a:t> being used</a:t>
            </a:r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3333FF"/>
                </a:solidFill>
              </a:rPr>
              <a:t>local </a:t>
            </a:r>
            <a:r>
              <a:rPr lang="en-US" altLang="en-US" dirty="0">
                <a:solidFill>
                  <a:srgbClr val="3333FF"/>
                </a:solidFill>
              </a:rPr>
              <a:t>variable </a:t>
            </a:r>
            <a:r>
              <a:rPr lang="en-US" altLang="en-US" dirty="0" smtClean="0"/>
              <a:t>(i.e., of the same name) cannot be </a:t>
            </a:r>
            <a:r>
              <a:rPr lang="en-US" altLang="en-US" dirty="0"/>
              <a:t>declared </a:t>
            </a:r>
            <a:r>
              <a:rPr lang="en-US" altLang="en-US" dirty="0" smtClean="0"/>
              <a:t>more than once – syntax error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470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After a variable is </a:t>
            </a:r>
            <a:r>
              <a:rPr lang="en-US" altLang="en-US" dirty="0" smtClean="0">
                <a:solidFill>
                  <a:srgbClr val="3333FF"/>
                </a:solidFill>
              </a:rPr>
              <a:t>declared</a:t>
            </a:r>
            <a:r>
              <a:rPr lang="en-US" altLang="en-US" dirty="0" smtClean="0"/>
              <a:t>, we can </a:t>
            </a:r>
            <a:r>
              <a:rPr lang="en-US" altLang="en-US" dirty="0" smtClean="0">
                <a:solidFill>
                  <a:srgbClr val="3333FF"/>
                </a:solidFill>
              </a:rPr>
              <a:t>assign</a:t>
            </a:r>
            <a:r>
              <a:rPr lang="en-US" altLang="en-US" dirty="0" smtClean="0"/>
              <a:t> a value to it (using the equal sign):</a:t>
            </a:r>
          </a:p>
          <a:p>
            <a:pPr marL="457200" lvl="1" indent="0" eaLnBrk="1" hangingPunct="1"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numOfYrs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Note that this equal sign does NOT mean “equal” as in math; it means “</a:t>
            </a:r>
            <a:r>
              <a:rPr lang="en-US" altLang="en-US" dirty="0" smtClean="0">
                <a:solidFill>
                  <a:srgbClr val="3333FF"/>
                </a:solidFill>
              </a:rPr>
              <a:t>is assigned to</a:t>
            </a:r>
            <a:r>
              <a:rPr lang="en-US" altLang="en-US" dirty="0" smtClean="0"/>
              <a:t>” or “</a:t>
            </a:r>
            <a:r>
              <a:rPr lang="en-US" altLang="en-US" dirty="0" smtClean="0">
                <a:solidFill>
                  <a:srgbClr val="3333FF"/>
                </a:solidFill>
              </a:rPr>
              <a:t>gets/has the value of</a:t>
            </a:r>
            <a:r>
              <a:rPr lang="en-US" altLang="en-US" dirty="0" smtClean="0"/>
              <a:t>”</a:t>
            </a:r>
          </a:p>
          <a:p>
            <a:pPr eaLnBrk="1" hangingPunct="1"/>
            <a:r>
              <a:rPr lang="en-US" altLang="en-US" dirty="0" smtClean="0"/>
              <a:t>Later in the code, the variable may be assigned to another value (</a:t>
            </a:r>
            <a:r>
              <a:rPr lang="en-US" altLang="en-US" i="1" dirty="0" smtClean="0"/>
              <a:t>do not declare it again</a:t>
            </a:r>
            <a:r>
              <a:rPr lang="en-US" altLang="en-US" dirty="0" smtClean="0"/>
              <a:t>):</a:t>
            </a:r>
            <a:endParaRPr lang="en-US" altLang="en-US" dirty="0"/>
          </a:p>
          <a:p>
            <a:pPr marL="457200" lvl="1" indent="0" eaLnBrk="1" hangingPunct="1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numOfYrs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numOfYrs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2; // double the # of years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A declaration and an assignment may be combined into 1 statement:</a:t>
            </a:r>
            <a:endParaRPr lang="en-US" altLang="en-US" dirty="0"/>
          </a:p>
          <a:p>
            <a:pPr marL="457200" lvl="1" indent="0" eaLnBrk="1" hangingPunct="1"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numOfYrs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10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 smtClean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91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Assignment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After a variable is </a:t>
            </a:r>
            <a:r>
              <a:rPr lang="en-US" altLang="en-US" dirty="0" smtClean="0">
                <a:solidFill>
                  <a:srgbClr val="3333FF"/>
                </a:solidFill>
              </a:rPr>
              <a:t>declared</a:t>
            </a:r>
            <a:r>
              <a:rPr lang="en-US" altLang="en-US" dirty="0" smtClean="0"/>
              <a:t>, we can </a:t>
            </a:r>
            <a:r>
              <a:rPr lang="en-US" altLang="en-US" dirty="0" smtClean="0">
                <a:solidFill>
                  <a:srgbClr val="3333FF"/>
                </a:solidFill>
              </a:rPr>
              <a:t>assign</a:t>
            </a:r>
            <a:r>
              <a:rPr lang="en-US" altLang="en-US" dirty="0" smtClean="0"/>
              <a:t> a value to it (using the equal sign):</a:t>
            </a:r>
          </a:p>
          <a:p>
            <a:pPr eaLnBrk="1" hangingPunct="1"/>
            <a:r>
              <a:rPr lang="en-US" altLang="en-US" dirty="0" smtClean="0"/>
              <a:t>Note that this equal sign does NOT mean “equal” as in math; it means “</a:t>
            </a:r>
            <a:r>
              <a:rPr lang="en-US" altLang="en-US" b="1" dirty="0" smtClean="0"/>
              <a:t>is assigned to</a:t>
            </a:r>
            <a:r>
              <a:rPr lang="en-US" altLang="en-US" dirty="0" smtClean="0"/>
              <a:t>” or “</a:t>
            </a:r>
            <a:r>
              <a:rPr lang="en-US" altLang="en-US" b="1" dirty="0" smtClean="0"/>
              <a:t>gets/has the value of</a:t>
            </a:r>
            <a:r>
              <a:rPr lang="en-US" altLang="en-US" dirty="0" smtClean="0"/>
              <a:t>”</a:t>
            </a:r>
          </a:p>
          <a:p>
            <a:pPr eaLnBrk="1" hangingPunct="1"/>
            <a:r>
              <a:rPr lang="en-US" altLang="en-US" dirty="0" smtClean="0"/>
              <a:t>Later in the code, the variable may be assigned to another value (</a:t>
            </a:r>
            <a:r>
              <a:rPr lang="en-US" altLang="en-US" i="1" dirty="0" smtClean="0"/>
              <a:t>do not declare it again</a:t>
            </a:r>
            <a:r>
              <a:rPr lang="en-US" altLang="en-US" dirty="0" smtClean="0"/>
              <a:t>):  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A declaration and an assignment may be combined into 1 statement:</a:t>
            </a:r>
            <a:endParaRPr lang="en-US" altLang="en-US" dirty="0"/>
          </a:p>
          <a:p>
            <a:pPr marL="457200" lvl="1" indent="0" eaLnBrk="1" hangingPunct="1"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numOfYrs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10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 smtClean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221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Assignment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In an assignment statement, the left side of the symbol </a:t>
            </a:r>
            <a:r>
              <a:rPr lang="en-US" altLang="en-US" b="1" i="1" dirty="0" smtClean="0"/>
              <a:t>must</a:t>
            </a:r>
            <a:r>
              <a:rPr lang="en-US" altLang="en-US" dirty="0" smtClean="0"/>
              <a:t> be a variable name; the right side may be one of the following:</a:t>
            </a:r>
          </a:p>
          <a:p>
            <a:pPr marL="457200" lvl="2" indent="0" eaLnBrk="1" hangingPunct="1">
              <a:spcBef>
                <a:spcPts val="1000"/>
              </a:spcBef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numOfYrs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constant</a:t>
            </a:r>
          </a:p>
          <a:p>
            <a:pPr marL="457200" lvl="2" indent="0" eaLnBrk="1" hangingPunct="1">
              <a:spcBef>
                <a:spcPts val="1000"/>
              </a:spcBef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sumOfInts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+ 2 + 3;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arithmetic expression</a:t>
            </a:r>
          </a:p>
          <a:p>
            <a:pPr marL="457200" lvl="2" indent="0" eaLnBrk="1" hangingPunct="1">
              <a:spcBef>
                <a:spcPts val="1000"/>
              </a:spcBef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numOfYrs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initValue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another variable, previously declared &amp; assigned</a:t>
            </a:r>
          </a:p>
          <a:p>
            <a:pPr marL="457200" lvl="2" indent="0" eaLnBrk="1" hangingPunct="1">
              <a:spcBef>
                <a:spcPts val="1000"/>
              </a:spcBef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kboard.nextInt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result from a method call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Bad assignment statements:</a:t>
            </a:r>
            <a:endParaRPr lang="en-US" altLang="en-US" dirty="0"/>
          </a:p>
          <a:p>
            <a:pPr marL="457200" lvl="2" indent="0" eaLnBrk="1" hangingPunct="1">
              <a:spcBef>
                <a:spcPts val="1000"/>
              </a:spcBef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numOfYrs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“Hello”;  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data type of value is not same as data type of variable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 eaLnBrk="1" hangingPunct="1">
              <a:spcBef>
                <a:spcPts val="1000"/>
              </a:spcBef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+ 2 +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sumOfInts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the variable must be on the left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 eaLnBrk="1" hangingPunct="1">
              <a:spcBef>
                <a:spcPts val="1000"/>
              </a:spcBef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 eaLnBrk="1" hangingPunct="1">
              <a:spcBef>
                <a:spcPts val="100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____</a:t>
            </a:r>
            <a:endParaRPr lang="en-US" altLang="en-US" dirty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020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3333FF"/>
                </a:solidFill>
              </a:rPr>
              <a:t>Method call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JC08-2.3</a:t>
            </a:r>
          </a:p>
          <a:p>
            <a:pPr eaLnBrk="1" hangingPunct="1">
              <a:defRPr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A. Nguyen)</a:t>
            </a:r>
          </a:p>
          <a:p>
            <a:pPr eaLnBrk="1" hangingPunct="1"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956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Method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A class has 2 main parts:</a:t>
            </a:r>
          </a:p>
          <a:p>
            <a:pPr lvl="1" eaLnBrk="1" hangingPunct="1"/>
            <a:r>
              <a:rPr lang="en-US" altLang="en-US" dirty="0" smtClean="0"/>
              <a:t>Instance variables, aka fields, representing characteristics</a:t>
            </a:r>
          </a:p>
          <a:p>
            <a:pPr lvl="1" eaLnBrk="1" hangingPunct="1"/>
            <a:r>
              <a:rPr lang="en-US" altLang="en-US" dirty="0" smtClean="0"/>
              <a:t>Methods, </a:t>
            </a:r>
            <a:r>
              <a:rPr lang="en-US" altLang="en-US" dirty="0"/>
              <a:t>representing </a:t>
            </a:r>
            <a:r>
              <a:rPr lang="en-US" altLang="en-US" dirty="0" smtClean="0"/>
              <a:t>behaviors</a:t>
            </a:r>
          </a:p>
          <a:p>
            <a:pPr eaLnBrk="1" hangingPunct="1"/>
            <a:r>
              <a:rPr lang="en-US" altLang="en-US" dirty="0" smtClean="0"/>
              <a:t>The API for a class shows both</a:t>
            </a:r>
          </a:p>
          <a:p>
            <a:pPr eaLnBrk="1" hangingPunct="1"/>
            <a:r>
              <a:rPr lang="en-US" altLang="en-US" dirty="0" smtClean="0"/>
              <a:t>Each method is documented with the method name, parameters/inputs (inside parentheses), and return value/output</a:t>
            </a:r>
          </a:p>
          <a:p>
            <a:pPr eaLnBrk="1" hangingPunct="1"/>
            <a:r>
              <a:rPr lang="en-US" altLang="en-US" dirty="0" smtClean="0"/>
              <a:t>For example,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altLang="en-US" dirty="0" smtClean="0"/>
              <a:t> has one method called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altLang="en-US" dirty="0" smtClean="0"/>
              <a:t>; it takes no parameters (empty parentheses) and returns a value of type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/>
              <a:t>, as shown in the API:</a:t>
            </a: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78" y="5705989"/>
            <a:ext cx="9502123" cy="7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4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Some 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From the Java API: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33" y="2380130"/>
            <a:ext cx="6989169" cy="694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233" y="3074614"/>
            <a:ext cx="6883958" cy="666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233" y="3876208"/>
            <a:ext cx="6775479" cy="947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232" y="4934884"/>
            <a:ext cx="6775479" cy="488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232" y="5384109"/>
            <a:ext cx="6633882" cy="6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7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Class vs.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A class represents a category of objects that share common </a:t>
            </a:r>
            <a:r>
              <a:rPr lang="en-US" altLang="en-US" b="1" dirty="0" smtClean="0"/>
              <a:t>characteristics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behaviors</a:t>
            </a:r>
            <a:r>
              <a:rPr lang="en-US" altLang="en-US" dirty="0" smtClean="0"/>
              <a:t>; it is a blue print for all objects in that class</a:t>
            </a:r>
          </a:p>
          <a:p>
            <a:pPr eaLnBrk="1" hangingPunct="1"/>
            <a:r>
              <a:rPr lang="en-US" altLang="en-US" dirty="0" smtClean="0"/>
              <a:t>For example, </a:t>
            </a:r>
          </a:p>
          <a:p>
            <a:pPr lvl="1" eaLnBrk="1" hangingPunct="1"/>
            <a:r>
              <a:rPr lang="en-US" altLang="en-US" dirty="0" smtClean="0"/>
              <a:t>a class many be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an object of that class may be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momsAccount</a:t>
            </a:r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Calling </a:t>
            </a:r>
            <a:r>
              <a:rPr lang="en-US" altLang="en-US" b="1" dirty="0">
                <a:solidFill>
                  <a:srgbClr val="3333FF"/>
                </a:solidFill>
              </a:rPr>
              <a:t>methods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To call a method (of a class) is to ask the object of that class to carry out the instructions in that method</a:t>
            </a:r>
          </a:p>
          <a:p>
            <a:pPr eaLnBrk="1" hangingPunct="1"/>
            <a:r>
              <a:rPr lang="en-US" altLang="en-US" dirty="0" smtClean="0"/>
              <a:t>For example, after creating a Scanner object: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kboard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eaLnBrk="1" hangingPunct="1">
              <a:buNone/>
            </a:pPr>
            <a:r>
              <a:rPr lang="en-US" altLang="en-US" dirty="0" smtClean="0"/>
              <a:t>… we can ask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kboard</a:t>
            </a:r>
            <a:r>
              <a:rPr lang="en-US" altLang="en-US" dirty="0" smtClean="0"/>
              <a:t> to get the input by doing calling the appropriate method: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</a:t>
            </a:r>
            <a:r>
              <a:rPr lang="en-US" altLang="en-US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kboard.nextLine</a:t>
            </a:r>
            <a:r>
              <a:rPr lang="en-US" altLang="en-US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dirty="0" smtClean="0"/>
              <a:t>OR</a:t>
            </a:r>
          </a:p>
          <a:p>
            <a:pPr marL="457200" lvl="1" indent="0" eaLnBrk="1" hangingPunct="1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age = </a:t>
            </a:r>
            <a:r>
              <a:rPr lang="en-US" altLang="en-US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kboard.nextInt</a:t>
            </a:r>
            <a:r>
              <a:rPr lang="en-US" altLang="en-US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en-US" altLang="en-US" dirty="0" smtClean="0"/>
              <a:t>etc.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Note the syntax: object name, dot, method name, parameters </a:t>
            </a:r>
            <a:r>
              <a:rPr lang="en-US" altLang="en-US" smtClean="0"/>
              <a:t>in parentheses (if any)</a:t>
            </a:r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18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Calling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/>
              <a:t>A method </a:t>
            </a:r>
            <a:r>
              <a:rPr lang="en-US" altLang="en-US" dirty="0" smtClean="0"/>
              <a:t>may accept </a:t>
            </a:r>
            <a:r>
              <a:rPr lang="en-US" altLang="en-US" dirty="0" smtClean="0">
                <a:solidFill>
                  <a:srgbClr val="3333FF"/>
                </a:solidFill>
              </a:rPr>
              <a:t>parameters/arguments </a:t>
            </a:r>
            <a:r>
              <a:rPr lang="en-US" altLang="en-US" dirty="0" smtClean="0"/>
              <a:t>(i.e., inputs) or not. In the </a:t>
            </a:r>
            <a:r>
              <a:rPr lang="en-US" altLang="en-US" dirty="0"/>
              <a:t>method </a:t>
            </a:r>
            <a:r>
              <a:rPr lang="en-US" altLang="en-US" dirty="0" smtClean="0"/>
              <a:t>signature, a parameter is expressed with data type &amp; variable name; and parameters are separated by commas. The call to that method must provide appropriates parameters:</a:t>
            </a:r>
          </a:p>
          <a:p>
            <a:pPr marL="457200" lvl="1" indent="0" eaLnBrk="1" hangingPunct="1"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nameLen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name.length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dirty="0" smtClean="0"/>
              <a:t>// </a:t>
            </a:r>
            <a:r>
              <a:rPr lang="en-US" altLang="en-US" dirty="0"/>
              <a:t>no </a:t>
            </a:r>
            <a:r>
              <a:rPr lang="en-US" altLang="en-US" dirty="0" err="1" smtClean="0"/>
              <a:t>param</a:t>
            </a:r>
            <a:r>
              <a:rPr lang="en-US" altLang="en-US" dirty="0" smtClean="0"/>
              <a:t> to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name</a:t>
            </a:r>
            <a:endParaRPr lang="en-US" altLang="en-US" dirty="0" smtClean="0"/>
          </a:p>
          <a:p>
            <a:pPr marL="457200" lvl="1" indent="0" eaLnBrk="1" hangingPunct="1"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(“Hello”);   </a:t>
            </a:r>
            <a:r>
              <a:rPr lang="en-US" altLang="en-US" dirty="0" smtClean="0"/>
              <a:t>// 1 </a:t>
            </a:r>
            <a:r>
              <a:rPr lang="en-US" altLang="en-US" dirty="0" err="1" smtClean="0"/>
              <a:t>param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 method may </a:t>
            </a:r>
            <a:r>
              <a:rPr lang="en-US" altLang="en-US" dirty="0" smtClean="0">
                <a:solidFill>
                  <a:srgbClr val="3333FF"/>
                </a:solidFill>
              </a:rPr>
              <a:t>return</a:t>
            </a:r>
            <a:r>
              <a:rPr lang="en-US" altLang="en-US" dirty="0" smtClean="0"/>
              <a:t> a value (i.e., one output) </a:t>
            </a:r>
            <a:r>
              <a:rPr lang="en-US" altLang="en-US" dirty="0"/>
              <a:t>or not. In the method signature, i</a:t>
            </a:r>
            <a:r>
              <a:rPr lang="en-US" altLang="en-US" dirty="0" smtClean="0"/>
              <a:t>f it returns a value, the data type is shown; if not,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dirty="0" smtClean="0"/>
              <a:t> is shown</a:t>
            </a:r>
            <a:endParaRPr lang="en-US" altLang="en-US" dirty="0"/>
          </a:p>
          <a:p>
            <a:pPr marL="457200" lvl="1" indent="0" eaLnBrk="1" hangingPunct="1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nameLen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dirty="0"/>
              <a:t>// </a:t>
            </a:r>
            <a:r>
              <a:rPr lang="en-US" altLang="en-US" dirty="0" smtClean="0"/>
              <a:t>with return value</a:t>
            </a:r>
            <a:endParaRPr lang="en-US" altLang="en-US" dirty="0"/>
          </a:p>
          <a:p>
            <a:pPr marL="457200" lvl="1" indent="0" eaLnBrk="1" hangingPunct="1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(“Hello”);   </a:t>
            </a:r>
            <a:r>
              <a:rPr lang="en-US" altLang="en-US" dirty="0"/>
              <a:t>// </a:t>
            </a:r>
            <a:r>
              <a:rPr lang="en-US" altLang="en-US" dirty="0" smtClean="0"/>
              <a:t>without </a:t>
            </a:r>
            <a:r>
              <a:rPr lang="en-US" altLang="en-US" dirty="0"/>
              <a:t>return value</a:t>
            </a:r>
          </a:p>
        </p:txBody>
      </p:sp>
    </p:spTree>
    <p:extLst>
      <p:ext uri="{BB962C8B-B14F-4D97-AF65-F5344CB8AC3E}">
        <p14:creationId xmlns:p14="http://schemas.microsoft.com/office/powerpoint/2010/main" val="63952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3333FF"/>
                </a:solidFill>
              </a:rPr>
              <a:t>Constructing objects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JC08-2.4</a:t>
            </a:r>
          </a:p>
          <a:p>
            <a:pPr eaLnBrk="1" hangingPunct="1">
              <a:defRPr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A. Nguyen)</a:t>
            </a:r>
          </a:p>
          <a:p>
            <a:pPr eaLnBrk="1" hangingPunct="1"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2494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7500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A Java program is a “world” of objects that interact with one another</a:t>
            </a:r>
          </a:p>
          <a:p>
            <a:pPr eaLnBrk="1" hangingPunct="1"/>
            <a:r>
              <a:rPr lang="en-US" altLang="en-US" dirty="0" smtClean="0"/>
              <a:t>Before </a:t>
            </a:r>
            <a:r>
              <a:rPr lang="en-US" altLang="en-US" dirty="0"/>
              <a:t>an object </a:t>
            </a:r>
            <a:r>
              <a:rPr lang="en-US" altLang="en-US" dirty="0" smtClean="0"/>
              <a:t>can </a:t>
            </a:r>
            <a:r>
              <a:rPr lang="en-US" altLang="en-US" dirty="0"/>
              <a:t>exist (to interact), </a:t>
            </a:r>
            <a:r>
              <a:rPr lang="en-US" altLang="en-US" dirty="0" smtClean="0"/>
              <a:t>it </a:t>
            </a:r>
            <a:r>
              <a:rPr lang="en-US" altLang="en-US" b="1" dirty="0" smtClean="0"/>
              <a:t>must be created, </a:t>
            </a:r>
            <a:r>
              <a:rPr lang="en-US" altLang="en-US" dirty="0" smtClean="0"/>
              <a:t>which is done with the </a:t>
            </a:r>
            <a:r>
              <a:rPr lang="en-US" altLang="en-US" dirty="0" smtClean="0">
                <a:latin typeface="Courier"/>
              </a:rPr>
              <a:t>new</a:t>
            </a:r>
            <a:r>
              <a:rPr lang="en-US" altLang="en-US" dirty="0" smtClean="0"/>
              <a:t> operator and a call to the class’s constructor</a:t>
            </a:r>
          </a:p>
          <a:p>
            <a:pPr eaLnBrk="1" hangingPunct="1"/>
            <a:r>
              <a:rPr lang="en-US" altLang="en-US" dirty="0" smtClean="0"/>
              <a:t>Example:</a:t>
            </a:r>
          </a:p>
          <a:p>
            <a:pPr marL="457200" lvl="1" indent="0" eaLnBrk="1" hangingPunct="1">
              <a:buNone/>
            </a:pP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b="1" spc="20" dirty="0" smtClean="0">
                <a:solidFill>
                  <a:srgbClr val="0070C0"/>
                </a:solidFill>
                <a:latin typeface="Courier" charset="0"/>
                <a:cs typeface="Courier" charset="0"/>
              </a:rPr>
              <a:t>Rectangle(5</a:t>
            </a:r>
            <a:r>
              <a:rPr lang="en-US" b="1" spc="20" dirty="0">
                <a:solidFill>
                  <a:srgbClr val="0070C0"/>
                </a:solidFill>
                <a:latin typeface="Courier" charset="0"/>
                <a:cs typeface="Courier" charset="0"/>
              </a:rPr>
              <a:t>, 10, 20,</a:t>
            </a:r>
            <a:r>
              <a:rPr lang="en-US" b="1" spc="-75" dirty="0">
                <a:solidFill>
                  <a:srgbClr val="0070C0"/>
                </a:solidFill>
                <a:latin typeface="Courier" charset="0"/>
                <a:cs typeface="Courier" charset="0"/>
              </a:rPr>
              <a:t> </a:t>
            </a:r>
            <a:r>
              <a:rPr lang="en-US" b="1" spc="20" dirty="0">
                <a:solidFill>
                  <a:srgbClr val="0070C0"/>
                </a:solidFill>
                <a:latin typeface="Courier" charset="0"/>
                <a:cs typeface="Courier" charset="0"/>
              </a:rPr>
              <a:t>30</a:t>
            </a:r>
            <a:r>
              <a:rPr lang="en-US" b="1" spc="20" dirty="0" smtClean="0">
                <a:solidFill>
                  <a:srgbClr val="0070C0"/>
                </a:solidFill>
                <a:latin typeface="Courier" charset="0"/>
                <a:cs typeface="Courier" charset="0"/>
              </a:rPr>
              <a:t>);</a:t>
            </a:r>
            <a:endParaRPr lang="en-US" b="1" dirty="0">
              <a:solidFill>
                <a:srgbClr val="0070C0"/>
              </a:solidFill>
              <a:latin typeface="Courier" charset="0"/>
              <a:cs typeface="Courier" charset="0"/>
            </a:endParaRP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 constructor is a special “method” whose purpose is to initialize the </a:t>
            </a:r>
            <a:r>
              <a:rPr lang="en-US" altLang="en-US" dirty="0">
                <a:solidFill>
                  <a:srgbClr val="3333FF"/>
                </a:solidFill>
              </a:rPr>
              <a:t>instance variables </a:t>
            </a:r>
            <a:r>
              <a:rPr lang="en-US" altLang="en-US" dirty="0"/>
              <a:t>(aka </a:t>
            </a:r>
            <a:r>
              <a:rPr lang="en-US" altLang="en-US" dirty="0">
                <a:solidFill>
                  <a:srgbClr val="3333FF"/>
                </a:solidFill>
              </a:rPr>
              <a:t>fields</a:t>
            </a:r>
            <a:r>
              <a:rPr lang="en-US" altLang="en-US" dirty="0"/>
              <a:t>) of a newly created </a:t>
            </a:r>
            <a:r>
              <a:rPr lang="en-US" altLang="en-US" dirty="0" smtClean="0"/>
              <a:t>object</a:t>
            </a:r>
          </a:p>
          <a:p>
            <a:pPr eaLnBrk="1" hangingPunct="1"/>
            <a:r>
              <a:rPr lang="en-US" altLang="en-US" dirty="0" smtClean="0"/>
              <a:t>Just about all objects must be created this way – except the String class: </a:t>
            </a:r>
            <a:r>
              <a:rPr lang="en-US" altLang="en-US" dirty="0" smtClean="0">
                <a:latin typeface="Courier"/>
              </a:rPr>
              <a:t>String school = “Cal”; </a:t>
            </a:r>
            <a:r>
              <a:rPr lang="en-US" altLang="en-US" dirty="0" smtClean="0"/>
              <a:t>// automatically did “new”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600200" y="3244347"/>
            <a:ext cx="8109482" cy="1367994"/>
            <a:chOff x="1600200" y="3244347"/>
            <a:chExt cx="8109482" cy="1367994"/>
          </a:xfrm>
        </p:grpSpPr>
        <p:sp>
          <p:nvSpPr>
            <p:cNvPr id="2" name="Rounded Rectangular Callout 1"/>
            <p:cNvSpPr/>
            <p:nvPr/>
          </p:nvSpPr>
          <p:spPr>
            <a:xfrm>
              <a:off x="1600200" y="4222376"/>
              <a:ext cx="766483" cy="389965"/>
            </a:xfrm>
            <a:prstGeom prst="wedgeRoundRectCallout">
              <a:avLst>
                <a:gd name="adj1" fmla="val 4452"/>
                <a:gd name="adj2" fmla="val -119905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class</a:t>
              </a:r>
              <a:endParaRPr lang="en-US" dirty="0"/>
            </a:p>
          </p:txBody>
        </p:sp>
        <p:sp>
          <p:nvSpPr>
            <p:cNvPr id="5" name="Rounded Rectangular Callout 4"/>
            <p:cNvSpPr/>
            <p:nvPr/>
          </p:nvSpPr>
          <p:spPr>
            <a:xfrm>
              <a:off x="3254188" y="3296331"/>
              <a:ext cx="896472" cy="389965"/>
            </a:xfrm>
            <a:prstGeom prst="wedgeRoundRectCallout">
              <a:avLst>
                <a:gd name="adj1" fmla="val -2083"/>
                <a:gd name="adj2" fmla="val 69750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</a:t>
              </a:r>
              <a:endParaRPr lang="en-US" dirty="0"/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3702424" y="4222376"/>
              <a:ext cx="1770529" cy="389965"/>
            </a:xfrm>
            <a:prstGeom prst="wedgeRoundRectCallout">
              <a:avLst>
                <a:gd name="adj1" fmla="val 8417"/>
                <a:gd name="adj2" fmla="val -102664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“new” operator</a:t>
              </a:r>
              <a:endParaRPr lang="en-US" dirty="0"/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5432611" y="3244347"/>
              <a:ext cx="1326777" cy="389965"/>
            </a:xfrm>
            <a:prstGeom prst="wedgeRoundRectCallout">
              <a:avLst>
                <a:gd name="adj1" fmla="val -1718"/>
                <a:gd name="adj2" fmla="val 93888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constructor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8158114" y="2921821"/>
              <a:ext cx="246967" cy="235414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6662058" y="4222376"/>
              <a:ext cx="3047624" cy="389965"/>
            </a:xfrm>
            <a:prstGeom prst="wedgeRoundRectCallout">
              <a:avLst>
                <a:gd name="adj1" fmla="val 309"/>
                <a:gd name="adj2" fmla="val -78526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Parameters/arguments/inputs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88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Constructor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A constructor’s name is the same as the name of the class and the .java file; class </a:t>
            </a:r>
            <a:r>
              <a:rPr lang="en-US" altLang="en-US" dirty="0" smtClean="0">
                <a:latin typeface="Courier"/>
              </a:rPr>
              <a:t>Rectangle</a:t>
            </a:r>
            <a:r>
              <a:rPr lang="en-US" altLang="en-US" dirty="0" smtClean="0"/>
              <a:t> is in </a:t>
            </a:r>
            <a:r>
              <a:rPr lang="en-US" altLang="en-US" dirty="0"/>
              <a:t>file </a:t>
            </a:r>
            <a:r>
              <a:rPr lang="en-US" altLang="en-US" dirty="0" smtClean="0">
                <a:latin typeface="Courier"/>
              </a:rPr>
              <a:t>Rectangle.java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dirty="0" smtClean="0"/>
              <a:t>has constructor </a:t>
            </a:r>
            <a:r>
              <a:rPr lang="en-US" altLang="en-US" dirty="0">
                <a:latin typeface="Courier"/>
              </a:rPr>
              <a:t>Rectangle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Like a method, a constructor</a:t>
            </a:r>
            <a:r>
              <a:rPr lang="en-US" altLang="en-US" dirty="0"/>
              <a:t> </a:t>
            </a:r>
            <a:r>
              <a:rPr lang="en-US" altLang="en-US" dirty="0" smtClean="0"/>
              <a:t>may accept parameter(s) or not</a:t>
            </a:r>
          </a:p>
          <a:p>
            <a:pPr eaLnBrk="1" hangingPunct="1"/>
            <a:r>
              <a:rPr lang="en-US" altLang="en-US" dirty="0" smtClean="0"/>
              <a:t>The result of </a:t>
            </a:r>
            <a:r>
              <a:rPr lang="en-US" altLang="en-US" dirty="0" smtClean="0">
                <a:latin typeface="Courier"/>
              </a:rPr>
              <a:t>new</a:t>
            </a:r>
            <a:r>
              <a:rPr lang="en-US" altLang="en-US" dirty="0" smtClean="0"/>
              <a:t> and a constructor call is a newly created object:</a:t>
            </a:r>
          </a:p>
          <a:p>
            <a:pPr marL="0" lvl="1" indent="0" eaLnBrk="1" hangingPunct="1">
              <a:spcBef>
                <a:spcPts val="1000"/>
              </a:spcBef>
              <a:buNone/>
            </a:pP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new </a:t>
            </a:r>
            <a:r>
              <a:rPr lang="en-US" b="1" spc="20" dirty="0">
                <a:solidFill>
                  <a:srgbClr val="0070C0"/>
                </a:solidFill>
                <a:latin typeface="Courier" charset="0"/>
                <a:cs typeface="Courier" charset="0"/>
              </a:rPr>
              <a:t>Rectangle(5, 10, 20,</a:t>
            </a:r>
            <a:r>
              <a:rPr lang="en-US" b="1" spc="-75" dirty="0">
                <a:solidFill>
                  <a:srgbClr val="0070C0"/>
                </a:solidFill>
                <a:latin typeface="Courier" charset="0"/>
                <a:cs typeface="Courier" charset="0"/>
              </a:rPr>
              <a:t> </a:t>
            </a:r>
            <a:r>
              <a:rPr lang="en-US" b="1" spc="20" dirty="0">
                <a:solidFill>
                  <a:srgbClr val="0070C0"/>
                </a:solidFill>
                <a:latin typeface="Courier" charset="0"/>
                <a:cs typeface="Courier" charset="0"/>
              </a:rPr>
              <a:t>30);</a:t>
            </a:r>
            <a:endParaRPr lang="en-US" b="1" dirty="0">
              <a:solidFill>
                <a:srgbClr val="0070C0"/>
              </a:solidFill>
              <a:latin typeface="Courier" charset="0"/>
              <a:cs typeface="Courier" charset="0"/>
            </a:endParaRPr>
          </a:p>
          <a:p>
            <a:pPr eaLnBrk="1" hangingPunct="1"/>
            <a:r>
              <a:rPr lang="en-US" altLang="en-US" dirty="0" smtClean="0"/>
              <a:t>… and you can store it in a variable, like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altLang="en-US" dirty="0" smtClean="0"/>
              <a:t>:</a:t>
            </a:r>
          </a:p>
          <a:p>
            <a:pPr marL="0" lvl="1" indent="0" eaLnBrk="1" hangingPunct="1">
              <a:spcBef>
                <a:spcPts val="1000"/>
              </a:spcBef>
              <a:buNone/>
            </a:pP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Rectangle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spc="20" dirty="0">
                <a:solidFill>
                  <a:srgbClr val="0070C0"/>
                </a:solidFill>
                <a:latin typeface="Courier" charset="0"/>
                <a:cs typeface="Courier" charset="0"/>
              </a:rPr>
              <a:t>Rectangle(5, 10, 20,</a:t>
            </a:r>
            <a:r>
              <a:rPr lang="en-US" b="1" spc="-75" dirty="0">
                <a:solidFill>
                  <a:srgbClr val="0070C0"/>
                </a:solidFill>
                <a:latin typeface="Courier" charset="0"/>
                <a:cs typeface="Courier" charset="0"/>
              </a:rPr>
              <a:t> </a:t>
            </a:r>
            <a:r>
              <a:rPr lang="en-US" b="1" spc="20" dirty="0">
                <a:solidFill>
                  <a:srgbClr val="0070C0"/>
                </a:solidFill>
                <a:latin typeface="Courier" charset="0"/>
                <a:cs typeface="Courier" charset="0"/>
              </a:rPr>
              <a:t>30);</a:t>
            </a:r>
            <a:endParaRPr lang="en-US" b="1" dirty="0">
              <a:solidFill>
                <a:srgbClr val="0070C0"/>
              </a:solidFill>
              <a:latin typeface="Courier" charset="0"/>
              <a:cs typeface="Courier" charset="0"/>
            </a:endParaRP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4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Constructors of </a:t>
            </a:r>
            <a:r>
              <a:rPr lang="en-US" altLang="en-US" b="1" smtClean="0">
                <a:solidFill>
                  <a:srgbClr val="3333FF"/>
                </a:solidFill>
              </a:rPr>
              <a:t>class Rectangle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79" y="1871345"/>
            <a:ext cx="6292311" cy="457739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547780" y="4222376"/>
            <a:ext cx="6184280" cy="5647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2349" y="740528"/>
            <a:ext cx="6872288" cy="7620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2553" y="927060"/>
            <a:ext cx="7998315" cy="67710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19" dirty="0">
                <a:solidFill>
                  <a:srgbClr val="125859"/>
                </a:solidFill>
              </a:rPr>
              <a:t>Syntax </a:t>
            </a:r>
            <a:r>
              <a:rPr spc="6" dirty="0">
                <a:solidFill>
                  <a:srgbClr val="125859"/>
                </a:solidFill>
              </a:rPr>
              <a:t>2.3 </a:t>
            </a:r>
            <a:r>
              <a:rPr spc="94" dirty="0"/>
              <a:t>Object</a:t>
            </a:r>
            <a:r>
              <a:rPr spc="-25" dirty="0"/>
              <a:t> </a:t>
            </a:r>
            <a:r>
              <a:rPr spc="138" dirty="0" smtClean="0"/>
              <a:t>Construction</a:t>
            </a:r>
            <a:endParaRPr spc="138" dirty="0"/>
          </a:p>
        </p:txBody>
      </p:sp>
      <p:pic>
        <p:nvPicPr>
          <p:cNvPr id="5" name="Picture 4" descr="horstmann_6e_syn_02_03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30" y="1714501"/>
            <a:ext cx="8349738" cy="321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91691" y="292947"/>
            <a:ext cx="23791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From Java Concepts, 8e, C. </a:t>
            </a:r>
            <a:r>
              <a:rPr lang="en-US" sz="1100" dirty="0" err="1" smtClean="0"/>
              <a:t>Horstmann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540830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3333FF"/>
                </a:solidFill>
              </a:rPr>
              <a:t>Accessors &amp; </a:t>
            </a:r>
            <a:r>
              <a:rPr lang="en-US" altLang="en-US" b="1" dirty="0" err="1" smtClean="0">
                <a:solidFill>
                  <a:srgbClr val="3333FF"/>
                </a:solidFill>
              </a:rPr>
              <a:t>Mutators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JC08-2.5</a:t>
            </a:r>
          </a:p>
          <a:p>
            <a:pPr eaLnBrk="1" hangingPunct="1">
              <a:defRPr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A. Nguyen)</a:t>
            </a:r>
          </a:p>
          <a:p>
            <a:pPr eaLnBrk="1" hangingPunct="1"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741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The Rectangle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64" y="1899350"/>
            <a:ext cx="7962862" cy="45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5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The Rectangle API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59" y="2039751"/>
            <a:ext cx="8201306" cy="43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3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The Java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3333FF"/>
                </a:solidFill>
              </a:rPr>
              <a:t>Java Library </a:t>
            </a:r>
            <a:r>
              <a:rPr lang="en-US" altLang="en-US" dirty="0" smtClean="0"/>
              <a:t>is a collection of classes that are available for Java programmers to use</a:t>
            </a:r>
          </a:p>
          <a:p>
            <a:pPr eaLnBrk="1" hangingPunct="1"/>
            <a:r>
              <a:rPr lang="en-US" altLang="en-US" dirty="0" smtClean="0"/>
              <a:t>Some examples:</a:t>
            </a:r>
          </a:p>
          <a:p>
            <a:pPr lvl="1" eaLnBrk="1" hangingPunct="1"/>
            <a:r>
              <a:rPr lang="en-US" altLang="en-US" dirty="0" smtClean="0"/>
              <a:t>Class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US" altLang="en-US" dirty="0" smtClean="0"/>
              <a:t> provides the printing capabilities 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dirty="0" smtClean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 smtClean="0"/>
              <a:t>), etc.</a:t>
            </a:r>
          </a:p>
          <a:p>
            <a:pPr lvl="1" eaLnBrk="1" hangingPunct="1"/>
            <a:r>
              <a:rPr lang="en-US" altLang="en-US" dirty="0"/>
              <a:t>Class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JOptionPane</a:t>
            </a:r>
            <a:r>
              <a:rPr lang="en-US" altLang="en-US" dirty="0" smtClean="0"/>
              <a:t> provides functionality with dialog windows, etc.</a:t>
            </a:r>
          </a:p>
          <a:p>
            <a:pPr lvl="1" eaLnBrk="1" hangingPunct="1"/>
            <a:r>
              <a:rPr lang="en-US" altLang="en-US" dirty="0" smtClean="0"/>
              <a:t>Class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 smtClean="0"/>
              <a:t> </a:t>
            </a:r>
            <a:r>
              <a:rPr lang="en-US" altLang="en-US" dirty="0"/>
              <a:t>provides functionality </a:t>
            </a:r>
            <a:r>
              <a:rPr lang="en-US" altLang="en-US" dirty="0" smtClean="0"/>
              <a:t>with handling pieces of text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To see </a:t>
            </a:r>
            <a:r>
              <a:rPr lang="en-US" altLang="en-US" b="1" i="1" dirty="0" smtClean="0"/>
              <a:t>what</a:t>
            </a:r>
            <a:r>
              <a:rPr lang="en-US" altLang="en-US" dirty="0" smtClean="0"/>
              <a:t> is available and </a:t>
            </a:r>
            <a:r>
              <a:rPr lang="en-US" altLang="en-US" b="1" i="1" dirty="0" smtClean="0"/>
              <a:t>how</a:t>
            </a:r>
            <a:r>
              <a:rPr lang="en-US" altLang="en-US" dirty="0" smtClean="0"/>
              <a:t> to use, search “Java API” on the Internet</a:t>
            </a:r>
          </a:p>
          <a:p>
            <a:pPr eaLnBrk="1" hangingPunct="1"/>
            <a:r>
              <a:rPr lang="en-US" altLang="en-US" dirty="0" smtClean="0">
                <a:solidFill>
                  <a:srgbClr val="3333FF"/>
                </a:solidFill>
              </a:rPr>
              <a:t>API</a:t>
            </a:r>
            <a:r>
              <a:rPr lang="en-US" altLang="en-US" dirty="0" smtClean="0"/>
              <a:t> stands for </a:t>
            </a:r>
            <a:r>
              <a:rPr lang="en-US" altLang="en-US" dirty="0" smtClean="0">
                <a:solidFill>
                  <a:srgbClr val="3333FF"/>
                </a:solidFill>
              </a:rPr>
              <a:t>Application Programming Interface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47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The Rectangle API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41" y="1970941"/>
            <a:ext cx="8556281" cy="3192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41" y="5298328"/>
            <a:ext cx="8545643" cy="10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7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Accessors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A method is an </a:t>
            </a:r>
            <a:r>
              <a:rPr lang="en-US" altLang="en-US" dirty="0" smtClean="0">
                <a:solidFill>
                  <a:srgbClr val="3333FF"/>
                </a:solidFill>
              </a:rPr>
              <a:t>accessor</a:t>
            </a:r>
            <a:r>
              <a:rPr lang="en-US" altLang="en-US" dirty="0" smtClean="0"/>
              <a:t> if it </a:t>
            </a:r>
            <a:r>
              <a:rPr lang="en-US" altLang="en-US" b="1" dirty="0" smtClean="0"/>
              <a:t>does not change </a:t>
            </a:r>
            <a:r>
              <a:rPr lang="en-US" altLang="en-US" dirty="0" smtClean="0"/>
              <a:t>the data.</a:t>
            </a:r>
          </a:p>
          <a:p>
            <a:pPr eaLnBrk="1" hangingPunct="1"/>
            <a:r>
              <a:rPr lang="en-US" altLang="en-US" dirty="0" smtClean="0"/>
              <a:t>In the </a:t>
            </a:r>
            <a:r>
              <a:rPr lang="en-US" altLang="en-US" dirty="0">
                <a:latin typeface="Courier"/>
              </a:rPr>
              <a:t>Rectangle</a:t>
            </a:r>
            <a:r>
              <a:rPr lang="en-US" altLang="en-US" dirty="0"/>
              <a:t> </a:t>
            </a:r>
            <a:r>
              <a:rPr lang="en-US" altLang="en-US" dirty="0" smtClean="0"/>
              <a:t>class, some accessors are: </a:t>
            </a:r>
            <a:r>
              <a:rPr lang="en-US" altLang="en-US" dirty="0" err="1" smtClean="0">
                <a:latin typeface="Courier"/>
              </a:rPr>
              <a:t>getHeight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"/>
              </a:rPr>
              <a:t>getWidth</a:t>
            </a:r>
            <a:r>
              <a:rPr lang="en-US" altLang="en-US" dirty="0" smtClean="0">
                <a:latin typeface="Courier"/>
              </a:rPr>
              <a:t>, </a:t>
            </a:r>
            <a:r>
              <a:rPr lang="en-US" altLang="en-US" dirty="0" err="1" smtClean="0">
                <a:latin typeface="Courier"/>
              </a:rPr>
              <a:t>getX</a:t>
            </a:r>
            <a:r>
              <a:rPr lang="en-US" altLang="en-US" dirty="0" smtClean="0">
                <a:latin typeface="Courier"/>
              </a:rPr>
              <a:t>, </a:t>
            </a:r>
            <a:r>
              <a:rPr lang="en-US" altLang="en-US" dirty="0" err="1" smtClean="0">
                <a:latin typeface="Courier"/>
              </a:rPr>
              <a:t>getY</a:t>
            </a:r>
            <a:endParaRPr lang="en-US" altLang="en-US" dirty="0" smtClean="0">
              <a:latin typeface="Courier"/>
            </a:endParaRPr>
          </a:p>
          <a:p>
            <a:pPr eaLnBrk="1" hangingPunct="1"/>
            <a:r>
              <a:rPr lang="en-US" altLang="en-US" dirty="0" smtClean="0"/>
              <a:t>An accessor’s name usually starts with </a:t>
            </a:r>
            <a:r>
              <a:rPr lang="en-US" altLang="en-US" dirty="0">
                <a:latin typeface="Courier"/>
              </a:rPr>
              <a:t>get</a:t>
            </a:r>
            <a:endParaRPr lang="en-US" altLang="en-US" dirty="0" smtClean="0"/>
          </a:p>
          <a:p>
            <a:pPr eaLnBrk="1" hangingPunct="1"/>
            <a:r>
              <a:rPr lang="en-US" altLang="en-US" dirty="0" smtClean="0">
                <a:solidFill>
                  <a:srgbClr val="3333FF"/>
                </a:solidFill>
              </a:rPr>
              <a:t>All </a:t>
            </a:r>
            <a:r>
              <a:rPr lang="en-US" altLang="en-US" dirty="0" smtClean="0">
                <a:solidFill>
                  <a:srgbClr val="3333FF"/>
                </a:solidFill>
                <a:latin typeface="Courier"/>
              </a:rPr>
              <a:t>String</a:t>
            </a:r>
            <a:r>
              <a:rPr lang="en-US" altLang="en-US" dirty="0" smtClean="0">
                <a:solidFill>
                  <a:srgbClr val="3333FF"/>
                </a:solidFill>
              </a:rPr>
              <a:t> methods are accessors. I.e., when a method is called, the original text is unchanged; the method returns new text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225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err="1" smtClean="0">
                <a:solidFill>
                  <a:srgbClr val="3333FF"/>
                </a:solidFill>
              </a:rPr>
              <a:t>Mutators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/>
              <a:t>method is an </a:t>
            </a:r>
            <a:r>
              <a:rPr lang="en-US" altLang="en-US" dirty="0" err="1" smtClean="0">
                <a:solidFill>
                  <a:srgbClr val="3333FF"/>
                </a:solidFill>
              </a:rPr>
              <a:t>mutator</a:t>
            </a:r>
            <a:r>
              <a:rPr lang="en-US" altLang="en-US" dirty="0" smtClean="0">
                <a:solidFill>
                  <a:srgbClr val="3333FF"/>
                </a:solidFill>
              </a:rPr>
              <a:t> </a:t>
            </a:r>
            <a:r>
              <a:rPr lang="en-US" altLang="en-US" dirty="0" smtClean="0"/>
              <a:t>if </a:t>
            </a:r>
            <a:r>
              <a:rPr lang="en-US" altLang="en-US" dirty="0"/>
              <a:t>it </a:t>
            </a:r>
            <a:r>
              <a:rPr lang="en-US" altLang="en-US" b="1" dirty="0" smtClean="0"/>
              <a:t>changes</a:t>
            </a:r>
            <a:r>
              <a:rPr lang="en-US" altLang="en-US" dirty="0" smtClean="0"/>
              <a:t> </a:t>
            </a:r>
            <a:r>
              <a:rPr lang="en-US" altLang="en-US" dirty="0"/>
              <a:t>the </a:t>
            </a:r>
            <a:r>
              <a:rPr lang="en-US" altLang="en-US" dirty="0" smtClean="0"/>
              <a:t>data</a:t>
            </a:r>
          </a:p>
          <a:p>
            <a:pPr eaLnBrk="1" hangingPunct="1"/>
            <a:r>
              <a:rPr lang="en-US" altLang="en-US" dirty="0" smtClean="0"/>
              <a:t>In </a:t>
            </a:r>
            <a:r>
              <a:rPr lang="en-US" altLang="en-US" dirty="0"/>
              <a:t>the </a:t>
            </a:r>
            <a:r>
              <a:rPr lang="en-US" altLang="en-US" dirty="0">
                <a:latin typeface="Courier"/>
              </a:rPr>
              <a:t>Rectangle</a:t>
            </a:r>
            <a:r>
              <a:rPr lang="en-US" altLang="en-US" dirty="0"/>
              <a:t> class, some </a:t>
            </a:r>
            <a:r>
              <a:rPr lang="en-US" altLang="en-US" dirty="0" err="1" smtClean="0"/>
              <a:t>mutators</a:t>
            </a:r>
            <a:r>
              <a:rPr lang="en-US" altLang="en-US" dirty="0" smtClean="0"/>
              <a:t> are</a:t>
            </a:r>
            <a:r>
              <a:rPr lang="en-US" altLang="en-US" dirty="0"/>
              <a:t>: </a:t>
            </a:r>
            <a:r>
              <a:rPr lang="en-US" altLang="en-US" dirty="0" err="1" smtClean="0">
                <a:latin typeface="Courier"/>
              </a:rPr>
              <a:t>setHeight</a:t>
            </a:r>
            <a:r>
              <a:rPr lang="en-US" altLang="en-US" dirty="0"/>
              <a:t>, </a:t>
            </a:r>
            <a:r>
              <a:rPr lang="en-US" altLang="en-US" dirty="0" err="1" smtClean="0">
                <a:latin typeface="Courier"/>
              </a:rPr>
              <a:t>setWidth</a:t>
            </a:r>
            <a:r>
              <a:rPr lang="en-US" altLang="en-US" dirty="0">
                <a:latin typeface="Courier"/>
              </a:rPr>
              <a:t>, </a:t>
            </a:r>
            <a:r>
              <a:rPr lang="en-US" altLang="en-US" dirty="0" err="1" smtClean="0">
                <a:latin typeface="Courier"/>
              </a:rPr>
              <a:t>setX</a:t>
            </a:r>
            <a:r>
              <a:rPr lang="en-US" altLang="en-US" dirty="0">
                <a:latin typeface="Courier"/>
              </a:rPr>
              <a:t>, </a:t>
            </a:r>
            <a:r>
              <a:rPr lang="en-US" altLang="en-US" dirty="0" err="1" smtClean="0">
                <a:latin typeface="Courier"/>
              </a:rPr>
              <a:t>setY</a:t>
            </a:r>
            <a:r>
              <a:rPr lang="en-US" altLang="en-US" dirty="0" smtClean="0">
                <a:latin typeface="Courier"/>
              </a:rPr>
              <a:t>, </a:t>
            </a:r>
            <a:r>
              <a:rPr lang="en-US" altLang="en-US" dirty="0" err="1" smtClean="0">
                <a:latin typeface="Courier"/>
              </a:rPr>
              <a:t>setBounds</a:t>
            </a:r>
            <a:r>
              <a:rPr lang="en-US" altLang="en-US" dirty="0" smtClean="0">
                <a:latin typeface="Courier"/>
              </a:rPr>
              <a:t>,</a:t>
            </a:r>
            <a:r>
              <a:rPr lang="en-US" altLang="en-US" dirty="0"/>
              <a:t> </a:t>
            </a:r>
            <a:r>
              <a:rPr lang="en-US" altLang="en-US" dirty="0" err="1" smtClean="0">
                <a:latin typeface="Courier"/>
              </a:rPr>
              <a:t>setLocations</a:t>
            </a:r>
            <a:r>
              <a:rPr lang="en-US" altLang="en-US" dirty="0" smtClean="0">
                <a:latin typeface="Courier"/>
              </a:rPr>
              <a:t>,</a:t>
            </a:r>
            <a:r>
              <a:rPr lang="en-US" altLang="en-US" dirty="0"/>
              <a:t> </a:t>
            </a:r>
            <a:r>
              <a:rPr lang="en-US" altLang="en-US" dirty="0" smtClean="0">
                <a:latin typeface="Courier"/>
              </a:rPr>
              <a:t>add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"/>
              </a:rPr>
              <a:t>grow, translate, union</a:t>
            </a:r>
            <a:endParaRPr lang="en-US" altLang="en-US" dirty="0">
              <a:latin typeface="Courier"/>
            </a:endParaRPr>
          </a:p>
          <a:p>
            <a:pPr eaLnBrk="1" hangingPunct="1"/>
            <a:r>
              <a:rPr lang="en-US" altLang="en-US" dirty="0" smtClean="0"/>
              <a:t>Some accessors names start </a:t>
            </a:r>
            <a:r>
              <a:rPr lang="en-US" altLang="en-US" dirty="0"/>
              <a:t>with </a:t>
            </a:r>
            <a:r>
              <a:rPr lang="en-US" altLang="en-US" dirty="0" smtClean="0">
                <a:latin typeface="Courier"/>
              </a:rPr>
              <a:t>set</a:t>
            </a:r>
            <a:endParaRPr lang="en-US" altLang="en-US" dirty="0"/>
          </a:p>
          <a:p>
            <a:pPr eaLnBrk="1" hangingPunct="1"/>
            <a:endParaRPr lang="en-US" altLang="en-US" dirty="0">
              <a:latin typeface="Courier"/>
            </a:endParaRP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7593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3333FF"/>
                </a:solidFill>
              </a:rPr>
              <a:t>Implementing a Tester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JC08-2.7</a:t>
            </a:r>
          </a:p>
          <a:p>
            <a:pPr eaLnBrk="1" hangingPunct="1">
              <a:defRPr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A. Nguyen)</a:t>
            </a:r>
          </a:p>
          <a:p>
            <a:pPr eaLnBrk="1" hangingPunct="1"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8156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Tester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A Tester is a (main) program that is used to test </a:t>
            </a:r>
            <a:r>
              <a:rPr lang="en-US" altLang="en-US" i="1" dirty="0" smtClean="0"/>
              <a:t>all the methods </a:t>
            </a:r>
            <a:r>
              <a:rPr lang="en-US" altLang="en-US" dirty="0" smtClean="0"/>
              <a:t>of a class</a:t>
            </a:r>
          </a:p>
          <a:p>
            <a:pPr eaLnBrk="1" hangingPunct="1"/>
            <a:r>
              <a:rPr lang="en-US" altLang="en-US" dirty="0" smtClean="0"/>
              <a:t>When a method</a:t>
            </a:r>
            <a:r>
              <a:rPr lang="en-US" altLang="en-US" dirty="0"/>
              <a:t> </a:t>
            </a:r>
            <a:r>
              <a:rPr lang="en-US" altLang="en-US" dirty="0" smtClean="0"/>
              <a:t>returns a value, print it to the console window, along with the “expected” value that you/programmer have calculated to verify</a:t>
            </a:r>
          </a:p>
          <a:p>
            <a:pPr eaLnBrk="1" hangingPunct="1"/>
            <a:r>
              <a:rPr lang="en-US" altLang="en-US" dirty="0" smtClean="0"/>
              <a:t>When printing something, remember to start with a label</a:t>
            </a:r>
          </a:p>
          <a:p>
            <a:pPr marL="0" indent="0" eaLnBrk="1" hangingPunct="1">
              <a:buNone/>
            </a:pPr>
            <a:endParaRPr lang="en-US" altLang="en-US" dirty="0">
              <a:latin typeface="Courier"/>
            </a:endParaRP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38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3333FF"/>
                </a:solidFill>
              </a:rPr>
              <a:t>Object Reference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JC08-2.8</a:t>
            </a:r>
          </a:p>
          <a:p>
            <a:pPr eaLnBrk="1" hangingPunct="1">
              <a:defRPr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A. Nguyen)</a:t>
            </a:r>
          </a:p>
          <a:p>
            <a:pPr eaLnBrk="1" hangingPunct="1"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738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Primitive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When a variable is of primitive data type, its value is stored directly in the memory slot</a:t>
            </a:r>
          </a:p>
          <a:p>
            <a:pPr eaLnBrk="1" hangingPunct="1"/>
            <a:r>
              <a:rPr lang="en-US" altLang="en-US" dirty="0" smtClean="0"/>
              <a:t>Example: </a:t>
            </a:r>
            <a:r>
              <a:rPr lang="en-US" altLang="en-US" dirty="0" err="1" smtClean="0">
                <a:latin typeface="Courier"/>
              </a:rPr>
              <a:t>int</a:t>
            </a:r>
            <a:r>
              <a:rPr lang="en-US" altLang="en-US" dirty="0" smtClean="0">
                <a:latin typeface="Courier"/>
              </a:rPr>
              <a:t> width;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ourier"/>
              </a:rPr>
              <a:t> </a:t>
            </a:r>
            <a:r>
              <a:rPr lang="en-US" altLang="en-US" dirty="0" smtClean="0">
                <a:latin typeface="Courier"/>
              </a:rPr>
              <a:t>       width = 10;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ourier"/>
              </a:rPr>
              <a:t> </a:t>
            </a:r>
            <a:r>
              <a:rPr lang="en-US" altLang="en-US" dirty="0" smtClean="0">
                <a:latin typeface="Courier"/>
              </a:rPr>
              <a:t>       width = 20;</a:t>
            </a:r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dirty="0">
              <a:latin typeface="Courier"/>
            </a:endParaRP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object 11"/>
          <p:cNvSpPr/>
          <p:nvPr/>
        </p:nvSpPr>
        <p:spPr>
          <a:xfrm>
            <a:off x="5102135" y="3149670"/>
            <a:ext cx="3161342" cy="1161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931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When a variable is an object, its value is stored via the address/reference to the memory slot</a:t>
            </a:r>
          </a:p>
          <a:p>
            <a:pPr eaLnBrk="1" hangingPunct="1"/>
            <a:r>
              <a:rPr lang="en-US" altLang="en-US" dirty="0" smtClean="0"/>
              <a:t>Example: </a:t>
            </a:r>
            <a:r>
              <a:rPr lang="en-US" altLang="en-US" dirty="0">
                <a:latin typeface="Courier"/>
              </a:rPr>
              <a:t>box </a:t>
            </a:r>
            <a:r>
              <a:rPr lang="en-US" altLang="en-US" dirty="0"/>
              <a:t>is an </a:t>
            </a:r>
            <a:r>
              <a:rPr lang="en-US" altLang="en-US" dirty="0" smtClean="0"/>
              <a:t>object of the</a:t>
            </a:r>
            <a:r>
              <a:rPr lang="en-US" altLang="en-US" dirty="0" smtClean="0">
                <a:latin typeface="Courier"/>
              </a:rPr>
              <a:t> Rectangle </a:t>
            </a:r>
            <a:r>
              <a:rPr lang="en-US" altLang="en-US" dirty="0" smtClean="0"/>
              <a:t>class, with top left corner at (5, 10), width 20, length 30: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See Fig. 19 on p. 57 – </a:t>
            </a:r>
            <a:r>
              <a:rPr lang="en-US" altLang="en-US" smtClean="0"/>
              <a:t>Be careful</a:t>
            </a:r>
            <a:endParaRPr lang="en-US" altLang="en-US" dirty="0">
              <a:latin typeface="Courier"/>
            </a:endParaRPr>
          </a:p>
          <a:p>
            <a:pPr marL="0" indent="0" eaLnBrk="1" hangingPunct="1">
              <a:buNone/>
            </a:pPr>
            <a:endParaRPr lang="en-US" altLang="en-US" dirty="0" smtClean="0">
              <a:latin typeface="Courier"/>
            </a:endParaRPr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dirty="0">
              <a:latin typeface="Courier"/>
            </a:endParaRP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5" name="object 6"/>
          <p:cNvSpPr/>
          <p:nvPr/>
        </p:nvSpPr>
        <p:spPr>
          <a:xfrm>
            <a:off x="2267306" y="3616741"/>
            <a:ext cx="6379153" cy="1883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12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ctrTitle"/>
          </p:nvPr>
        </p:nvSpPr>
        <p:spPr>
          <a:xfrm>
            <a:off x="1389063" y="1082675"/>
            <a:ext cx="9144000" cy="2387600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3333FF"/>
                </a:solidFill>
              </a:rPr>
              <a:t>Using Graphics classes</a:t>
            </a:r>
          </a:p>
        </p:txBody>
      </p:sp>
      <p:sp>
        <p:nvSpPr>
          <p:cNvPr id="49155" name="Subtitle 2"/>
          <p:cNvSpPr>
            <a:spLocks noGrp="1"/>
          </p:cNvSpPr>
          <p:nvPr>
            <p:ph type="subTitle" idx="1"/>
          </p:nvPr>
        </p:nvSpPr>
        <p:spPr>
          <a:xfrm>
            <a:off x="1408113" y="3602038"/>
            <a:ext cx="9144000" cy="1655762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22579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The Color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Must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java.awt.Color;</a:t>
            </a:r>
          </a:p>
          <a:p>
            <a:pPr eaLnBrk="1" hangingPunct="1"/>
            <a:r>
              <a:rPr lang="en-US" altLang="en-US" smtClean="0"/>
              <a:t>Google “java api” and click on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smtClean="0"/>
              <a:t> class to see the documentation for it</a:t>
            </a:r>
          </a:p>
          <a:p>
            <a:pPr eaLnBrk="1" hangingPunct="1"/>
            <a:r>
              <a:rPr lang="en-US" altLang="en-US" smtClean="0"/>
              <a:t>Some default colors are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Color.BLACK, Color.ORANGE</a:t>
            </a:r>
          </a:p>
          <a:p>
            <a:pPr eaLnBrk="1" hangingPunct="1"/>
            <a:r>
              <a:rPr lang="en-US" altLang="en-US" smtClean="0"/>
              <a:t>There are 13 default colors: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Color.BLACK ... Color.YELLOW</a:t>
            </a:r>
          </a:p>
          <a:p>
            <a:pPr eaLnBrk="1" hangingPunct="1"/>
            <a:r>
              <a:rPr lang="en-US" altLang="en-US" smtClean="0"/>
              <a:t>Java is case-sensitive, so both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Color.BLACK</a:t>
            </a:r>
            <a:r>
              <a:rPr lang="en-US" altLang="en-US" smtClean="0"/>
              <a:t> 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Color.black</a:t>
            </a:r>
            <a:r>
              <a:rPr lang="en-US" altLang="en-US" smtClean="0"/>
              <a:t> refer to the black color, but it is better to use the upper-case name, which follows the naming convention for “constants”</a:t>
            </a:r>
          </a:p>
          <a:p>
            <a:pPr eaLnBrk="1" hangingPunct="1"/>
            <a:endParaRPr lang="en-US" altLang="en-US" smtClean="0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89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The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Programmers consult the Java API when using the Java Library</a:t>
            </a:r>
          </a:p>
          <a:p>
            <a:pPr eaLnBrk="1" hangingPunct="1"/>
            <a:r>
              <a:rPr lang="en-US" altLang="en-US" dirty="0" smtClean="0"/>
              <a:t>Programmers’ own classes can be “automatically” documented in the same manner, including documentation within symbols /** … */, called </a:t>
            </a:r>
            <a:r>
              <a:rPr lang="en-US" altLang="en-US" dirty="0" smtClean="0">
                <a:solidFill>
                  <a:srgbClr val="3333FF"/>
                </a:solidFill>
              </a:rPr>
              <a:t>Javadoc documentation</a:t>
            </a:r>
            <a:r>
              <a:rPr lang="en-US" altLang="en-US" dirty="0" smtClean="0"/>
              <a:t> – you can easily switch between the source code and the documentation in </a:t>
            </a:r>
            <a:r>
              <a:rPr lang="en-US" altLang="en-US" dirty="0" err="1" smtClean="0"/>
              <a:t>BlueJ</a:t>
            </a:r>
            <a:endParaRPr lang="en-US" altLang="en-US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altLang="en-US" dirty="0" smtClean="0"/>
              <a:t>Thanks to the Javadoc documentation, past &amp; present &amp; concurrent programmers can “show” one another how to use their own classes</a:t>
            </a:r>
          </a:p>
        </p:txBody>
      </p:sp>
    </p:spTree>
    <p:extLst>
      <p:ext uri="{BB962C8B-B14F-4D97-AF65-F5344CB8AC3E}">
        <p14:creationId xmlns:p14="http://schemas.microsoft.com/office/powerpoint/2010/main" val="122791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The Color class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An object of the Color class is composed of 3 pieces of info: red, green, blue, each of which has value 0-255, referred to as RGB</a:t>
            </a:r>
          </a:p>
          <a:p>
            <a:pPr eaLnBrk="1" hangingPunct="1"/>
            <a:r>
              <a:rPr lang="en-US" altLang="en-US" smtClean="0"/>
              <a:t>To “create” color from scratch, call                                          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Color(int r, int g, int b)</a:t>
            </a:r>
            <a:r>
              <a:rPr lang="en-US" altLang="en-US" smtClean="0"/>
              <a:t>with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mtClean="0"/>
              <a:t> operator:</a:t>
            </a:r>
          </a:p>
          <a:p>
            <a:pPr eaLnBrk="1" hangingPunct="1"/>
            <a:endParaRPr lang="en-US" altLang="en-US" smtClean="0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51204" name="TextBox 1"/>
          <p:cNvSpPr txBox="1">
            <a:spLocks noChangeArrowheads="1"/>
          </p:cNvSpPr>
          <p:nvPr/>
        </p:nvSpPr>
        <p:spPr bwMode="auto">
          <a:xfrm>
            <a:off x="1708150" y="3700463"/>
            <a:ext cx="9109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Color color1 = new Color(255, 0, 0); // is Color.RED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Color color2 = new Color(200, 150, 180); //purplish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Color color3 = new Color(255, 255, 255); // is Color.WHITE</a:t>
            </a:r>
          </a:p>
        </p:txBody>
      </p:sp>
    </p:spTree>
    <p:extLst>
      <p:ext uri="{BB962C8B-B14F-4D97-AF65-F5344CB8AC3E}">
        <p14:creationId xmlns:p14="http://schemas.microsoft.com/office/powerpoint/2010/main" val="335562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The Color class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To “create” an opaque color from scratch, call                     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Color(int r, int g, int b, int a) </a:t>
            </a:r>
            <a:r>
              <a:rPr lang="en-US" altLang="en-US" smtClean="0"/>
              <a:t>with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mtClean="0"/>
              <a:t> operator, where 4</a:t>
            </a:r>
            <a:r>
              <a:rPr lang="en-US" altLang="en-US" baseline="30000" smtClean="0"/>
              <a:t>th</a:t>
            </a:r>
            <a:r>
              <a:rPr lang="en-US" altLang="en-US" smtClean="0"/>
              <a:t> parameter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mtClean="0"/>
              <a:t>, with value 0 – 255, determines how opaque it is: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52228" name="TextBox 1"/>
          <p:cNvSpPr txBox="1">
            <a:spLocks noChangeArrowheads="1"/>
          </p:cNvSpPr>
          <p:nvPr/>
        </p:nvSpPr>
        <p:spPr bwMode="auto">
          <a:xfrm>
            <a:off x="1666875" y="3600450"/>
            <a:ext cx="711041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Color color4 = new Color(255, 255, 255, 200);</a:t>
            </a:r>
          </a:p>
        </p:txBody>
      </p:sp>
    </p:spTree>
    <p:extLst>
      <p:ext uri="{BB962C8B-B14F-4D97-AF65-F5344CB8AC3E}">
        <p14:creationId xmlns:p14="http://schemas.microsoft.com/office/powerpoint/2010/main" val="215493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The Rectangle class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Must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java.awt.Rectangle;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Create a rectangle by calling                                                            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Rectangle(int x, int y, int width, int height)</a:t>
            </a:r>
            <a:r>
              <a:rPr lang="en-US" altLang="en-US" smtClean="0"/>
              <a:t>, where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US" smtClean="0"/>
              <a:t> are top-left corner:</a:t>
            </a:r>
          </a:p>
          <a:p>
            <a:pPr eaLnBrk="1" hangingPunct="1"/>
            <a:r>
              <a:rPr lang="en-US" altLang="en-US" smtClean="0"/>
              <a:t>There are also other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altLang="en-US" smtClean="0"/>
              <a:t> constructors – see Java API</a:t>
            </a:r>
          </a:p>
          <a:p>
            <a:pPr eaLnBrk="1" hangingPunct="1"/>
            <a:r>
              <a:rPr lang="en-US" altLang="en-US" smtClean="0"/>
              <a:t>Some common methods are: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grow, setSize, setLocation, getX, getY, getWidth, getHeight, translate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If you have 2 shapes of the same size but at different locations (like 2 windows in a house), create one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altLang="en-US" smtClean="0"/>
              <a:t> object, draw it, translate it, and draw it again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53252" name="TextBox 1"/>
          <p:cNvSpPr txBox="1">
            <a:spLocks noChangeArrowheads="1"/>
          </p:cNvSpPr>
          <p:nvPr/>
        </p:nvSpPr>
        <p:spPr bwMode="auto">
          <a:xfrm>
            <a:off x="1724025" y="3405188"/>
            <a:ext cx="7570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Rectangle box1 = new Rectangle(5, 10, 200, 300);</a:t>
            </a:r>
          </a:p>
        </p:txBody>
      </p:sp>
    </p:spTree>
    <p:extLst>
      <p:ext uri="{BB962C8B-B14F-4D97-AF65-F5344CB8AC3E}">
        <p14:creationId xmlns:p14="http://schemas.microsoft.com/office/powerpoint/2010/main" val="394721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The Ellipse.Double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Must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java.awt.geom.Ellipse2D;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Create an ellipse by calling                                                            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Ellipse2D.Double</a:t>
            </a:r>
            <a:r>
              <a:rPr lang="fr-F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x, double y, double w, double h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mtClean="0"/>
              <a:t>, where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mtClean="0"/>
              <a:t> &amp;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US" smtClean="0"/>
              <a:t> are top-left corner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en-US" smtClean="0"/>
              <a:t> &amp;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en-US" smtClean="0"/>
              <a:t> are width &amp; height: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There is also another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Ellipse2D.Double</a:t>
            </a:r>
            <a:r>
              <a:rPr lang="en-US" altLang="en-US" smtClean="0"/>
              <a:t> constructor – see Java API</a:t>
            </a:r>
          </a:p>
          <a:p>
            <a:pPr eaLnBrk="1" hangingPunct="1"/>
            <a:r>
              <a:rPr lang="en-US" altLang="en-US" smtClean="0"/>
              <a:t>Some common methods are similar to those of 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54276" name="TextBox 1"/>
          <p:cNvSpPr txBox="1">
            <a:spLocks noChangeArrowheads="1"/>
          </p:cNvSpPr>
          <p:nvPr/>
        </p:nvSpPr>
        <p:spPr bwMode="auto">
          <a:xfrm>
            <a:off x="1303338" y="4002088"/>
            <a:ext cx="10186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Ellipse2D.Double oval1 = new Ellipse2D.Double(150, 250, 100, 50);</a:t>
            </a:r>
          </a:p>
        </p:txBody>
      </p:sp>
    </p:spTree>
    <p:extLst>
      <p:ext uri="{BB962C8B-B14F-4D97-AF65-F5344CB8AC3E}">
        <p14:creationId xmlns:p14="http://schemas.microsoft.com/office/powerpoint/2010/main" val="288121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The </a:t>
            </a:r>
            <a:r>
              <a:rPr lang="en-US" altLang="en-US" b="1" dirty="0" err="1" smtClean="0">
                <a:solidFill>
                  <a:srgbClr val="3333FF"/>
                </a:solidFill>
              </a:rPr>
              <a:t>Line.Double</a:t>
            </a:r>
            <a:r>
              <a:rPr lang="en-US" altLang="en-US" b="1" dirty="0" smtClean="0">
                <a:solidFill>
                  <a:srgbClr val="3333FF"/>
                </a:solidFill>
              </a:rPr>
              <a:t> class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Must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dirty="0" smtClean="0">
                <a:latin typeface="Courier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"/>
              </a:rPr>
              <a:t>java.awt.geom.Line2D.Double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Create a line by calling                                                             </a:t>
            </a:r>
            <a:r>
              <a:rPr lang="fr-F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Line2D.Double(double x1, double y1, double x2, double y2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dirty="0" smtClean="0"/>
              <a:t>where the parameters are the coordinates of the 2 endpoints: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55300" name="TextBox 1"/>
          <p:cNvSpPr txBox="1">
            <a:spLocks noChangeArrowheads="1"/>
          </p:cNvSpPr>
          <p:nvPr/>
        </p:nvSpPr>
        <p:spPr bwMode="auto">
          <a:xfrm>
            <a:off x="1289050" y="4002088"/>
            <a:ext cx="8956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Line2D.Double aLine = new Line2D.Double(50, 100, 95, 75);</a:t>
            </a:r>
          </a:p>
        </p:txBody>
      </p:sp>
    </p:spTree>
    <p:extLst>
      <p:ext uri="{BB962C8B-B14F-4D97-AF65-F5344CB8AC3E}">
        <p14:creationId xmlns:p14="http://schemas.microsoft.com/office/powerpoint/2010/main" val="393222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The Polygon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Must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java.awt.Polygon;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Create a line by calling                                                             </a:t>
            </a:r>
            <a:r>
              <a:rPr lang="fr-F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Polygon(int[] xpoints, int[] ypoints, int npoints)</a:t>
            </a:r>
            <a:r>
              <a:rPr lang="en-US" altLang="en-US" smtClean="0"/>
              <a:t>, where the parameters are x-coordinates, y-coordinates, number of points: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Some common methods are: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translate, addPoint </a:t>
            </a:r>
            <a:r>
              <a:rPr lang="en-US" altLang="en-US" smtClean="0"/>
              <a:t>– see Java API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56324" name="TextBox 1"/>
          <p:cNvSpPr txBox="1">
            <a:spLocks noChangeArrowheads="1"/>
          </p:cNvSpPr>
          <p:nvPr/>
        </p:nvSpPr>
        <p:spPr bwMode="auto">
          <a:xfrm>
            <a:off x="2012950" y="4002088"/>
            <a:ext cx="77247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int[] xCoords = {120, 140, 130};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int[] yCoords = {150, 190, 220};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Polygon aPoly = new Polygon(xCoords, yCoords, 3);</a:t>
            </a:r>
          </a:p>
        </p:txBody>
      </p:sp>
    </p:spTree>
    <p:extLst>
      <p:ext uri="{BB962C8B-B14F-4D97-AF65-F5344CB8AC3E}">
        <p14:creationId xmlns:p14="http://schemas.microsoft.com/office/powerpoint/2010/main" val="1004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The Graphics2D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Drawing is done in a subclass of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JComponent</a:t>
            </a:r>
          </a:p>
          <a:p>
            <a:pPr eaLnBrk="1" hangingPunct="1"/>
            <a:r>
              <a:rPr lang="en-US" altLang="en-US" smtClean="0"/>
              <a:t>Must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java.awt.Graphics;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java.awt.Graphics2D;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java. ; // for JComponent</a:t>
            </a:r>
          </a:p>
          <a:p>
            <a:pPr eaLnBrk="1" hangingPunct="1"/>
            <a:r>
              <a:rPr lang="en-US" altLang="en-US" smtClean="0"/>
              <a:t>Cast:                                                                                         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Graphics2D g2 = (Graphics2D) g;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652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The Graphics2D class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We will use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g2</a:t>
            </a:r>
            <a:r>
              <a:rPr lang="en-US" altLang="en-US" smtClean="0"/>
              <a:t> as the variable name for the object of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Graphic2D</a:t>
            </a:r>
            <a:r>
              <a:rPr lang="en-US" altLang="en-US" smtClean="0"/>
              <a:t> in these examples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To draw a shape object named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en-US" altLang="en-US" smtClean="0"/>
              <a:t>, call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g2.draw(box);</a:t>
            </a:r>
          </a:p>
          <a:p>
            <a:pPr eaLnBrk="1" hangingPunct="1"/>
            <a:r>
              <a:rPr lang="en-US" altLang="en-US" smtClean="0"/>
              <a:t>To fill a shape object named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oval</a:t>
            </a:r>
            <a:r>
              <a:rPr lang="en-US" altLang="en-US" smtClean="0"/>
              <a:t>, call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g2.fill(box);</a:t>
            </a:r>
          </a:p>
          <a:p>
            <a:pPr eaLnBrk="1" hangingPunct="1"/>
            <a:r>
              <a:rPr lang="en-US" altLang="en-US" smtClean="0"/>
              <a:t>To draw text, call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g2.drawString(“9870", 50, 130);</a:t>
            </a:r>
          </a:p>
          <a:p>
            <a:pPr eaLnBrk="1" hangingPunct="1"/>
            <a:r>
              <a:rPr lang="en-US" altLang="en-US" smtClean="0"/>
              <a:t>What is drawn/filled before will be under those drawn/filled after; e.g., if 2 concentric circles are filled and if the smaller circle is filled before the larger circle, then only the larger circle is visible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266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The Graphics2D class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To draw or fill in certain color named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aColor</a:t>
            </a:r>
            <a:r>
              <a:rPr lang="en-US" altLang="en-US" smtClean="0"/>
              <a:t>, set the color BEFORE drawing or filling, by calling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g2.setColor(aColor);</a:t>
            </a:r>
          </a:p>
          <a:p>
            <a:pPr eaLnBrk="1" hangingPunct="1"/>
            <a:r>
              <a:rPr lang="en-US" altLang="en-US" smtClean="0"/>
              <a:t>To draw with thickness 5, set the thickness BEFORE drawing by calling  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g2.setStroke(new BasicStroke(5));</a:t>
            </a:r>
          </a:p>
          <a:p>
            <a:pPr eaLnBrk="1" hangingPunct="1"/>
            <a:r>
              <a:rPr lang="en-US" altLang="en-US" smtClean="0"/>
              <a:t>To use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BasicStroke, </a:t>
            </a:r>
            <a:r>
              <a:rPr lang="en-US" altLang="en-US" smtClean="0"/>
              <a:t>must                                                      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java.awt.BasicStroke;</a:t>
            </a:r>
          </a:p>
          <a:p>
            <a:pPr eaLnBrk="1" hangingPunct="1"/>
            <a:r>
              <a:rPr lang="en-US" altLang="en-US" smtClean="0"/>
              <a:t>Note that the color &amp; thickness are used until the next setting</a:t>
            </a:r>
          </a:p>
          <a:p>
            <a:pPr eaLnBrk="1" hangingPunct="1"/>
            <a:endParaRPr lang="en-US" altLang="en-US" smtClean="0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932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ctrTitle"/>
          </p:nvPr>
        </p:nvSpPr>
        <p:spPr>
          <a:xfrm>
            <a:off x="1389063" y="1082675"/>
            <a:ext cx="9144000" cy="2387600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3333FF"/>
                </a:solidFill>
              </a:rPr>
              <a:t>Using </a:t>
            </a:r>
            <a:r>
              <a:rPr lang="en-US" altLang="en-US" b="1" dirty="0" smtClean="0">
                <a:solidFill>
                  <a:srgbClr val="3333FF"/>
                </a:solidFill>
              </a:rPr>
              <a:t>the Random </a:t>
            </a:r>
            <a:r>
              <a:rPr lang="en-US" altLang="en-US" b="1" dirty="0" smtClean="0">
                <a:solidFill>
                  <a:srgbClr val="3333FF"/>
                </a:solidFill>
              </a:rPr>
              <a:t>class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49155" name="Subtitle 2"/>
          <p:cNvSpPr>
            <a:spLocks noGrp="1"/>
          </p:cNvSpPr>
          <p:nvPr>
            <p:ph type="subTitle" idx="1"/>
          </p:nvPr>
        </p:nvSpPr>
        <p:spPr>
          <a:xfrm>
            <a:off x="1408113" y="3602038"/>
            <a:ext cx="9144000" cy="1655762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26604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The </a:t>
            </a:r>
            <a:r>
              <a:rPr lang="en-US" altLang="en-US" b="1" dirty="0" err="1" smtClean="0">
                <a:solidFill>
                  <a:srgbClr val="3333FF"/>
                </a:solidFill>
              </a:rPr>
              <a:t>PrintStream</a:t>
            </a:r>
            <a:r>
              <a:rPr lang="en-US" altLang="en-US" b="1" dirty="0" smtClean="0">
                <a:solidFill>
                  <a:srgbClr val="3333FF"/>
                </a:solidFill>
              </a:rPr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US" altLang="en-US" dirty="0" smtClean="0"/>
              <a:t> class provides the “printing” functionality to the console window, where </a:t>
            </a:r>
            <a:r>
              <a:rPr lang="en-US" altLang="en-US" dirty="0"/>
              <a:t>the </a:t>
            </a:r>
            <a:r>
              <a:rPr lang="en-US" altLang="en-US" dirty="0" smtClean="0"/>
              <a:t>parameter/input may be of type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 smtClean="0"/>
              <a:t> or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/>
              <a:t>, etc.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altLang="en-US" dirty="0" smtClean="0"/>
              <a:t> is an object of </a:t>
            </a:r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US" altLang="en-US" dirty="0"/>
              <a:t> class</a:t>
            </a:r>
            <a:endParaRPr lang="en-US" altLang="en-US" dirty="0" smtClean="0"/>
          </a:p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US" altLang="en-US" dirty="0" smtClean="0"/>
              <a:t> has a method called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dirty="0" smtClean="0"/>
              <a:t> (&amp;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 smtClean="0"/>
              <a:t>, etc.), which can be called by any object of 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US" altLang="en-US" dirty="0" smtClean="0"/>
              <a:t> class</a:t>
            </a:r>
          </a:p>
          <a:p>
            <a:pPr eaLnBrk="1" hangingPunct="1"/>
            <a:r>
              <a:rPr lang="en-US" altLang="en-US" dirty="0" smtClean="0"/>
              <a:t>To </a:t>
            </a:r>
            <a:r>
              <a:rPr lang="en-US" altLang="en-US" dirty="0" smtClean="0">
                <a:solidFill>
                  <a:srgbClr val="3333FF"/>
                </a:solidFill>
              </a:rPr>
              <a:t>invoke/call</a:t>
            </a:r>
            <a:r>
              <a:rPr lang="en-US" altLang="en-US" dirty="0" smtClean="0"/>
              <a:t> the method, we write the object name, a period, the method name, and possibly the parameter(s) in parentheses; e.g.,</a:t>
            </a:r>
          </a:p>
          <a:p>
            <a:pPr marL="457200" lvl="1" indent="0" eaLnBrk="1" hangingPunct="1"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358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The </a:t>
            </a:r>
            <a:r>
              <a:rPr lang="en-US" altLang="en-US" b="1" dirty="0" smtClean="0">
                <a:solidFill>
                  <a:srgbClr val="3333FF"/>
                </a:solidFill>
              </a:rPr>
              <a:t>Random class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Must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java.util.Random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 smtClean="0"/>
              <a:t>To create an object: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latin typeface="Courier"/>
              </a:rPr>
              <a:t>Random </a:t>
            </a:r>
            <a:r>
              <a:rPr lang="en-US" altLang="en-US" dirty="0" err="1">
                <a:latin typeface="Courier"/>
              </a:rPr>
              <a:t>randGen</a:t>
            </a:r>
            <a:r>
              <a:rPr lang="en-US" altLang="en-US" dirty="0">
                <a:latin typeface="Courier"/>
              </a:rPr>
              <a:t> = new Random</a:t>
            </a:r>
            <a:r>
              <a:rPr lang="en-US" altLang="en-US" dirty="0" smtClean="0">
                <a:latin typeface="Courier"/>
              </a:rPr>
              <a:t>(); // create object</a:t>
            </a:r>
            <a:endParaRPr lang="en-US" altLang="en-US" dirty="0" smtClean="0">
              <a:latin typeface="Courier"/>
            </a:endParaRPr>
          </a:p>
          <a:p>
            <a:pPr eaLnBrk="1" hangingPunct="1"/>
            <a:r>
              <a:rPr lang="en-US" altLang="en-US" dirty="0" smtClean="0"/>
              <a:t>To request an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between </a:t>
            </a:r>
            <a:r>
              <a:rPr lang="en-US" altLang="en-US" dirty="0" smtClean="0">
                <a:latin typeface="Courier"/>
              </a:rPr>
              <a:t>0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"/>
              </a:rPr>
              <a:t>n</a:t>
            </a:r>
            <a:r>
              <a:rPr lang="en-US" altLang="en-US" dirty="0" smtClean="0"/>
              <a:t>, </a:t>
            </a:r>
            <a:r>
              <a:rPr lang="en-US" altLang="en-US" u="sng" dirty="0" smtClean="0"/>
              <a:t>including </a:t>
            </a:r>
            <a:r>
              <a:rPr lang="en-US" altLang="en-US" u="sng" dirty="0" smtClean="0">
                <a:latin typeface="Courier"/>
              </a:rPr>
              <a:t>0</a:t>
            </a:r>
            <a:r>
              <a:rPr lang="en-US" altLang="en-US" u="sng" dirty="0" smtClean="0"/>
              <a:t> but not </a:t>
            </a:r>
            <a:r>
              <a:rPr lang="en-US" altLang="en-US" u="sng" dirty="0" smtClean="0">
                <a:latin typeface="Courier"/>
              </a:rPr>
              <a:t>n</a:t>
            </a:r>
            <a:r>
              <a:rPr lang="en-US" altLang="en-US" dirty="0" smtClean="0"/>
              <a:t>, (where </a:t>
            </a:r>
            <a:r>
              <a:rPr lang="en-US" altLang="en-US" dirty="0" err="1" smtClean="0">
                <a:latin typeface="Courier"/>
              </a:rPr>
              <a:t>int</a:t>
            </a:r>
            <a:r>
              <a:rPr lang="en-US" altLang="en-US" dirty="0" smtClean="0">
                <a:latin typeface="Courier"/>
              </a:rPr>
              <a:t> n=6</a:t>
            </a:r>
            <a:r>
              <a:rPr lang="en-US" altLang="en-US" dirty="0" smtClean="0"/>
              <a:t>):</a:t>
            </a:r>
          </a:p>
          <a:p>
            <a:pPr marL="457200" lvl="1" indent="0" eaLnBrk="1" hangingPunct="1">
              <a:buNone/>
            </a:pPr>
            <a:r>
              <a:rPr lang="en-US" altLang="en-US" dirty="0" err="1" smtClean="0">
                <a:latin typeface="Courier"/>
              </a:rPr>
              <a:t>int</a:t>
            </a:r>
            <a:r>
              <a:rPr lang="en-US" altLang="en-US" dirty="0" smtClean="0">
                <a:latin typeface="Courier"/>
              </a:rPr>
              <a:t> result = </a:t>
            </a:r>
            <a:r>
              <a:rPr lang="en-US" altLang="en-US" dirty="0" err="1" smtClean="0">
                <a:latin typeface="Courier"/>
              </a:rPr>
              <a:t>randGen.nextInt</a:t>
            </a:r>
            <a:r>
              <a:rPr lang="en-US" altLang="en-US" dirty="0" smtClean="0">
                <a:latin typeface="Courier"/>
              </a:rPr>
              <a:t>(n);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get 1 to 6,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inclusively</a:t>
            </a:r>
            <a:endParaRPr lang="en-US" altLang="en-US" dirty="0" smtClean="0">
              <a:latin typeface="Courier"/>
            </a:endParaRPr>
          </a:p>
          <a:p>
            <a:pPr eaLnBrk="1" hangingPunct="1"/>
            <a:r>
              <a:rPr lang="en-US" altLang="en-US" dirty="0" smtClean="0"/>
              <a:t>Adding 1 to result will simulate the roll of a 6-sided die:</a:t>
            </a:r>
          </a:p>
          <a:p>
            <a:pPr marL="457200" lvl="1" indent="0" eaLnBrk="1" hangingPunct="1">
              <a:buNone/>
            </a:pPr>
            <a:r>
              <a:rPr lang="en-US" altLang="en-US" dirty="0" err="1" smtClean="0">
                <a:latin typeface="Courier"/>
              </a:rPr>
              <a:t>int</a:t>
            </a:r>
            <a:r>
              <a:rPr lang="en-US" altLang="en-US" dirty="0" smtClean="0">
                <a:latin typeface="Courier"/>
              </a:rPr>
              <a:t> </a:t>
            </a:r>
            <a:r>
              <a:rPr lang="en-US" altLang="en-US" dirty="0">
                <a:latin typeface="Courier"/>
              </a:rPr>
              <a:t>result = </a:t>
            </a:r>
            <a:r>
              <a:rPr lang="en-US" altLang="en-US" dirty="0" err="1">
                <a:latin typeface="Courier"/>
              </a:rPr>
              <a:t>randGen.nextInt</a:t>
            </a:r>
            <a:r>
              <a:rPr lang="en-US" altLang="en-US" dirty="0">
                <a:latin typeface="Courier"/>
              </a:rPr>
              <a:t>(n</a:t>
            </a:r>
            <a:r>
              <a:rPr lang="en-US" altLang="en-US" dirty="0" smtClean="0">
                <a:latin typeface="Courier"/>
              </a:rPr>
              <a:t>) + 1;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get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6, inclusively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/>
              <a:t>Consult the API to get a random number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42380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58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The String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 smtClean="0"/>
              <a:t> </a:t>
            </a:r>
            <a:r>
              <a:rPr lang="en-US" altLang="en-US" dirty="0"/>
              <a:t>class </a:t>
            </a:r>
            <a:r>
              <a:rPr lang="en-US" altLang="en-US" dirty="0" smtClean="0"/>
              <a:t>represents a sequence of text, with various methods/functionalities relating to manipulating the text</a:t>
            </a:r>
          </a:p>
          <a:p>
            <a:pPr eaLnBrk="1" hangingPunct="1"/>
            <a:r>
              <a:rPr lang="en-US" altLang="en-US" dirty="0" smtClean="0"/>
              <a:t>Some functionalities are: finding certain (smaller) </a:t>
            </a:r>
            <a:r>
              <a:rPr lang="en-US" altLang="en-US" dirty="0"/>
              <a:t>sequence of </a:t>
            </a:r>
            <a:r>
              <a:rPr lang="en-US" altLang="en-US" dirty="0" smtClean="0"/>
              <a:t>text, extracting </a:t>
            </a:r>
            <a:r>
              <a:rPr lang="en-US" altLang="en-US" dirty="0"/>
              <a:t>(smaller) sequence of </a:t>
            </a:r>
            <a:r>
              <a:rPr lang="en-US" altLang="en-US" dirty="0" smtClean="0"/>
              <a:t>text, etc.</a:t>
            </a:r>
          </a:p>
          <a:p>
            <a:pPr eaLnBrk="1" hangingPunct="1"/>
            <a:r>
              <a:rPr lang="en-US" altLang="en-US" dirty="0" smtClean="0"/>
              <a:t>When a programmer writes a piece of text in double quotes in a Java program,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3333FF"/>
                </a:solidFill>
              </a:rPr>
              <a:t>object</a:t>
            </a:r>
            <a:r>
              <a:rPr lang="en-US" altLang="en-US" dirty="0" smtClean="0"/>
              <a:t> is automatically created to represent that text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39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The Scanner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The class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US" altLang="en-US" dirty="0" smtClean="0"/>
              <a:t> provides the functionality to display the output to the console window;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altLang="en-US" dirty="0" smtClean="0"/>
              <a:t> </a:t>
            </a:r>
            <a:r>
              <a:rPr lang="en-US" altLang="en-US" dirty="0"/>
              <a:t>class provides the functionality to </a:t>
            </a:r>
            <a:r>
              <a:rPr lang="en-US" altLang="en-US" dirty="0" smtClean="0"/>
              <a:t>accept input from the user (from the keyboard, etc.)</a:t>
            </a:r>
          </a:p>
          <a:p>
            <a:pPr eaLnBrk="1" hangingPunct="1"/>
            <a:r>
              <a:rPr lang="en-US" altLang="en-US" dirty="0" smtClean="0"/>
              <a:t>In preparing the keyboard for input, a programmer creates a </a:t>
            </a:r>
            <a:r>
              <a:rPr lang="en-US" altLang="en-US" dirty="0" smtClean="0">
                <a:solidFill>
                  <a:srgbClr val="3333FF"/>
                </a:solidFill>
              </a:rPr>
              <a:t>keyboard object</a:t>
            </a:r>
            <a:r>
              <a:rPr lang="en-US" altLang="en-US" dirty="0" smtClean="0"/>
              <a:t>: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kboard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dirty="0" smtClean="0"/>
              <a:t>When done, the </a:t>
            </a:r>
            <a:r>
              <a:rPr lang="en-US" altLang="en-US" dirty="0"/>
              <a:t>programmer </a:t>
            </a:r>
            <a:r>
              <a:rPr lang="en-US" altLang="en-US" dirty="0" smtClean="0"/>
              <a:t>writes:</a:t>
            </a:r>
          </a:p>
          <a:p>
            <a:pPr marL="457200" lvl="1" indent="0" eaLnBrk="1" hangingPunct="1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kboard.close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altLang="en-US" dirty="0" smtClean="0"/>
              <a:t>In between these two statements, the </a:t>
            </a:r>
            <a:r>
              <a:rPr lang="en-US" altLang="en-US" dirty="0"/>
              <a:t>programmer </a:t>
            </a:r>
            <a:r>
              <a:rPr lang="en-US" altLang="en-US" dirty="0" smtClean="0"/>
              <a:t>can accept inputs from the user, of various data types (text, integer, etc.)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45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The Scanner class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After the keyboard object, called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kboard</a:t>
            </a:r>
            <a:r>
              <a:rPr lang="en-US" altLang="en-US" dirty="0" smtClean="0"/>
              <a:t>, is created, the programmers use the following statements to accept inputs from the user:</a:t>
            </a:r>
          </a:p>
          <a:p>
            <a:pPr marL="457200" lvl="1" indent="0" eaLnBrk="1" hangingPunct="1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kboard.nextLine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Get text &amp; save in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age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kboard.nextInt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&amp;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in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  <a:p>
            <a:pPr marL="457200" lvl="1" indent="0" eaLnBrk="1" hangingPunct="1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kboard.nextDouble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altLang="en-US" sz="16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#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in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Note that, before accepting the user’s input, you must remember </a:t>
            </a:r>
            <a:r>
              <a:rPr lang="en-US" altLang="en-US" dirty="0"/>
              <a:t>to ask/request with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(“…”);</a:t>
            </a:r>
          </a:p>
          <a:p>
            <a:pPr eaLnBrk="1" hangingPunct="1"/>
            <a:r>
              <a:rPr lang="en-US" altLang="en-US" dirty="0" smtClean="0"/>
              <a:t>Certain library classes (e.g.,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 smtClean="0"/>
              <a:t>) are automatically included in a Java program.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altLang="en-US" dirty="0" smtClean="0"/>
              <a:t> class is not. Therefore we must import it, before the </a:t>
            </a:r>
            <a:r>
              <a:rPr lang="en-US" altLang="en-US" dirty="0"/>
              <a:t>class header: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6728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3333FF"/>
                </a:solidFill>
              </a:rPr>
              <a:t>Variables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JC08-2.2</a:t>
            </a:r>
          </a:p>
          <a:p>
            <a:pPr eaLnBrk="1" hangingPunct="1">
              <a:defRPr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A. Nguyen)</a:t>
            </a:r>
          </a:p>
          <a:p>
            <a:pPr eaLnBrk="1" hangingPunct="1"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75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20417</TotalTime>
  <Words>2946</Words>
  <Application>Microsoft Office PowerPoint</Application>
  <PresentationFormat>Widescreen</PresentationFormat>
  <Paragraphs>327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Courier</vt:lpstr>
      <vt:lpstr>Courier New</vt:lpstr>
      <vt:lpstr>Times New Roman</vt:lpstr>
      <vt:lpstr>Office Theme</vt:lpstr>
      <vt:lpstr>Classes &amp; objects</vt:lpstr>
      <vt:lpstr>Class vs. object</vt:lpstr>
      <vt:lpstr>The Java Library</vt:lpstr>
      <vt:lpstr>The API</vt:lpstr>
      <vt:lpstr>The PrintStream class</vt:lpstr>
      <vt:lpstr>The String class</vt:lpstr>
      <vt:lpstr>The Scanner class</vt:lpstr>
      <vt:lpstr>The Scanner class (cont.)</vt:lpstr>
      <vt:lpstr>Variables</vt:lpstr>
      <vt:lpstr>Data types</vt:lpstr>
      <vt:lpstr>Data types (cont.)</vt:lpstr>
      <vt:lpstr>Variable names</vt:lpstr>
      <vt:lpstr>Declaration</vt:lpstr>
      <vt:lpstr>Assignment</vt:lpstr>
      <vt:lpstr>Assignment (cont.)</vt:lpstr>
      <vt:lpstr>Assignment (cont.)</vt:lpstr>
      <vt:lpstr>Method call</vt:lpstr>
      <vt:lpstr>Method signatures</vt:lpstr>
      <vt:lpstr>Some String methods</vt:lpstr>
      <vt:lpstr>Calling methods</vt:lpstr>
      <vt:lpstr>Calling methods (cont.)</vt:lpstr>
      <vt:lpstr>Constructing objects</vt:lpstr>
      <vt:lpstr>Constructor</vt:lpstr>
      <vt:lpstr>Constructor (cont.)</vt:lpstr>
      <vt:lpstr>Constructors of class Rectangle</vt:lpstr>
      <vt:lpstr>Syntax 2.3 Object Construction</vt:lpstr>
      <vt:lpstr>Accessors &amp; Mutators</vt:lpstr>
      <vt:lpstr>The Rectangle API</vt:lpstr>
      <vt:lpstr>The Rectangle API (cont.)</vt:lpstr>
      <vt:lpstr>The Rectangle API (cont.)</vt:lpstr>
      <vt:lpstr>Accessors</vt:lpstr>
      <vt:lpstr>Mutators</vt:lpstr>
      <vt:lpstr>Implementing a Tester</vt:lpstr>
      <vt:lpstr>Tester</vt:lpstr>
      <vt:lpstr>Object Reference</vt:lpstr>
      <vt:lpstr>Primitive data type</vt:lpstr>
      <vt:lpstr>Object</vt:lpstr>
      <vt:lpstr>Using Graphics classes</vt:lpstr>
      <vt:lpstr>The Color class</vt:lpstr>
      <vt:lpstr>The Color class (cont.)</vt:lpstr>
      <vt:lpstr>The Color class (cont.)</vt:lpstr>
      <vt:lpstr>The Rectangle class (cont.)</vt:lpstr>
      <vt:lpstr>The Ellipse.Double class</vt:lpstr>
      <vt:lpstr>The Line.Double class (cont.)</vt:lpstr>
      <vt:lpstr>The Polygon class</vt:lpstr>
      <vt:lpstr>The Graphics2D class</vt:lpstr>
      <vt:lpstr>The Graphics2D class (cont.)</vt:lpstr>
      <vt:lpstr>The Graphics2D class (cont.)</vt:lpstr>
      <vt:lpstr>Using the Random class</vt:lpstr>
      <vt:lpstr>The Random class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Comp. Sci. A</dc:title>
  <dc:creator>Anh Nguyen</dc:creator>
  <cp:lastModifiedBy>Anh Nguyen</cp:lastModifiedBy>
  <cp:revision>699</cp:revision>
  <dcterms:created xsi:type="dcterms:W3CDTF">2013-08-10T21:38:01Z</dcterms:created>
  <dcterms:modified xsi:type="dcterms:W3CDTF">2016-06-25T18:23:22Z</dcterms:modified>
</cp:coreProperties>
</file>