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4" r:id="rId2"/>
    <p:sldId id="354" r:id="rId3"/>
    <p:sldId id="360" r:id="rId4"/>
    <p:sldId id="361" r:id="rId5"/>
    <p:sldId id="362" r:id="rId6"/>
    <p:sldId id="359" r:id="rId7"/>
    <p:sldId id="368" r:id="rId8"/>
    <p:sldId id="382" r:id="rId9"/>
    <p:sldId id="381" r:id="rId10"/>
    <p:sldId id="358" r:id="rId11"/>
    <p:sldId id="369" r:id="rId12"/>
    <p:sldId id="372" r:id="rId13"/>
    <p:sldId id="380" r:id="rId14"/>
    <p:sldId id="371" r:id="rId15"/>
    <p:sldId id="384" r:id="rId16"/>
    <p:sldId id="365" r:id="rId17"/>
    <p:sldId id="387" r:id="rId18"/>
    <p:sldId id="386" r:id="rId19"/>
    <p:sldId id="385" r:id="rId20"/>
    <p:sldId id="388" r:id="rId21"/>
    <p:sldId id="363" r:id="rId22"/>
    <p:sldId id="373" r:id="rId23"/>
    <p:sldId id="374" r:id="rId24"/>
    <p:sldId id="375" r:id="rId25"/>
    <p:sldId id="332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FF33CC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40DBBD-7E5F-4460-A8FE-79FCF3A8BBAB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F5880F-371A-429E-9AFA-CF91D463D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852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F05D-ECFE-4771-BAA7-AE62F45A1621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5571F-F92A-4609-B2B5-478D9C1AB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7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6BE5-6CBE-448F-9C3D-33F16D77FFD8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A6B4E-17F6-463B-AEDB-C91CFB30F6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83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2567B-8FDD-4FAB-B491-53E6594C65A8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EFC9-7609-4417-8EEC-1BE5D87D5B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5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711F6-2D04-42BD-8D90-B7B735B9003A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EA60E-9738-406F-8DD2-5FB6B1C97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35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44587-710E-4B43-A925-D89F5449C6AE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2C0E9-7FDE-45B7-AA21-AC2B640EF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B051A-B05B-40B4-BD48-D92E9B64518E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32A74-2D42-4E7F-8981-74C77FE27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60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2080-807E-4F4F-AF28-C1AE4DF576F1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F2F7-D6A5-461A-87E5-35523C2F81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9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30861-9E4D-496F-BE90-49B216633F90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82C82-610E-44DE-B68E-25B9C06B9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12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8DF97-7437-4FA8-AFEE-61EE0CF77A88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137B6-BE07-4C13-87C1-CC1B831682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235AD-8368-4E15-B123-CFD85800BA0D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B275A-FB70-481C-917F-4FFFE8DCF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3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68F87-BB40-4594-9900-C23E8DA21FDD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42961-0896-442A-8E07-89CBEF3AF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00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437DF3-B625-4C45-8FBC-1170CC26A5C2}" type="datetimeFigureOut">
              <a:rPr lang="en-US"/>
              <a:pPr>
                <a:defRPr/>
              </a:pPr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D539876-DA43-4270-A534-8B534C53B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Classes: information hiding &amp; encapsulation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JC08-3.1</a:t>
            </a:r>
            <a:endParaRPr lang="en-US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297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fields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It is advisable to declare a field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 smtClean="0"/>
              <a:t>, so that it cannot be modify by other classes; e.g.:</a:t>
            </a:r>
          </a:p>
          <a:p>
            <a:pPr marL="457200" lvl="2" indent="0" eaLnBrk="1" hangingPunct="1">
              <a:spcBef>
                <a:spcPts val="100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 double balance;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request RAM space &amp; initialize to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 smtClean="0"/>
              <a:t> field is accessible by an accessor (whose name usually starts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dirty="0" smtClean="0"/>
              <a:t>), and possibly modifiable by a </a:t>
            </a:r>
            <a:r>
              <a:rPr lang="en-US" altLang="en-US" dirty="0" err="1" smtClean="0"/>
              <a:t>mutator</a:t>
            </a:r>
            <a:r>
              <a:rPr lang="en-US" altLang="en-US" dirty="0" smtClean="0"/>
              <a:t> (</a:t>
            </a:r>
            <a:r>
              <a:rPr lang="en-US" altLang="en-US" dirty="0"/>
              <a:t>whose name usually starts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In </a:t>
            </a:r>
            <a:r>
              <a:rPr lang="en-US" altLang="en-US" dirty="0"/>
              <a:t>the absence of the word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, the field </a:t>
            </a:r>
            <a:r>
              <a:rPr lang="en-US" altLang="en-US" dirty="0" smtClean="0"/>
              <a:t>is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A field is a kind of variables (instance variable), so it follows the naming </a:t>
            </a:r>
            <a:r>
              <a:rPr lang="en-US" altLang="en-US" dirty="0" smtClean="0"/>
              <a:t>rules</a:t>
            </a:r>
            <a:r>
              <a:rPr lang="en-US" altLang="en-US" dirty="0"/>
              <a:t> of </a:t>
            </a:r>
            <a:r>
              <a:rPr lang="en-US" altLang="en-US" dirty="0" smtClean="0"/>
              <a:t>variables</a:t>
            </a:r>
          </a:p>
          <a:p>
            <a:pPr eaLnBrk="1" hangingPunct="1"/>
            <a:r>
              <a:rPr lang="en-US" altLang="en-US" dirty="0" smtClean="0"/>
              <a:t>A meaningful field name is a noun</a:t>
            </a:r>
            <a:endParaRPr lang="en-US" altLang="en-US" dirty="0"/>
          </a:p>
          <a:p>
            <a:pPr eaLnBrk="1" hangingPunct="1"/>
            <a:endParaRPr lang="en-US" altLang="en-US" dirty="0" smtClean="0">
              <a:solidFill>
                <a:srgbClr val="3333FF"/>
              </a:solidFill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7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constructor</a:t>
            </a:r>
            <a:r>
              <a:rPr lang="en-US" altLang="en-US" dirty="0" smtClean="0"/>
              <a:t> is a set of statements whose purpose is to initialize the data about an object</a:t>
            </a:r>
          </a:p>
          <a:p>
            <a:pPr eaLnBrk="1" hangingPunct="1"/>
            <a:r>
              <a:rPr lang="en-US" altLang="en-US" dirty="0" smtClean="0"/>
              <a:t>A constructor name is </a:t>
            </a:r>
            <a:r>
              <a:rPr lang="en-US" altLang="en-US" b="1" i="1" dirty="0" smtClean="0"/>
              <a:t>always</a:t>
            </a:r>
            <a:r>
              <a:rPr lang="en-US" altLang="en-US" dirty="0" smtClean="0"/>
              <a:t> the same as its class name (and is capitalized), which is also the same as the name of the source file (i.e., with extension .java)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/>
              <a:t>constructor </a:t>
            </a:r>
            <a:r>
              <a:rPr lang="en-US" altLang="en-US" dirty="0" smtClean="0"/>
              <a:t>header has 3 parts: </a:t>
            </a:r>
          </a:p>
          <a:p>
            <a:pPr eaLnBrk="1" hangingPunct="1"/>
            <a:endParaRPr lang="en-US" altLang="en-US" dirty="0" smtClean="0"/>
          </a:p>
          <a:p>
            <a:pPr marL="457200" lvl="1" indent="0" eaLnBrk="1" hangingPunct="1">
              <a:buNone/>
            </a:pP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alt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en-US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US" alt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b="1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365125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JM02-03</a:t>
            </a:r>
            <a:endParaRPr lang="en-US" sz="8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09268" y="4387347"/>
            <a:ext cx="7577532" cy="1551345"/>
            <a:chOff x="1109268" y="4387347"/>
            <a:chExt cx="7577532" cy="1551345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1109268" y="5548727"/>
              <a:ext cx="1774367" cy="389965"/>
            </a:xfrm>
            <a:prstGeom prst="wedgeRoundRectCallout">
              <a:avLst>
                <a:gd name="adj1" fmla="val 4452"/>
                <a:gd name="adj2" fmla="val -119905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access specifier</a:t>
              </a:r>
              <a:endParaRPr lang="en-US" dirty="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883635" y="4387347"/>
              <a:ext cx="1960832" cy="432303"/>
            </a:xfrm>
            <a:prstGeom prst="wedgeRoundRectCallout">
              <a:avLst>
                <a:gd name="adj1" fmla="val -1718"/>
                <a:gd name="adj2" fmla="val 93888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onstructor name</a:t>
              </a:r>
              <a:endParaRPr lang="en-US" dirty="0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6677108" y="3471100"/>
              <a:ext cx="177054" cy="384233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5216062" y="5548727"/>
              <a:ext cx="3047624" cy="389965"/>
            </a:xfrm>
            <a:prstGeom prst="wedgeRoundRectCallout">
              <a:avLst>
                <a:gd name="adj1" fmla="val 309"/>
                <a:gd name="adj2" fmla="val -78526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Parameters/arguments/inputs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Constructors (cont.)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When a class has no constructor, Java provides a </a:t>
            </a:r>
            <a:r>
              <a:rPr lang="en-US" altLang="en-US" dirty="0" smtClean="0">
                <a:solidFill>
                  <a:srgbClr val="3333FF"/>
                </a:solidFill>
              </a:rPr>
              <a:t>no-</a:t>
            </a:r>
            <a:r>
              <a:rPr lang="en-US" altLang="en-US" dirty="0" err="1" smtClean="0">
                <a:solidFill>
                  <a:srgbClr val="3333FF"/>
                </a:solidFill>
              </a:rPr>
              <a:t>args</a:t>
            </a:r>
            <a:r>
              <a:rPr lang="en-US" altLang="en-US" dirty="0" smtClean="0"/>
              <a:t> constructor and set the fields to default values: zero for a numeric value,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for an </a:t>
            </a:r>
            <a:r>
              <a:rPr lang="en-US" altLang="en-US" dirty="0" smtClean="0"/>
              <a:t>object </a:t>
            </a:r>
            <a:r>
              <a:rPr lang="en-US" altLang="en-US" dirty="0"/>
              <a:t>(i.e., non-existing object</a:t>
            </a:r>
            <a:r>
              <a:rPr lang="en-US" altLang="en-US" dirty="0" smtClean="0"/>
              <a:t>),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/>
              <a:t> for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Tip: consult the field names (in the “field” section) to </a:t>
            </a:r>
            <a:r>
              <a:rPr lang="en-US" altLang="en-US" dirty="0"/>
              <a:t>make sure </a:t>
            </a:r>
            <a:r>
              <a:rPr lang="en-US" altLang="en-US" dirty="0" smtClean="0"/>
              <a:t>that all fields are initialized in the constructor</a:t>
            </a:r>
          </a:p>
          <a:p>
            <a:pPr eaLnBrk="1" hangingPunct="1"/>
            <a:r>
              <a:rPr lang="en-US" altLang="en-US" dirty="0" smtClean="0"/>
              <a:t>The constructor may be </a:t>
            </a:r>
            <a:r>
              <a:rPr lang="en-US" altLang="en-US" dirty="0" smtClean="0">
                <a:solidFill>
                  <a:srgbClr val="3333FF"/>
                </a:solidFill>
              </a:rPr>
              <a:t>overloaded</a:t>
            </a:r>
            <a:r>
              <a:rPr lang="en-US" altLang="en-US" dirty="0" smtClean="0"/>
              <a:t>: same constructor name, with different data types for parameters</a:t>
            </a:r>
          </a:p>
          <a:p>
            <a:pPr eaLnBrk="1" hangingPunct="1"/>
            <a:r>
              <a:rPr lang="en-US" altLang="en-US" dirty="0" smtClean="0"/>
              <a:t>Each parameter is expressed with a data type </a:t>
            </a:r>
            <a:r>
              <a:rPr lang="en-US" altLang="en-US" b="1" i="1" dirty="0" smtClean="0"/>
              <a:t>and</a:t>
            </a:r>
            <a:r>
              <a:rPr lang="en-US" altLang="en-US" dirty="0" smtClean="0"/>
              <a:t> a name; and the parameters are separated by commas (inside the parentheses) – as shown in the API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65125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JM02-09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132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Constructors: errors</a:t>
            </a:r>
            <a:endParaRPr lang="en-US" alt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 constructor does not have a return value or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 smtClean="0">
                <a:solidFill>
                  <a:srgbClr val="FF0000"/>
                </a:solidFill>
              </a:rPr>
              <a:t>, so do not include it in the signature because doing that would make it a method (i.e., no longer a constructor to be called at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 smtClean="0">
                <a:solidFill>
                  <a:srgbClr val="FF0000"/>
                </a:solidFill>
              </a:rPr>
              <a:t>):</a:t>
            </a:r>
            <a:endParaRPr lang="en-US" altLang="en-US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ial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Do NOT re-declare a field name in the constructor because re-declaring asks for </a:t>
            </a:r>
            <a:r>
              <a:rPr lang="en-US" altLang="en-US" dirty="0" smtClean="0">
                <a:solidFill>
                  <a:srgbClr val="FF0000"/>
                </a:solidFill>
              </a:rPr>
              <a:t>(different) RAM </a:t>
            </a:r>
            <a:r>
              <a:rPr lang="en-US" altLang="en-US" dirty="0">
                <a:solidFill>
                  <a:srgbClr val="FF0000"/>
                </a:solidFill>
              </a:rPr>
              <a:t>space for a local variable with the same name as the field:</a:t>
            </a:r>
          </a:p>
          <a:p>
            <a:pPr marL="457200" lvl="1" indent="0" eaLnBrk="1" hangingPunct="1">
              <a:buNone/>
            </a:pPr>
            <a:r>
              <a:rPr lang="en-US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balance =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ial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For a field that is an object, if you forget to create a new object, the default initialized value remains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>
                <a:solidFill>
                  <a:srgbClr val="FF0000"/>
                </a:solidFill>
              </a:rPr>
              <a:t> (</a:t>
            </a:r>
            <a:r>
              <a:rPr lang="en-US" altLang="en-US" smtClean="0">
                <a:solidFill>
                  <a:srgbClr val="FF0000"/>
                </a:solidFill>
              </a:rPr>
              <a:t>i.e., non-existing </a:t>
            </a:r>
            <a:r>
              <a:rPr lang="en-US" altLang="en-US" dirty="0" smtClean="0">
                <a:solidFill>
                  <a:srgbClr val="FF0000"/>
                </a:solidFill>
              </a:rPr>
              <a:t>object), which will cause a run-time error when asked to do something</a:t>
            </a:r>
            <a:endParaRPr lang="en-US" altLang="en-US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65125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JM02-09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516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Methods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method</a:t>
            </a:r>
            <a:r>
              <a:rPr lang="en-US" altLang="en-US" dirty="0" smtClean="0"/>
              <a:t> is a set of Java statements that does a task and/or </a:t>
            </a:r>
            <a:r>
              <a:rPr lang="en-US" altLang="en-US" dirty="0" smtClean="0"/>
              <a:t>returns a value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programmer who creates a method chooses the method’s name (which is usually a verb), starting with a lower-case letter and an upper-case letter at the beginning of each word; e.g., method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getHeight</a:t>
            </a:r>
            <a:r>
              <a:rPr lang="en-US" altLang="en-US" dirty="0" smtClean="0"/>
              <a:t> of class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8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M</a:t>
            </a:r>
            <a:r>
              <a:rPr lang="en-US" altLang="en-US" b="1" dirty="0" smtClean="0">
                <a:solidFill>
                  <a:srgbClr val="3333FF"/>
                </a:solidFill>
              </a:rPr>
              <a:t>ethods </a:t>
            </a:r>
            <a:r>
              <a:rPr lang="en-US" altLang="en-US" b="1" dirty="0">
                <a:solidFill>
                  <a:srgbClr val="3333FF"/>
                </a:solidFill>
              </a:rPr>
              <a:t>(cont.)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method is often declared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/>
              <a:t>, so that other classes can call it;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/>
              <a:t> methods appear in the API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/>
              <a:t>method </a:t>
            </a:r>
            <a:r>
              <a:rPr lang="en-US" altLang="en-US" dirty="0" smtClean="0"/>
              <a:t>can also be declared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 smtClean="0"/>
              <a:t>, so that only the methods of its own class can call </a:t>
            </a:r>
            <a:r>
              <a:rPr lang="en-US" altLang="en-US" dirty="0"/>
              <a:t>–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 smtClean="0"/>
              <a:t> </a:t>
            </a:r>
            <a:r>
              <a:rPr lang="en-US" altLang="en-US" dirty="0"/>
              <a:t>methods </a:t>
            </a:r>
            <a:r>
              <a:rPr lang="en-US" altLang="en-US" dirty="0" smtClean="0"/>
              <a:t>do not appear </a:t>
            </a:r>
            <a:r>
              <a:rPr lang="en-US" altLang="en-US" dirty="0"/>
              <a:t>in the </a:t>
            </a:r>
            <a:r>
              <a:rPr lang="en-US" altLang="en-US" dirty="0" smtClean="0"/>
              <a:t>API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3333FF"/>
                </a:solidFill>
              </a:rPr>
              <a:t>method </a:t>
            </a:r>
            <a:r>
              <a:rPr lang="en-US" altLang="en-US" dirty="0">
                <a:solidFill>
                  <a:srgbClr val="3333FF"/>
                </a:solidFill>
              </a:rPr>
              <a:t>signature </a:t>
            </a:r>
            <a:r>
              <a:rPr lang="en-US" altLang="en-US" dirty="0" smtClean="0"/>
              <a:t>has 4 main pieces of information:</a:t>
            </a:r>
          </a:p>
          <a:p>
            <a:pPr lvl="1" eaLnBrk="1" hangingPunct="1"/>
            <a:r>
              <a:rPr lang="en-US" altLang="en-US" dirty="0" smtClean="0"/>
              <a:t>Access specifier: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 eaLnBrk="1" hangingPunct="1"/>
            <a:r>
              <a:rPr lang="en-US" altLang="en-US" dirty="0" smtClean="0"/>
              <a:t>Return value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pPr lvl="1" eaLnBrk="1" hangingPunct="1"/>
            <a:r>
              <a:rPr lang="en-US" altLang="en-US" dirty="0" smtClean="0"/>
              <a:t>Method name</a:t>
            </a:r>
          </a:p>
          <a:p>
            <a:pPr lvl="1" eaLnBrk="1" hangingPunct="1"/>
            <a:r>
              <a:rPr lang="en-US" altLang="en-US" dirty="0" smtClean="0"/>
              <a:t>Parameters inside the parentheses</a:t>
            </a:r>
          </a:p>
          <a:p>
            <a:pPr eaLnBrk="1" hangingPunct="1"/>
            <a:r>
              <a:rPr lang="en-US" altLang="en-US" dirty="0" smtClean="0"/>
              <a:t>Note: a data type must precede </a:t>
            </a:r>
            <a:r>
              <a:rPr lang="en-US" altLang="en-US" b="1" i="1" dirty="0" smtClean="0"/>
              <a:t>each</a:t>
            </a:r>
            <a:r>
              <a:rPr lang="en-US" altLang="en-US" dirty="0" smtClean="0"/>
              <a:t> parameter name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M</a:t>
            </a:r>
            <a:r>
              <a:rPr lang="en-US" altLang="en-US" b="1" dirty="0" smtClean="0">
                <a:solidFill>
                  <a:srgbClr val="3333FF"/>
                </a:solidFill>
              </a:rPr>
              <a:t>ethods </a:t>
            </a:r>
            <a:r>
              <a:rPr lang="en-US" altLang="en-US" b="1" dirty="0">
                <a:solidFill>
                  <a:srgbClr val="3333FF"/>
                </a:solidFill>
              </a:rPr>
              <a:t>(cont.)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/>
              <a:t>method may have inputs (called </a:t>
            </a:r>
            <a:r>
              <a:rPr lang="en-US" altLang="en-US" dirty="0">
                <a:solidFill>
                  <a:srgbClr val="0070C0"/>
                </a:solidFill>
              </a:rPr>
              <a:t>parameters</a:t>
            </a:r>
            <a:r>
              <a:rPr lang="en-US" altLang="en-US" dirty="0"/>
              <a:t>) and/or </a:t>
            </a:r>
            <a:r>
              <a:rPr lang="en-US" altLang="en-US" dirty="0" smtClean="0"/>
              <a:t>output </a:t>
            </a:r>
            <a:r>
              <a:rPr lang="en-US" altLang="en-US" dirty="0"/>
              <a:t>(called </a:t>
            </a:r>
            <a:r>
              <a:rPr lang="en-US" altLang="en-US" dirty="0">
                <a:solidFill>
                  <a:srgbClr val="0070C0"/>
                </a:solidFill>
              </a:rPr>
              <a:t>return </a:t>
            </a:r>
            <a:r>
              <a:rPr lang="en-US" altLang="en-US" dirty="0" smtClean="0">
                <a:solidFill>
                  <a:srgbClr val="0070C0"/>
                </a:solidFill>
              </a:rPr>
              <a:t>value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The parameters of a method follow the same rules &amp; convention as those of a constructor</a:t>
            </a:r>
          </a:p>
          <a:p>
            <a:pPr eaLnBrk="1" hangingPunct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M</a:t>
            </a:r>
            <a:r>
              <a:rPr lang="en-US" altLang="en-US" b="1" dirty="0" smtClean="0">
                <a:solidFill>
                  <a:srgbClr val="3333FF"/>
                </a:solidFill>
              </a:rPr>
              <a:t>ethods </a:t>
            </a:r>
            <a:r>
              <a:rPr lang="en-US" altLang="en-US" b="1" dirty="0">
                <a:solidFill>
                  <a:srgbClr val="3333FF"/>
                </a:solidFill>
              </a:rPr>
              <a:t>(cont.)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method with a return value </a:t>
            </a:r>
            <a:r>
              <a:rPr lang="en-US" altLang="en-US" b="1" dirty="0" smtClean="0"/>
              <a:t>must</a:t>
            </a:r>
            <a:r>
              <a:rPr lang="en-US" altLang="en-US" dirty="0" smtClean="0"/>
              <a:t> have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/>
              <a:t> statement:</a:t>
            </a:r>
          </a:p>
          <a:p>
            <a:pPr eaLnBrk="1" hangingPunct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/>
              <a:t> statement, in this case, does two things: (1) quit the method, (2) </a:t>
            </a:r>
            <a:r>
              <a:rPr lang="en-US" altLang="en-US" dirty="0"/>
              <a:t>pass </a:t>
            </a:r>
            <a:r>
              <a:rPr lang="en-US" altLang="en-US" dirty="0" smtClean="0"/>
              <a:t>the </a:t>
            </a:r>
            <a:r>
              <a:rPr lang="en-US" altLang="en-US" b="1" dirty="0" smtClean="0"/>
              <a:t>one</a:t>
            </a:r>
            <a:r>
              <a:rPr lang="en-US" altLang="en-US" dirty="0" smtClean="0"/>
              <a:t> result (</a:t>
            </a:r>
            <a:r>
              <a:rPr lang="en-US" altLang="en-US" dirty="0"/>
              <a:t>of the same  </a:t>
            </a:r>
            <a:r>
              <a:rPr lang="en-US" altLang="en-US" b="1" dirty="0"/>
              <a:t>return type</a:t>
            </a:r>
            <a:r>
              <a:rPr lang="en-US" altLang="en-US" dirty="0"/>
              <a:t> declared in the method signature</a:t>
            </a:r>
            <a:r>
              <a:rPr lang="en-US" altLang="en-US" dirty="0" smtClean="0"/>
              <a:t>) to </a:t>
            </a:r>
            <a:r>
              <a:rPr lang="en-US" altLang="en-US" dirty="0"/>
              <a:t>the calling </a:t>
            </a:r>
            <a:r>
              <a:rPr lang="en-US" altLang="en-US" dirty="0" smtClean="0"/>
              <a:t>method</a:t>
            </a:r>
          </a:p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Error</a:t>
            </a:r>
            <a:r>
              <a:rPr lang="en-US" altLang="en-US" dirty="0" smtClean="0">
                <a:solidFill>
                  <a:srgbClr val="FF0000"/>
                </a:solidFill>
              </a:rPr>
              <a:t>: a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 smtClean="0">
                <a:solidFill>
                  <a:srgbClr val="FF0000"/>
                </a:solidFill>
              </a:rPr>
              <a:t> statement is NOT equivalent to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/print</a:t>
            </a:r>
            <a:r>
              <a:rPr lang="en-US" altLang="en-US" dirty="0" smtClean="0">
                <a:solidFill>
                  <a:srgbClr val="FF0000"/>
                </a:solidFill>
              </a:rPr>
              <a:t> because a print statement simply displays text in the console window &amp; still stays in the current method</a:t>
            </a:r>
          </a:p>
        </p:txBody>
      </p:sp>
      <p:sp>
        <p:nvSpPr>
          <p:cNvPr id="4" name="object 9"/>
          <p:cNvSpPr txBox="1"/>
          <p:nvPr/>
        </p:nvSpPr>
        <p:spPr>
          <a:xfrm>
            <a:off x="1718448" y="2140137"/>
            <a:ext cx="5357495" cy="1288173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45"/>
              </a:spcBef>
            </a:pPr>
            <a:r>
              <a:rPr sz="2000" spc="10" dirty="0">
                <a:latin typeface="Courier" charset="0"/>
                <a:cs typeface="Courier" charset="0"/>
              </a:rPr>
              <a:t>public double</a:t>
            </a:r>
            <a:r>
              <a:rPr sz="2000" spc="-10" dirty="0">
                <a:latin typeface="Courier" charset="0"/>
                <a:cs typeface="Courier" charset="0"/>
              </a:rPr>
              <a:t> </a:t>
            </a:r>
            <a:r>
              <a:rPr sz="2000" spc="10" dirty="0">
                <a:latin typeface="Courier" charset="0"/>
                <a:cs typeface="Courier" charset="0"/>
              </a:rPr>
              <a:t>getBalance()</a:t>
            </a:r>
            <a:endParaRPr sz="200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2000" spc="10" dirty="0">
                <a:latin typeface="Courier" charset="0"/>
                <a:cs typeface="Courier" charset="0"/>
              </a:rPr>
              <a:t>{</a:t>
            </a:r>
            <a:endParaRPr sz="200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2000" spc="10" dirty="0">
                <a:solidFill>
                  <a:srgbClr val="3333FF"/>
                </a:solidFill>
                <a:latin typeface="Courier" charset="0"/>
                <a:cs typeface="Courier" charset="0"/>
              </a:rPr>
              <a:t>return</a:t>
            </a:r>
            <a:r>
              <a:rPr sz="2000" spc="-45" dirty="0">
                <a:solidFill>
                  <a:srgbClr val="3333FF"/>
                </a:solidFill>
                <a:latin typeface="Courier" charset="0"/>
                <a:cs typeface="Courier" charset="0"/>
              </a:rPr>
              <a:t> </a:t>
            </a:r>
            <a:r>
              <a:rPr sz="2000" spc="10" dirty="0">
                <a:solidFill>
                  <a:srgbClr val="3333FF"/>
                </a:solidFill>
                <a:latin typeface="Courier" charset="0"/>
                <a:cs typeface="Courier" charset="0"/>
              </a:rPr>
              <a:t>balance</a:t>
            </a:r>
            <a:r>
              <a:rPr sz="2000" spc="10" dirty="0" smtClean="0">
                <a:solidFill>
                  <a:srgbClr val="3333FF"/>
                </a:solidFill>
                <a:latin typeface="Courier" charset="0"/>
                <a:cs typeface="Courier" charset="0"/>
              </a:rPr>
              <a:t>;</a:t>
            </a:r>
            <a:endParaRPr sz="200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2000" spc="10" dirty="0">
                <a:latin typeface="Courier" charset="0"/>
                <a:cs typeface="Courier" charset="0"/>
              </a:rPr>
              <a:t>}</a:t>
            </a:r>
            <a:endParaRPr sz="20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Methods (cont.)</a:t>
            </a:r>
            <a:endParaRPr lang="en-US" alt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Like </a:t>
            </a:r>
            <a:r>
              <a:rPr lang="en-US" altLang="en-US" dirty="0"/>
              <a:t>a constructor, a method may be </a:t>
            </a:r>
            <a:r>
              <a:rPr lang="en-US" altLang="en-US" dirty="0" smtClean="0">
                <a:solidFill>
                  <a:srgbClr val="3333FF"/>
                </a:solidFill>
              </a:rPr>
              <a:t>overloaded</a:t>
            </a:r>
            <a:r>
              <a:rPr lang="en-US" altLang="en-US" dirty="0" smtClean="0"/>
              <a:t>, to do the same task but with different given info: </a:t>
            </a:r>
            <a:r>
              <a:rPr lang="en-US" altLang="en-US" dirty="0"/>
              <a:t>same method name, with different data types for </a:t>
            </a:r>
            <a:r>
              <a:rPr lang="en-US" altLang="en-US" dirty="0" smtClean="0"/>
              <a:t>parameters</a:t>
            </a:r>
          </a:p>
          <a:p>
            <a:pPr eaLnBrk="1" hangingPunct="1"/>
            <a:r>
              <a:rPr lang="en-US" altLang="en-US" dirty="0" smtClean="0"/>
              <a:t>Example: overloaded method from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US" dirty="0" smtClean="0"/>
              <a:t> class:</a:t>
            </a:r>
            <a:endParaRPr lang="en-US" altLang="en-US" dirty="0"/>
          </a:p>
          <a:p>
            <a:pPr eaLnBrk="1" hangingPunct="1"/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65125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JM02-09</a:t>
            </a:r>
            <a:endParaRPr lang="en-US" sz="8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92021" y="3566458"/>
            <a:ext cx="813948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rgbClr val="FF9900"/>
              </a:buClr>
              <a:buSzPct val="120000"/>
              <a:buChar char="•"/>
              <a:defRPr kumimoji="1"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9900"/>
              </a:buClr>
              <a:buSzPct val="75000"/>
              <a:buFont typeface="Wingdings" panose="05000000000000000000" pitchFamily="2" charset="2"/>
              <a:buChar char="Ø"/>
              <a:defRPr kumimoji="1"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setBounds</a:t>
            </a:r>
            <a:r>
              <a:rPr kumimoji="0"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(Rectangle r</a:t>
            </a:r>
            <a:r>
              <a:rPr kumimoji="0" lang="en-US" alt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setBounds</a:t>
            </a:r>
            <a:r>
              <a:rPr kumimoji="0"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en-US" alt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kumimoji="0" lang="en-US" alt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width, </a:t>
            </a:r>
            <a:r>
              <a:rPr kumimoji="0" lang="en-US" altLang="en-US" sz="20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0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0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Methods (cont.)</a:t>
            </a:r>
            <a:endParaRPr lang="en-US" alt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Overloaded methods must have different </a:t>
            </a:r>
            <a:r>
              <a:rPr lang="en-US" altLang="en-US" b="1" dirty="0" smtClean="0"/>
              <a:t>data types for parameters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</a:t>
            </a:r>
            <a:r>
              <a:rPr lang="en-US" altLang="en-US" dirty="0" smtClean="0">
                <a:solidFill>
                  <a:srgbClr val="FF0000"/>
                </a:solidFill>
              </a:rPr>
              <a:t>he difference in return data type or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 smtClean="0">
                <a:solidFill>
                  <a:srgbClr val="FF0000"/>
                </a:solidFill>
              </a:rPr>
              <a:t> alone does NOT meet this requirement – see case (1) below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The difference in </a:t>
            </a:r>
            <a:r>
              <a:rPr lang="en-US" altLang="en-US" dirty="0" smtClean="0">
                <a:solidFill>
                  <a:srgbClr val="FF0000"/>
                </a:solidFill>
              </a:rPr>
              <a:t>the parameter names </a:t>
            </a:r>
            <a:r>
              <a:rPr lang="en-US" altLang="en-US" dirty="0">
                <a:solidFill>
                  <a:srgbClr val="FF0000"/>
                </a:solidFill>
              </a:rPr>
              <a:t>alone </a:t>
            </a:r>
            <a:r>
              <a:rPr lang="en-US" altLang="en-US" dirty="0" smtClean="0">
                <a:solidFill>
                  <a:srgbClr val="FF0000"/>
                </a:solidFill>
              </a:rPr>
              <a:t>does </a:t>
            </a:r>
            <a:r>
              <a:rPr lang="en-US" altLang="en-US" dirty="0">
                <a:solidFill>
                  <a:srgbClr val="FF0000"/>
                </a:solidFill>
              </a:rPr>
              <a:t>NOT meet this </a:t>
            </a:r>
            <a:r>
              <a:rPr lang="en-US" altLang="en-US" dirty="0" smtClean="0">
                <a:solidFill>
                  <a:srgbClr val="FF0000"/>
                </a:solidFill>
              </a:rPr>
              <a:t>requirement</a:t>
            </a:r>
            <a:r>
              <a:rPr lang="en-US" altLang="en-US" dirty="0">
                <a:solidFill>
                  <a:srgbClr val="FF0000"/>
                </a:solidFill>
              </a:rPr>
              <a:t> – see case </a:t>
            </a:r>
            <a:r>
              <a:rPr lang="en-US" altLang="en-US" dirty="0" smtClean="0">
                <a:solidFill>
                  <a:srgbClr val="FF0000"/>
                </a:solidFill>
              </a:rPr>
              <a:t>(2) </a:t>
            </a:r>
            <a:r>
              <a:rPr lang="en-US" altLang="en-US" dirty="0">
                <a:solidFill>
                  <a:srgbClr val="FF0000"/>
                </a:solidFill>
              </a:rPr>
              <a:t>below</a:t>
            </a:r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65125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JM02-09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425160" y="41264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{</a:t>
            </a:r>
          </a:p>
          <a:p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...</a:t>
            </a:r>
          </a:p>
          <a:p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altLang="en-US" sz="1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move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6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move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en-US" sz="16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en-US" sz="1600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altLang="en-US" sz="1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US" altLang="en-US" sz="16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 ... }</a:t>
            </a:r>
            <a:endParaRPr lang="en-US" altLang="en-US" sz="1600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altLang="en-US" sz="1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sz="16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expand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 </a:t>
            </a:r>
            <a:r>
              <a:rPr lang="en-US" altLang="en-US" sz="1600" dirty="0" err="1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</a:p>
          <a:p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en-US" altLang="en-US" sz="1600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2290" y="4567894"/>
            <a:ext cx="5127415" cy="62267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09452" y="5325502"/>
            <a:ext cx="5127415" cy="57775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9931" y="469456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69930" y="537999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Class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class represents a category of objects that share common </a:t>
            </a:r>
            <a:r>
              <a:rPr lang="en-US" altLang="en-US" b="1" dirty="0" smtClean="0"/>
              <a:t>characteristics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behaviors</a:t>
            </a:r>
            <a:r>
              <a:rPr lang="en-US" altLang="en-US" dirty="0" smtClean="0"/>
              <a:t>; it is a blue print for all objects in that class</a:t>
            </a:r>
          </a:p>
          <a:p>
            <a:pPr eaLnBrk="1" hangingPunct="1"/>
            <a:r>
              <a:rPr lang="en-US" altLang="en-US" dirty="0" smtClean="0"/>
              <a:t>For example, </a:t>
            </a:r>
          </a:p>
          <a:p>
            <a:pPr lvl="1" eaLnBrk="1" hangingPunct="1"/>
            <a:r>
              <a:rPr lang="en-US" altLang="en-US" dirty="0" smtClean="0"/>
              <a:t>a class many be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an object of that class may be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momsAccount</a:t>
            </a:r>
            <a:endParaRPr lang="en-US" altLang="en-US" dirty="0" smtClean="0"/>
          </a:p>
          <a:p>
            <a:pPr eaLnBrk="1" hangingPunct="1"/>
            <a:r>
              <a:rPr lang="en-US" altLang="en-US" dirty="0"/>
              <a:t>A class </a:t>
            </a:r>
            <a:r>
              <a:rPr lang="en-US" altLang="en-US" dirty="0" smtClean="0"/>
              <a:t>has 3 main parts, as documented in the Java API:</a:t>
            </a:r>
          </a:p>
          <a:p>
            <a:pPr lvl="1" eaLnBrk="1" hangingPunct="1"/>
            <a:r>
              <a:rPr lang="en-US" altLang="en-US" dirty="0" smtClean="0">
                <a:solidFill>
                  <a:srgbClr val="3333FF"/>
                </a:solidFill>
              </a:rPr>
              <a:t>Instance variables </a:t>
            </a:r>
            <a:r>
              <a:rPr lang="en-US" altLang="en-US" dirty="0" smtClean="0"/>
              <a:t>aka </a:t>
            </a:r>
            <a:r>
              <a:rPr lang="en-US" altLang="en-US" dirty="0" smtClean="0">
                <a:solidFill>
                  <a:srgbClr val="3333FF"/>
                </a:solidFill>
              </a:rPr>
              <a:t>fields</a:t>
            </a:r>
            <a:r>
              <a:rPr lang="en-US" altLang="en-US" dirty="0" smtClean="0"/>
              <a:t>, to represent the </a:t>
            </a:r>
            <a:r>
              <a:rPr lang="en-US" altLang="en-US" b="1" dirty="0" smtClean="0"/>
              <a:t>characteristics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>
                <a:solidFill>
                  <a:srgbClr val="3333FF"/>
                </a:solidFill>
              </a:rPr>
              <a:t>Constructors</a:t>
            </a:r>
            <a:r>
              <a:rPr lang="en-US" altLang="en-US" dirty="0" smtClean="0"/>
              <a:t>, to initialize the fields</a:t>
            </a:r>
          </a:p>
          <a:p>
            <a:pPr lvl="1" eaLnBrk="1" hangingPunct="1"/>
            <a:r>
              <a:rPr lang="en-US" altLang="en-US" dirty="0" smtClean="0">
                <a:solidFill>
                  <a:srgbClr val="3333FF"/>
                </a:solidFill>
              </a:rPr>
              <a:t>Methods</a:t>
            </a:r>
            <a:r>
              <a:rPr lang="en-US" altLang="en-US" dirty="0"/>
              <a:t>, to represent the </a:t>
            </a:r>
            <a:r>
              <a:rPr lang="en-US" altLang="en-US" b="1" dirty="0" smtClean="0"/>
              <a:t>behaviors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Tracing technique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programmer uses t</a:t>
            </a:r>
            <a:r>
              <a:rPr lang="en-US" altLang="en-US" dirty="0" smtClean="0"/>
              <a:t>his technique understand what the code does to the values in the method</a:t>
            </a:r>
          </a:p>
          <a:p>
            <a:pPr eaLnBrk="1" hangingPunct="1"/>
            <a:r>
              <a:rPr lang="en-US" altLang="en-US" dirty="0" smtClean="0"/>
              <a:t>Follow the statements in the method, and write/replace the values of the variables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34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The “this” Reference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JC08-3._</a:t>
            </a:r>
            <a:endParaRPr lang="en-US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455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this</a:t>
            </a:r>
            <a:endParaRPr lang="en-US" alt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smtClean="0"/>
              <a:t> reserved word refers to “self”. It is used sometimes to </a:t>
            </a:r>
            <a:r>
              <a:rPr lang="en-US" altLang="en-US" b="1" dirty="0" smtClean="0"/>
              <a:t>clarify</a:t>
            </a:r>
            <a:r>
              <a:rPr lang="en-US" altLang="en-US" dirty="0" smtClean="0"/>
              <a:t>, and sometimes as a </a:t>
            </a:r>
            <a:r>
              <a:rPr lang="en-US" altLang="en-US" b="1" dirty="0" smtClean="0"/>
              <a:t>requirement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When the name of a parameter/input to a method is the same as the name of a field (b/c you cannot think of a good name for the parameter), </a:t>
            </a:r>
            <a:r>
              <a:rPr lang="en-US" altLang="en-US" dirty="0" smtClean="0">
                <a:solidFill>
                  <a:srgbClr val="FF0000"/>
                </a:solidFill>
              </a:rPr>
              <a:t>if there is no 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smtClean="0">
                <a:solidFill>
                  <a:srgbClr val="FF0000"/>
                </a:solidFill>
              </a:rPr>
              <a:t>, the variable is the parameter</a:t>
            </a:r>
            <a:r>
              <a:rPr lang="en-US" altLang="en-US" dirty="0" smtClean="0"/>
              <a:t>:</a:t>
            </a: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Circle</a:t>
            </a: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double radius;</a:t>
            </a: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Circle(double radius)</a:t>
            </a: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= radius; // both </a:t>
            </a:r>
            <a:r>
              <a:rPr lang="en-US" alt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the parameter/input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 THIS</a:t>
            </a:r>
            <a:endParaRPr lang="en-US" alt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.radius</a:t>
            </a: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radius; // this is correct </a:t>
            </a:r>
            <a:r>
              <a:rPr lang="en-US" altLang="en-US" sz="16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DO THIS</a:t>
            </a:r>
            <a:endParaRPr lang="en-US" altLang="en-US" sz="1600" b="1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6512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JM02-09.3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6360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this </a:t>
            </a:r>
            <a:r>
              <a:rPr lang="en-US" altLang="en-US" b="1" dirty="0" smtClean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When the constructors are overloaded (i.e., same name but different signatures), and you want one constructor to call another: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Fraction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Fraction(</a:t>
            </a:r>
            <a:r>
              <a:rPr lang="en-US" altLang="en-US" sz="14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en-US" sz="14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d;</a:t>
            </a:r>
            <a:endParaRPr lang="en-US" altLang="en-US" sz="1400" b="1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Fraction()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1); // default both values to 1 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“this” refers to the other constructor </a:t>
            </a: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endParaRPr lang="en-US" altLang="en-US" sz="1400" b="1" dirty="0" smtClean="0">
              <a:solidFill>
                <a:srgbClr val="333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400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en-US" dirty="0" smtClean="0"/>
              <a:t>The same is done when the methods are overloaded.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6512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JM02-09.3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630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Static methods </a:t>
            </a:r>
            <a:r>
              <a:rPr lang="en-US" altLang="en-US" b="1" dirty="0" smtClean="0"/>
              <a:t>&amp; </a:t>
            </a:r>
            <a:r>
              <a:rPr lang="en-US" altLang="en-US" b="1" dirty="0" smtClean="0"/>
              <a:t>fields</a:t>
            </a:r>
            <a:endParaRPr lang="en-US" alt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438"/>
          </a:xfrm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u="sng" dirty="0" smtClean="0"/>
              <a:t>CALLING METHODS</a:t>
            </a:r>
            <a:r>
              <a:rPr lang="en-US" altLang="en-US" dirty="0" smtClean="0"/>
              <a:t>:</a:t>
            </a:r>
          </a:p>
          <a:p>
            <a:pPr eaLnBrk="1" hangingPunct="1">
              <a:defRPr/>
            </a:pPr>
            <a:r>
              <a:rPr lang="en-US" altLang="en-US" dirty="0" smtClean="0"/>
              <a:t>A method with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qualifier </a:t>
            </a:r>
            <a:r>
              <a:rPr lang="en-US" altLang="en-US" u="sng" dirty="0" smtClean="0"/>
              <a:t>belongs to the class</a:t>
            </a:r>
            <a:r>
              <a:rPr lang="en-US" altLang="en-US" dirty="0" smtClean="0"/>
              <a:t>, and, hence, is called with the class name as prefix (i.e., it is not necessary to create an object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 smtClean="0"/>
              <a:t> first):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defRPr/>
            </a:pPr>
            <a:r>
              <a:rPr lang="en-US" altLang="en-US" dirty="0" smtClean="0"/>
              <a:t>A </a:t>
            </a:r>
            <a:r>
              <a:rPr lang="en-US" altLang="en-US" dirty="0" smtClean="0">
                <a:cs typeface="Times New Roman" panose="02020603050405020304" pitchFamily="18" charset="0"/>
              </a:rPr>
              <a:t>non-static</a:t>
            </a:r>
            <a:r>
              <a:rPr lang="en-US" altLang="en-US" dirty="0" smtClean="0"/>
              <a:t> method called by a method of different class must be prefixed by an object already created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 smtClean="0"/>
              <a:t>: </a:t>
            </a:r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snoopy.move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A </a:t>
            </a:r>
            <a:r>
              <a:rPr lang="en-US" altLang="en-US" dirty="0" smtClean="0">
                <a:cs typeface="Times New Roman" panose="02020603050405020304" pitchFamily="18" charset="0"/>
              </a:rPr>
              <a:t>non-static </a:t>
            </a:r>
            <a:r>
              <a:rPr lang="en-US" altLang="en-US" dirty="0" smtClean="0"/>
              <a:t>method called by a method of the same class does not need any prefix, or with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dirty="0" smtClean="0"/>
              <a:t> prefix; e.g., the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US" altLang="en-US" dirty="0" smtClean="0"/>
              <a:t> method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en-US" altLang="en-US" dirty="0" smtClean="0"/>
              <a:t> may call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altLang="en-US" dirty="0" smtClean="0"/>
              <a:t>: 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reduce(); </a:t>
            </a:r>
            <a:r>
              <a:rPr lang="en-US" altLang="en-US" dirty="0" smtClean="0"/>
              <a:t>or </a:t>
            </a:r>
            <a:r>
              <a:rPr lang="en-US" altLang="en-US" b="1" dirty="0" err="1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this.reduce</a:t>
            </a:r>
            <a:r>
              <a:rPr lang="en-US" altLang="en-US" b="1" dirty="0" smtClean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u="sng" dirty="0" smtClean="0"/>
              <a:t>ACCESSING FIELDS</a:t>
            </a:r>
            <a:r>
              <a:rPr lang="en-US" altLang="en-US" dirty="0" smtClean="0"/>
              <a:t>: Similar rules apply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647" y="365125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JM02-09.6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17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5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Information hiding – private fields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field keeps one piece of information about an object</a:t>
            </a:r>
          </a:p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/>
              <a:t>field </a:t>
            </a:r>
            <a:r>
              <a:rPr lang="en-US" altLang="en-US" dirty="0" smtClean="0"/>
              <a:t>is declared with a (reserved) word: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en-US" altLang="en-US" dirty="0"/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double balance;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 request RAM space &amp; initialize to 0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A field </a:t>
            </a:r>
            <a:r>
              <a:rPr lang="en-US" altLang="en-US" dirty="0" smtClean="0"/>
              <a:t>is </a:t>
            </a:r>
            <a:r>
              <a:rPr lang="en-US" altLang="en-US" b="1" dirty="0" smtClean="0"/>
              <a:t>often</a:t>
            </a:r>
            <a:r>
              <a:rPr lang="en-US" altLang="en-US" dirty="0" smtClean="0"/>
              <a:t> declared as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 smtClean="0"/>
              <a:t> to “hide” from the </a:t>
            </a:r>
            <a:r>
              <a:rPr lang="en-US" altLang="en-US" dirty="0" smtClean="0">
                <a:solidFill>
                  <a:srgbClr val="3333FF"/>
                </a:solidFill>
              </a:rPr>
              <a:t>client of the class</a:t>
            </a:r>
            <a:r>
              <a:rPr lang="en-US" altLang="en-US" dirty="0" smtClean="0"/>
              <a:t> – </a:t>
            </a:r>
            <a:r>
              <a:rPr lang="en-US" altLang="en-US" dirty="0" smtClean="0">
                <a:solidFill>
                  <a:srgbClr val="3333FF"/>
                </a:solidFill>
              </a:rPr>
              <a:t>information hiding </a:t>
            </a:r>
            <a:r>
              <a:rPr lang="en-US" altLang="en-US" dirty="0" smtClean="0"/>
              <a:t>– which makes the modification of the information safe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15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Encapsulation – </a:t>
            </a:r>
            <a:r>
              <a:rPr lang="en-US" altLang="en-US" b="1" dirty="0" smtClean="0">
                <a:solidFill>
                  <a:srgbClr val="3333FF"/>
                </a:solidFill>
              </a:rPr>
              <a:t>method</a:t>
            </a:r>
            <a:r>
              <a:rPr lang="en-US" altLang="en-US" b="1" dirty="0" smtClean="0">
                <a:solidFill>
                  <a:srgbClr val="3333FF"/>
                </a:solidFill>
              </a:rPr>
              <a:t>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A method is a set of instructions to carry out a task and/or return a result</a:t>
            </a:r>
          </a:p>
          <a:p>
            <a:pPr eaLnBrk="1" hangingPunct="1"/>
            <a:r>
              <a:rPr lang="en-US" altLang="en-US" dirty="0" smtClean="0"/>
              <a:t>To be able to use a class, a programmer/you only need to know the method header or </a:t>
            </a:r>
            <a:r>
              <a:rPr lang="en-US" altLang="en-US" dirty="0">
                <a:solidFill>
                  <a:srgbClr val="3333FF"/>
                </a:solidFill>
              </a:rPr>
              <a:t>method </a:t>
            </a:r>
            <a:r>
              <a:rPr lang="en-US" altLang="en-US" dirty="0" smtClean="0">
                <a:solidFill>
                  <a:srgbClr val="3333FF"/>
                </a:solidFill>
              </a:rPr>
              <a:t>signature </a:t>
            </a:r>
            <a:r>
              <a:rPr lang="en-US" altLang="en-US" dirty="0" smtClean="0"/>
              <a:t>(and not how things are done in the body); this is called </a:t>
            </a:r>
            <a:r>
              <a:rPr lang="en-US" altLang="en-US" dirty="0" smtClean="0">
                <a:solidFill>
                  <a:srgbClr val="3333FF"/>
                </a:solidFill>
              </a:rPr>
              <a:t>encapsulation</a:t>
            </a:r>
            <a:r>
              <a:rPr lang="en-US" altLang="en-US" dirty="0" smtClean="0"/>
              <a:t>; i.e., a method is a </a:t>
            </a:r>
            <a:r>
              <a:rPr lang="en-US" altLang="en-US" dirty="0" err="1" smtClean="0"/>
              <a:t>blackbox</a:t>
            </a:r>
            <a:endParaRPr lang="en-US" altLang="en-US" dirty="0">
              <a:solidFill>
                <a:srgbClr val="3333FF"/>
              </a:solidFill>
            </a:endParaRPr>
          </a:p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Client of a class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8838"/>
          </a:xfrm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3333FF"/>
                </a:solidFill>
              </a:rPr>
              <a:t>client of a class </a:t>
            </a:r>
            <a:r>
              <a:rPr lang="en-US" altLang="en-US" dirty="0"/>
              <a:t>A is a class B that uses class </a:t>
            </a:r>
            <a:r>
              <a:rPr lang="en-US" altLang="en-US" dirty="0" smtClean="0"/>
              <a:t>A </a:t>
            </a:r>
          </a:p>
          <a:p>
            <a:pPr eaLnBrk="1" hangingPunct="1"/>
            <a:r>
              <a:rPr lang="en-US" altLang="en-US" dirty="0" err="1" smtClean="0"/>
              <a:t>BlueJ</a:t>
            </a:r>
            <a:r>
              <a:rPr lang="en-US" altLang="en-US" dirty="0" smtClean="0"/>
              <a:t> automatically draws an arrow from the client of a class to that class; e.g.: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BankAccountTester</a:t>
            </a:r>
            <a:r>
              <a:rPr lang="en-US" altLang="en-US" dirty="0" smtClean="0"/>
              <a:t> is a client of class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93" y="3640152"/>
            <a:ext cx="4259356" cy="103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3333FF"/>
                </a:solidFill>
              </a:rPr>
              <a:t>Public Interface &amp;</a:t>
            </a:r>
            <a:br>
              <a:rPr lang="en-US" altLang="en-US" b="1" dirty="0" smtClean="0">
                <a:solidFill>
                  <a:srgbClr val="3333FF"/>
                </a:solidFill>
              </a:rPr>
            </a:br>
            <a:r>
              <a:rPr lang="en-US" altLang="en-US" b="1" dirty="0" smtClean="0">
                <a:solidFill>
                  <a:srgbClr val="3333FF"/>
                </a:solidFill>
              </a:rPr>
              <a:t>Implementing a class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JC08-3.2</a:t>
            </a:r>
            <a:endParaRPr lang="en-US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defRPr/>
            </a:pP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A. Nguyen)</a:t>
            </a:r>
          </a:p>
          <a:p>
            <a:pPr eaLnBrk="1" hangingPunct="1"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118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Parts of a class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To </a:t>
            </a:r>
            <a:r>
              <a:rPr lang="en-US" altLang="en-US" dirty="0" smtClean="0">
                <a:solidFill>
                  <a:srgbClr val="3333FF"/>
                </a:solidFill>
              </a:rPr>
              <a:t>implement</a:t>
            </a:r>
            <a:r>
              <a:rPr lang="en-US" altLang="en-US" dirty="0" smtClean="0"/>
              <a:t> a class/method is to write/code it</a:t>
            </a:r>
          </a:p>
          <a:p>
            <a:pPr eaLnBrk="1" hangingPunct="1">
              <a:defRPr/>
            </a:pPr>
            <a:r>
              <a:rPr lang="en-US" altLang="en-US" dirty="0" smtClean="0"/>
              <a:t>A class has 3 main parts, usually presented in this order:</a:t>
            </a:r>
          </a:p>
          <a:p>
            <a:pPr lvl="1" eaLnBrk="1" hangingPunct="1">
              <a:defRPr/>
            </a:pPr>
            <a:r>
              <a:rPr lang="en-US" altLang="en-US" dirty="0" smtClean="0"/>
              <a:t>Fields</a:t>
            </a:r>
          </a:p>
          <a:p>
            <a:pPr lvl="1" eaLnBrk="1" hangingPunct="1">
              <a:defRPr/>
            </a:pPr>
            <a:r>
              <a:rPr lang="en-US" altLang="en-US" dirty="0" smtClean="0"/>
              <a:t>Constructors</a:t>
            </a:r>
          </a:p>
          <a:p>
            <a:pPr lvl="1" eaLnBrk="1" hangingPunct="1">
              <a:defRPr/>
            </a:pPr>
            <a:r>
              <a:rPr lang="en-US" altLang="en-US" dirty="0" smtClean="0"/>
              <a:t>Methods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3333FF"/>
                </a:solidFill>
              </a:rPr>
              <a:t>Parts of a class</a:t>
            </a:r>
            <a:endParaRPr lang="en-US" altLang="en-US" b="1" dirty="0" smtClean="0">
              <a:solidFill>
                <a:srgbClr val="3333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1313726" y="1825625"/>
            <a:ext cx="3849946" cy="4414029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00"/>
              </a:spcBef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public class</a:t>
            </a:r>
            <a:r>
              <a:rPr sz="1050" spc="-60" dirty="0">
                <a:solidFill>
                  <a:srgbClr val="3333FF"/>
                </a:solidFill>
                <a:latin typeface="Courier" charset="0"/>
                <a:cs typeface="Courier" charset="0"/>
              </a:rPr>
              <a:t> </a:t>
            </a: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BankAccount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{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lang="en-US" sz="1050" spc="15" dirty="0" smtClean="0">
                <a:latin typeface="Courier" charset="0"/>
                <a:cs typeface="Courier" charset="0"/>
              </a:rPr>
              <a:t>// Fields</a:t>
            </a:r>
          </a:p>
          <a:p>
            <a:pPr marL="213995">
              <a:lnSpc>
                <a:spcPct val="100000"/>
              </a:lnSpc>
            </a:pPr>
            <a:r>
              <a:rPr lang="en-US" sz="1050" spc="15" dirty="0" smtClean="0">
                <a:solidFill>
                  <a:srgbClr val="3333FF"/>
                </a:solidFill>
                <a:latin typeface="Courier" charset="0"/>
                <a:cs typeface="Courier" charset="0"/>
              </a:rPr>
              <a:t>private double balance;</a:t>
            </a:r>
            <a:endParaRPr lang="en-US" sz="1050" spc="15" dirty="0" smtClean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lang="en-US" sz="1050" spc="15" dirty="0" smtClean="0">
                <a:latin typeface="Courier" charset="0"/>
                <a:cs typeface="Courier" charset="0"/>
              </a:rPr>
              <a:t>// </a:t>
            </a:r>
            <a:r>
              <a:rPr sz="1050" spc="15" dirty="0" smtClean="0">
                <a:latin typeface="Courier" charset="0"/>
                <a:cs typeface="Courier" charset="0"/>
              </a:rPr>
              <a:t>Constructors  </a:t>
            </a:r>
            <a:endParaRPr lang="en-US" sz="1050" spc="15" dirty="0" smtClean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 smtClean="0">
                <a:solidFill>
                  <a:srgbClr val="3333FF"/>
                </a:solidFill>
                <a:latin typeface="Courier" charset="0"/>
                <a:cs typeface="Courier" charset="0"/>
              </a:rPr>
              <a:t>public</a:t>
            </a:r>
            <a:r>
              <a:rPr sz="1050" spc="-65" dirty="0" smtClean="0">
                <a:solidFill>
                  <a:srgbClr val="3333FF"/>
                </a:solidFill>
                <a:latin typeface="Courier" charset="0"/>
                <a:cs typeface="Courier" charset="0"/>
              </a:rPr>
              <a:t> </a:t>
            </a: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BankAccount()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{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// </a:t>
            </a:r>
            <a:r>
              <a:rPr sz="1050" i="1" spc="125" dirty="0" smtClean="0">
                <a:solidFill>
                  <a:srgbClr val="3333FF"/>
                </a:solidFill>
                <a:latin typeface="Trebuchet MS"/>
                <a:cs typeface="Trebuchet MS"/>
              </a:rPr>
              <a:t>body</a:t>
            </a:r>
            <a:r>
              <a:rPr lang="en-US" sz="1050" i="1" spc="125" dirty="0" smtClean="0">
                <a:solidFill>
                  <a:srgbClr val="3333FF"/>
                </a:solidFill>
                <a:latin typeface="Trebuchet MS"/>
                <a:cs typeface="Trebuchet MS"/>
              </a:rPr>
              <a:t>— not yet coded</a:t>
            </a:r>
            <a:endParaRPr sz="1050" dirty="0">
              <a:solidFill>
                <a:srgbClr val="3333FF"/>
              </a:solidFill>
              <a:latin typeface="Trebuchet MS"/>
              <a:cs typeface="Trebuchet MS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}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public BankAccount(double</a:t>
            </a:r>
            <a:r>
              <a:rPr sz="1050" spc="-40" dirty="0">
                <a:solidFill>
                  <a:srgbClr val="3333FF"/>
                </a:solidFill>
                <a:latin typeface="Courier" charset="0"/>
                <a:cs typeface="Courier" charset="0"/>
              </a:rPr>
              <a:t> </a:t>
            </a: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initialBalance)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{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// </a:t>
            </a:r>
            <a:r>
              <a:rPr sz="1050" i="1" spc="125" dirty="0">
                <a:solidFill>
                  <a:srgbClr val="3333FF"/>
                </a:solidFill>
                <a:latin typeface="Trebuchet MS"/>
                <a:cs typeface="Trebuchet MS"/>
              </a:rPr>
              <a:t>body-</a:t>
            </a:r>
            <a:r>
              <a:rPr sz="1050" i="1" spc="125" dirty="0" smtClean="0">
                <a:solidFill>
                  <a:srgbClr val="3333FF"/>
                </a:solidFill>
                <a:latin typeface="Trebuchet MS"/>
                <a:cs typeface="Trebuchet MS"/>
              </a:rPr>
              <a:t>-</a:t>
            </a:r>
            <a:r>
              <a:rPr lang="en-US" sz="1050" i="1" spc="125" dirty="0">
                <a:solidFill>
                  <a:srgbClr val="3333FF"/>
                </a:solidFill>
                <a:latin typeface="Trebuchet MS"/>
                <a:cs typeface="Trebuchet MS"/>
              </a:rPr>
              <a:t> not yet coded</a:t>
            </a:r>
            <a:endParaRPr sz="1050" dirty="0">
              <a:solidFill>
                <a:srgbClr val="3333FF"/>
              </a:solidFill>
              <a:latin typeface="Trebuchet MS"/>
              <a:cs typeface="Trebuchet MS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}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 smtClean="0">
                <a:latin typeface="Courier" charset="0"/>
                <a:cs typeface="Courier" charset="0"/>
              </a:rPr>
              <a:t>//</a:t>
            </a:r>
            <a:r>
              <a:rPr sz="1050" spc="-75" dirty="0" smtClean="0">
                <a:latin typeface="Courier" charset="0"/>
                <a:cs typeface="Courier" charset="0"/>
              </a:rPr>
              <a:t> </a:t>
            </a:r>
            <a:r>
              <a:rPr sz="1050" spc="15" dirty="0">
                <a:latin typeface="Courier" charset="0"/>
                <a:cs typeface="Courier" charset="0"/>
              </a:rPr>
              <a:t>Methods</a:t>
            </a:r>
            <a:endParaRPr sz="1050" dirty="0"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public void deposit(double</a:t>
            </a:r>
            <a:r>
              <a:rPr sz="1050" spc="-50" dirty="0">
                <a:solidFill>
                  <a:srgbClr val="3333FF"/>
                </a:solidFill>
                <a:latin typeface="Courier" charset="0"/>
                <a:cs typeface="Courier" charset="0"/>
              </a:rPr>
              <a:t> </a:t>
            </a: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amount)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{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// body-</a:t>
            </a:r>
            <a:r>
              <a:rPr sz="1050" spc="15" dirty="0" smtClean="0">
                <a:solidFill>
                  <a:srgbClr val="3333FF"/>
                </a:solidFill>
                <a:latin typeface="Courier" charset="0"/>
                <a:cs typeface="Courier" charset="0"/>
              </a:rPr>
              <a:t>-</a:t>
            </a:r>
            <a:r>
              <a:rPr lang="en-US" sz="1050" i="1" spc="125" dirty="0">
                <a:solidFill>
                  <a:srgbClr val="3333FF"/>
                </a:solidFill>
                <a:latin typeface="Trebuchet MS"/>
                <a:cs typeface="Trebuchet MS"/>
              </a:rPr>
              <a:t> not yet coded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}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public void withdraw(double</a:t>
            </a:r>
            <a:r>
              <a:rPr sz="1050" spc="-50" dirty="0">
                <a:solidFill>
                  <a:srgbClr val="3333FF"/>
                </a:solidFill>
                <a:latin typeface="Courier" charset="0"/>
                <a:cs typeface="Courier" charset="0"/>
              </a:rPr>
              <a:t> </a:t>
            </a: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amount)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{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// </a:t>
            </a:r>
            <a:r>
              <a:rPr sz="1050" i="1" spc="125" dirty="0">
                <a:solidFill>
                  <a:srgbClr val="3333FF"/>
                </a:solidFill>
                <a:latin typeface="Trebuchet MS"/>
                <a:cs typeface="Trebuchet MS"/>
              </a:rPr>
              <a:t>body-</a:t>
            </a:r>
            <a:r>
              <a:rPr sz="1050" i="1" spc="125" dirty="0" smtClean="0">
                <a:solidFill>
                  <a:srgbClr val="3333FF"/>
                </a:solidFill>
                <a:latin typeface="Trebuchet MS"/>
                <a:cs typeface="Trebuchet MS"/>
              </a:rPr>
              <a:t>-</a:t>
            </a:r>
            <a:r>
              <a:rPr lang="en-US" sz="1050" i="1" spc="125" dirty="0">
                <a:solidFill>
                  <a:srgbClr val="3333FF"/>
                </a:solidFill>
                <a:latin typeface="Trebuchet MS"/>
                <a:cs typeface="Trebuchet MS"/>
              </a:rPr>
              <a:t> not yet coded</a:t>
            </a:r>
            <a:endParaRPr sz="1050" dirty="0">
              <a:solidFill>
                <a:srgbClr val="3333FF"/>
              </a:solidFill>
              <a:latin typeface="Trebuchet MS"/>
              <a:cs typeface="Trebuchet MS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}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public double</a:t>
            </a:r>
            <a:r>
              <a:rPr sz="1050" spc="-60" dirty="0">
                <a:solidFill>
                  <a:srgbClr val="3333FF"/>
                </a:solidFill>
                <a:latin typeface="Courier" charset="0"/>
                <a:cs typeface="Courier" charset="0"/>
              </a:rPr>
              <a:t> </a:t>
            </a: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getBalance()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{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381000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// </a:t>
            </a:r>
            <a:r>
              <a:rPr sz="1050" i="1" spc="125" dirty="0">
                <a:solidFill>
                  <a:srgbClr val="3333FF"/>
                </a:solidFill>
                <a:latin typeface="Trebuchet MS"/>
                <a:cs typeface="Trebuchet MS"/>
              </a:rPr>
              <a:t>body-</a:t>
            </a:r>
            <a:r>
              <a:rPr sz="1050" i="1" spc="125" dirty="0" smtClean="0">
                <a:solidFill>
                  <a:srgbClr val="3333FF"/>
                </a:solidFill>
                <a:latin typeface="Trebuchet MS"/>
                <a:cs typeface="Trebuchet MS"/>
              </a:rPr>
              <a:t>-</a:t>
            </a:r>
            <a:r>
              <a:rPr lang="en-US" sz="1050" i="1" spc="125" dirty="0">
                <a:solidFill>
                  <a:srgbClr val="3333FF"/>
                </a:solidFill>
                <a:latin typeface="Trebuchet MS"/>
                <a:cs typeface="Trebuchet MS"/>
              </a:rPr>
              <a:t> not yet coded</a:t>
            </a:r>
            <a:endParaRPr sz="1050" dirty="0">
              <a:solidFill>
                <a:srgbClr val="3333FF"/>
              </a:solidFill>
              <a:latin typeface="Trebuchet MS"/>
              <a:cs typeface="Trebuchet MS"/>
            </a:endParaRPr>
          </a:p>
          <a:p>
            <a:pPr marL="21399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}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  <a:p>
            <a:pPr marL="47625">
              <a:lnSpc>
                <a:spcPct val="100000"/>
              </a:lnSpc>
            </a:pPr>
            <a:r>
              <a:rPr sz="1050" spc="15" dirty="0">
                <a:solidFill>
                  <a:srgbClr val="3333FF"/>
                </a:solidFill>
                <a:latin typeface="Courier" charset="0"/>
                <a:cs typeface="Courier" charset="0"/>
              </a:rPr>
              <a:t>}</a:t>
            </a:r>
            <a:endParaRPr sz="1050" dirty="0">
              <a:solidFill>
                <a:srgbClr val="3333FF"/>
              </a:solidFill>
              <a:latin typeface="Courier" charset="0"/>
              <a:cs typeface="Courier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13726" y="2178424"/>
            <a:ext cx="3849946" cy="36307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13726" y="2541494"/>
            <a:ext cx="3849946" cy="14253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13726" y="3966883"/>
            <a:ext cx="3849946" cy="21111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FF"/>
                </a:solidFill>
              </a:rPr>
              <a:t>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A name in Java must not contain blanks; thus, all words are next to each other, and each word starts with an upper-case letter (or the words are “separated” with an underscore); e.g.,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unitPrice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dirty="0"/>
              <a:t>N</a:t>
            </a:r>
            <a:r>
              <a:rPr lang="en-US" altLang="en-US" dirty="0" smtClean="0"/>
              <a:t>ames starting with an upper-case letter are class name (and, thus, constructor name); </a:t>
            </a:r>
            <a:r>
              <a:rPr lang="en-US" altLang="en-US" dirty="0"/>
              <a:t>e.g.,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/>
              <a:t>Names starting with an </a:t>
            </a:r>
            <a:r>
              <a:rPr lang="en-US" altLang="en-US" dirty="0" smtClean="0"/>
              <a:t>lower-case letter are variable names and method names; </a:t>
            </a:r>
            <a:r>
              <a:rPr lang="en-US" altLang="en-US" dirty="0"/>
              <a:t>e.g.,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setHeight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Names </a:t>
            </a:r>
            <a:r>
              <a:rPr lang="en-US" altLang="en-US" dirty="0" smtClean="0"/>
              <a:t>in all lower-case letters are </a:t>
            </a:r>
            <a:r>
              <a:rPr lang="en-US" altLang="en-US" dirty="0" smtClean="0">
                <a:solidFill>
                  <a:srgbClr val="FF0000"/>
                </a:solidFill>
              </a:rPr>
              <a:t>reserved words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en-US" dirty="0"/>
              <a:t>Names in all </a:t>
            </a:r>
            <a:r>
              <a:rPr lang="en-US" altLang="en-US" dirty="0" smtClean="0"/>
              <a:t>upper-case </a:t>
            </a:r>
            <a:r>
              <a:rPr lang="en-US" altLang="en-US" dirty="0"/>
              <a:t>letters </a:t>
            </a:r>
            <a:r>
              <a:rPr lang="en-US" altLang="en-US" dirty="0" smtClean="0"/>
              <a:t>are constants (i.e., unmodifiable); e.g.,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21732</TotalTime>
  <Words>1750</Words>
  <Application>Microsoft Office PowerPoint</Application>
  <PresentationFormat>Widescreen</PresentationFormat>
  <Paragraphs>205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Courier New</vt:lpstr>
      <vt:lpstr>Times New Roman</vt:lpstr>
      <vt:lpstr>Trebuchet MS</vt:lpstr>
      <vt:lpstr>Wingdings</vt:lpstr>
      <vt:lpstr>Office Theme</vt:lpstr>
      <vt:lpstr>Classes: information hiding &amp; encapsulation</vt:lpstr>
      <vt:lpstr>Class</vt:lpstr>
      <vt:lpstr>Information hiding – private fields</vt:lpstr>
      <vt:lpstr>Encapsulation – methods</vt:lpstr>
      <vt:lpstr>Client of a class</vt:lpstr>
      <vt:lpstr>Public Interface &amp; Implementing a class</vt:lpstr>
      <vt:lpstr>Parts of a class</vt:lpstr>
      <vt:lpstr>Parts of a class</vt:lpstr>
      <vt:lpstr>Naming convention</vt:lpstr>
      <vt:lpstr>The fields</vt:lpstr>
      <vt:lpstr>Constructors</vt:lpstr>
      <vt:lpstr>Constructors (cont.)</vt:lpstr>
      <vt:lpstr>Constructors: errors</vt:lpstr>
      <vt:lpstr>Methods</vt:lpstr>
      <vt:lpstr>Methods (cont.)</vt:lpstr>
      <vt:lpstr>Methods (cont.)</vt:lpstr>
      <vt:lpstr>Methods (cont.)</vt:lpstr>
      <vt:lpstr>Methods (cont.)</vt:lpstr>
      <vt:lpstr>Methods (cont.)</vt:lpstr>
      <vt:lpstr>Tracing technique</vt:lpstr>
      <vt:lpstr>The “this” Reference</vt:lpstr>
      <vt:lpstr>this</vt:lpstr>
      <vt:lpstr>this (cont.)</vt:lpstr>
      <vt:lpstr>Static methods &amp; fields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Comp. Sci. A</dc:title>
  <dc:creator>Anh Nguyen</dc:creator>
  <cp:lastModifiedBy>Anh Nguyen</cp:lastModifiedBy>
  <cp:revision>730</cp:revision>
  <dcterms:created xsi:type="dcterms:W3CDTF">2013-08-10T21:38:01Z</dcterms:created>
  <dcterms:modified xsi:type="dcterms:W3CDTF">2016-06-26T18:21:00Z</dcterms:modified>
</cp:coreProperties>
</file>