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44" r:id="rId2"/>
    <p:sldId id="354" r:id="rId3"/>
    <p:sldId id="362" r:id="rId4"/>
    <p:sldId id="357" r:id="rId5"/>
    <p:sldId id="358" r:id="rId6"/>
    <p:sldId id="390" r:id="rId7"/>
    <p:sldId id="360" r:id="rId8"/>
    <p:sldId id="383" r:id="rId9"/>
    <p:sldId id="369" r:id="rId10"/>
    <p:sldId id="366" r:id="rId11"/>
    <p:sldId id="385" r:id="rId12"/>
    <p:sldId id="386" r:id="rId13"/>
    <p:sldId id="387" r:id="rId14"/>
    <p:sldId id="388" r:id="rId15"/>
    <p:sldId id="389" r:id="rId16"/>
    <p:sldId id="392" r:id="rId17"/>
    <p:sldId id="384" r:id="rId18"/>
    <p:sldId id="367" r:id="rId19"/>
    <p:sldId id="380" r:id="rId20"/>
    <p:sldId id="377" r:id="rId21"/>
    <p:sldId id="381" r:id="rId22"/>
    <p:sldId id="378" r:id="rId23"/>
    <p:sldId id="379" r:id="rId24"/>
    <p:sldId id="382" r:id="rId25"/>
    <p:sldId id="355" r:id="rId26"/>
    <p:sldId id="356" r:id="rId27"/>
    <p:sldId id="332" r:id="rId28"/>
    <p:sldId id="361" r:id="rId29"/>
    <p:sldId id="363" r:id="rId30"/>
    <p:sldId id="365" r:id="rId31"/>
    <p:sldId id="373" r:id="rId32"/>
    <p:sldId id="374" r:id="rId33"/>
    <p:sldId id="375" r:id="rId34"/>
    <p:sldId id="393" r:id="rId3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3300"/>
    <a:srgbClr val="FF33CC"/>
    <a:srgbClr val="FFFF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56" autoAdjust="0"/>
    <p:restoredTop sz="94660"/>
  </p:normalViewPr>
  <p:slideViewPr>
    <p:cSldViewPr snapToGrid="0">
      <p:cViewPr varScale="1">
        <p:scale>
          <a:sx n="84" d="100"/>
          <a:sy n="84" d="100"/>
        </p:scale>
        <p:origin x="96" y="6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0F40DBBD-7E5F-4460-A8FE-79FCF3A8BBAB}" type="datetimeFigureOut">
              <a:rPr lang="en-US"/>
              <a:pPr>
                <a:defRPr/>
              </a:pPr>
              <a:t>6/29/2016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A4F5880F-371A-429E-9AFA-CF91D463D7CF}" type="slidenum">
              <a:rPr lang="en-US" altLang="en-US"/>
              <a:pPr>
                <a:defRPr/>
              </a:pPr>
              <a:t>‹#›</a:t>
            </a:fld>
            <a:endParaRPr lang="en-US" altLang="en-US"/>
          </a:p>
        </p:txBody>
      </p:sp>
    </p:spTree>
    <p:extLst>
      <p:ext uri="{BB962C8B-B14F-4D97-AF65-F5344CB8AC3E}">
        <p14:creationId xmlns:p14="http://schemas.microsoft.com/office/powerpoint/2010/main" val="11258528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77940B70-EEF7-4637-9CA0-5CE3291604F4}" type="slidenum">
              <a:rPr lang="en-US" altLang="en-US" sz="1200"/>
              <a:pPr/>
              <a:t>8</a:t>
            </a:fld>
            <a:endParaRPr lang="en-US" altLang="en-US"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r>
              <a:rPr lang="en-US" altLang="en-US" smtClean="0"/>
              <a:t>But there is no need for symbolic constants like</a:t>
            </a:r>
          </a:p>
          <a:p>
            <a:endParaRPr lang="en-US" altLang="en-US" smtClean="0"/>
          </a:p>
          <a:p>
            <a:r>
              <a:rPr lang="en-US" altLang="en-US" smtClean="0">
                <a:solidFill>
                  <a:srgbClr val="000000"/>
                </a:solidFill>
                <a:latin typeface="Courier New" panose="02070309020205020404" pitchFamily="49" charset="0"/>
              </a:rPr>
              <a:t>  pubic final int ONE = 1;</a:t>
            </a:r>
          </a:p>
        </p:txBody>
      </p:sp>
    </p:spTree>
    <p:extLst>
      <p:ext uri="{BB962C8B-B14F-4D97-AF65-F5344CB8AC3E}">
        <p14:creationId xmlns:p14="http://schemas.microsoft.com/office/powerpoint/2010/main" val="1742422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64BC6099-FE56-440F-B5CA-B0FC9B39368D}" type="slidenum">
              <a:rPr lang="en-US" altLang="en-US" sz="1200"/>
              <a:pPr/>
              <a:t>22</a:t>
            </a:fld>
            <a:endParaRPr lang="en-US" alt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r>
              <a:rPr lang="en-US" altLang="en-US" smtClean="0"/>
              <a:t>Local variables are for temporary use; they are created when you call a method and destroyed when you return from a method call.  Fields have the lifetime of the object and are destroyed only when the object is destroyed.</a:t>
            </a:r>
          </a:p>
        </p:txBody>
      </p:sp>
    </p:spTree>
    <p:extLst>
      <p:ext uri="{BB962C8B-B14F-4D97-AF65-F5344CB8AC3E}">
        <p14:creationId xmlns:p14="http://schemas.microsoft.com/office/powerpoint/2010/main" val="159337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07D54136-4B11-4BF2-B0C2-CA2014A8115A}" type="slidenum">
              <a:rPr lang="en-US" altLang="en-US" sz="1200"/>
              <a:pPr/>
              <a:t>23</a:t>
            </a:fld>
            <a:endParaRPr lang="en-US" altLang="en-US"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r>
              <a:rPr lang="en-US" altLang="en-US" smtClean="0"/>
              <a:t>Regardless of where you place a field declaration, the field is “visible” in the whole class.  The compiler scans the class’s code to locate and tabulate all the fields, then parses the code again and checks the syntax.</a:t>
            </a:r>
          </a:p>
          <a:p>
            <a:endParaRPr lang="en-US" altLang="en-US" smtClean="0"/>
          </a:p>
          <a:p>
            <a:r>
              <a:rPr lang="en-US" altLang="en-US" smtClean="0"/>
              <a:t>A field’s value can be set in its declaration, in a constructor, or in one of the methods.  Uninitialized fields get default values: 0 for numbers, </a:t>
            </a:r>
            <a:r>
              <a:rPr lang="en-US" altLang="en-US" smtClean="0">
                <a:solidFill>
                  <a:srgbClr val="000000"/>
                </a:solidFill>
                <a:latin typeface="Courier New" panose="02070309020205020404" pitchFamily="49" charset="0"/>
              </a:rPr>
              <a:t>null</a:t>
            </a:r>
            <a:r>
              <a:rPr lang="en-US" altLang="en-US" smtClean="0"/>
              <a:t> for objects (references), </a:t>
            </a:r>
            <a:r>
              <a:rPr lang="en-US" altLang="en-US" smtClean="0">
                <a:latin typeface="Courier New" panose="02070309020205020404" pitchFamily="49" charset="0"/>
              </a:rPr>
              <a:t>false</a:t>
            </a:r>
            <a:r>
              <a:rPr lang="en-US" altLang="en-US" smtClean="0"/>
              <a:t> for </a:t>
            </a:r>
            <a:r>
              <a:rPr lang="en-US" altLang="en-US" smtClean="0">
                <a:solidFill>
                  <a:srgbClr val="000000"/>
                </a:solidFill>
                <a:latin typeface="Courier New" panose="02070309020205020404" pitchFamily="49" charset="0"/>
              </a:rPr>
              <a:t>boolean</a:t>
            </a:r>
            <a:r>
              <a:rPr lang="en-US" altLang="en-US" smtClean="0"/>
              <a:t>s (see Chapter 7).</a:t>
            </a:r>
          </a:p>
        </p:txBody>
      </p:sp>
    </p:spTree>
    <p:extLst>
      <p:ext uri="{BB962C8B-B14F-4D97-AF65-F5344CB8AC3E}">
        <p14:creationId xmlns:p14="http://schemas.microsoft.com/office/powerpoint/2010/main" val="2912296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737F2124-7849-4748-A85B-287198AD041B}" type="slidenum">
              <a:rPr lang="en-US" altLang="en-US" sz="1200"/>
              <a:pPr/>
              <a:t>24</a:t>
            </a:fld>
            <a:endParaRPr lang="en-US" altLang="en-US" sz="12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r>
              <a:rPr lang="en-US" altLang="en-US" smtClean="0"/>
              <a:t>Again, give fields prominent names and write the data type designator for a field only in the field’s declaration, never inside a constructor or method.  Attention to detail is the key.</a:t>
            </a:r>
          </a:p>
        </p:txBody>
      </p:sp>
    </p:spTree>
    <p:extLst>
      <p:ext uri="{BB962C8B-B14F-4D97-AF65-F5344CB8AC3E}">
        <p14:creationId xmlns:p14="http://schemas.microsoft.com/office/powerpoint/2010/main" val="2205959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E97D3B33-059A-47A0-A314-BF67F10E506B}" type="slidenum">
              <a:rPr lang="en-US" altLang="en-US" sz="1200"/>
              <a:pPr/>
              <a:t>11</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r>
              <a:rPr lang="en-US" altLang="en-US" smtClean="0"/>
              <a:t>There is also the unary operator </a:t>
            </a:r>
            <a:r>
              <a:rPr lang="en-US" altLang="en-US" smtClean="0">
                <a:solidFill>
                  <a:srgbClr val="000000"/>
                </a:solidFill>
                <a:latin typeface="Courier New" panose="02070309020205020404" pitchFamily="49" charset="0"/>
              </a:rPr>
              <a:t>-</a:t>
            </a:r>
            <a:r>
              <a:rPr lang="en-US" altLang="en-US" smtClean="0"/>
              <a:t>, for example,</a:t>
            </a:r>
          </a:p>
          <a:p>
            <a:endParaRPr lang="en-US" altLang="en-US" smtClean="0"/>
          </a:p>
          <a:p>
            <a:r>
              <a:rPr lang="en-US" altLang="en-US" smtClean="0">
                <a:solidFill>
                  <a:srgbClr val="000000"/>
                </a:solidFill>
                <a:latin typeface="Courier New" panose="02070309020205020404" pitchFamily="49" charset="0"/>
              </a:rPr>
              <a:t>  sign = -sign;</a:t>
            </a:r>
          </a:p>
          <a:p>
            <a:endParaRPr lang="en-US" altLang="en-US" smtClean="0"/>
          </a:p>
          <a:p>
            <a:r>
              <a:rPr lang="en-US" altLang="en-US" smtClean="0"/>
              <a:t>All unary operators have a higher rank than binary operators and are executed first.</a:t>
            </a:r>
          </a:p>
        </p:txBody>
      </p:sp>
    </p:spTree>
    <p:extLst>
      <p:ext uri="{BB962C8B-B14F-4D97-AF65-F5344CB8AC3E}">
        <p14:creationId xmlns:p14="http://schemas.microsoft.com/office/powerpoint/2010/main" val="2205411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61C3E850-21B9-4EDE-A22E-79A41CBECAD9}" type="slidenum">
              <a:rPr lang="en-US" altLang="en-US" sz="1200"/>
              <a:pPr/>
              <a:t>12</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r>
              <a:rPr lang="en-US" altLang="en-US" smtClean="0"/>
              <a:t>If an expression has several binary operators of the same rank with no parentheses, the intermediate results are calculated from left to right.  For example:</a:t>
            </a:r>
          </a:p>
          <a:p>
            <a:endParaRPr lang="en-US" altLang="en-US" smtClean="0"/>
          </a:p>
          <a:p>
            <a:r>
              <a:rPr lang="en-US" altLang="en-US" smtClean="0">
                <a:solidFill>
                  <a:srgbClr val="000000"/>
                </a:solidFill>
                <a:latin typeface="Courier New" panose="02070309020205020404" pitchFamily="49" charset="0"/>
              </a:rPr>
              <a:t>  x = a / b * c;</a:t>
            </a:r>
          </a:p>
          <a:p>
            <a:endParaRPr lang="en-US" altLang="en-US" smtClean="0"/>
          </a:p>
          <a:p>
            <a:r>
              <a:rPr lang="en-US" altLang="en-US" smtClean="0"/>
              <a:t>is the same as</a:t>
            </a:r>
          </a:p>
          <a:p>
            <a:endParaRPr lang="en-US" altLang="en-US" smtClean="0"/>
          </a:p>
          <a:p>
            <a:r>
              <a:rPr lang="en-US" altLang="en-US" smtClean="0">
                <a:solidFill>
                  <a:srgbClr val="000000"/>
                </a:solidFill>
                <a:latin typeface="Courier New" panose="02070309020205020404" pitchFamily="49" charset="0"/>
              </a:rPr>
              <a:t>  temp = a / b;</a:t>
            </a:r>
          </a:p>
          <a:p>
            <a:r>
              <a:rPr lang="en-US" altLang="en-US" smtClean="0">
                <a:solidFill>
                  <a:srgbClr val="000000"/>
                </a:solidFill>
                <a:latin typeface="Courier New" panose="02070309020205020404" pitchFamily="49" charset="0"/>
              </a:rPr>
              <a:t>  x = temp * c;</a:t>
            </a:r>
          </a:p>
        </p:txBody>
      </p:sp>
    </p:spTree>
    <p:extLst>
      <p:ext uri="{BB962C8B-B14F-4D97-AF65-F5344CB8AC3E}">
        <p14:creationId xmlns:p14="http://schemas.microsoft.com/office/powerpoint/2010/main" val="3970147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D5199BE0-C38E-4CA9-BC55-C1606A88BCE6}" type="slidenum">
              <a:rPr lang="en-US" altLang="en-US" sz="1200"/>
              <a:pPr/>
              <a:t>13</a:t>
            </a:fld>
            <a:endParaRPr lang="en-US" alt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r>
              <a:rPr lang="en-US" altLang="en-US" smtClean="0"/>
              <a:t>This is another place to be very careful.</a:t>
            </a:r>
          </a:p>
          <a:p>
            <a:endParaRPr lang="en-US" altLang="en-US" smtClean="0"/>
          </a:p>
          <a:p>
            <a:r>
              <a:rPr lang="en-US" altLang="en-US" smtClean="0"/>
              <a:t>Integer truncation can be useful.  For example, find the whole number of weeks in a given number of days or the number of whole hours in a given number of minutes:</a:t>
            </a:r>
          </a:p>
          <a:p>
            <a:endParaRPr lang="en-US" altLang="en-US" smtClean="0"/>
          </a:p>
          <a:p>
            <a:r>
              <a:rPr lang="en-US" altLang="en-US" smtClean="0">
                <a:solidFill>
                  <a:srgbClr val="000000"/>
                </a:solidFill>
                <a:latin typeface="Courier New" panose="02070309020205020404" pitchFamily="49" charset="0"/>
              </a:rPr>
              <a:t>  int fullWeekCount = dayCount / 7;</a:t>
            </a:r>
          </a:p>
          <a:p>
            <a:endParaRPr lang="en-US" altLang="en-US" smtClean="0">
              <a:solidFill>
                <a:srgbClr val="000000"/>
              </a:solidFill>
              <a:latin typeface="Courier New" panose="02070309020205020404" pitchFamily="49" charset="0"/>
            </a:endParaRPr>
          </a:p>
          <a:p>
            <a:r>
              <a:rPr lang="en-US" altLang="en-US" smtClean="0">
                <a:solidFill>
                  <a:srgbClr val="000000"/>
                </a:solidFill>
                <a:latin typeface="Courier New" panose="02070309020205020404" pitchFamily="49" charset="0"/>
              </a:rPr>
              <a:t>  System.out.println(mins / 60 +</a:t>
            </a:r>
          </a:p>
          <a:p>
            <a:r>
              <a:rPr lang="en-US" altLang="en-US" smtClean="0">
                <a:solidFill>
                  <a:srgbClr val="000000"/>
                </a:solidFill>
                <a:latin typeface="Courier New" panose="02070309020205020404" pitchFamily="49" charset="0"/>
              </a:rPr>
              <a:t>    " hours and " + mins % 60 + " minutes.");</a:t>
            </a:r>
          </a:p>
        </p:txBody>
      </p:sp>
    </p:spTree>
    <p:extLst>
      <p:ext uri="{BB962C8B-B14F-4D97-AF65-F5344CB8AC3E}">
        <p14:creationId xmlns:p14="http://schemas.microsoft.com/office/powerpoint/2010/main" val="1557301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5C6BF0DD-3BCF-4E65-BC15-F50DED78F546}" type="slidenum">
              <a:rPr lang="en-US" altLang="en-US" sz="1200"/>
              <a:pPr/>
              <a:t>14</a:t>
            </a:fld>
            <a:endParaRPr lang="en-US" altLang="en-US"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r>
              <a:rPr lang="en-US" altLang="en-US" smtClean="0"/>
              <a:t>Another reason for symbolic constants: if you declare a symbolic constant as a </a:t>
            </a:r>
            <a:r>
              <a:rPr lang="en-US" altLang="en-US" smtClean="0">
                <a:latin typeface="Courier New" panose="02070309020205020404" pitchFamily="49" charset="0"/>
              </a:rPr>
              <a:t>double</a:t>
            </a:r>
            <a:r>
              <a:rPr lang="en-US" altLang="en-US" smtClean="0"/>
              <a:t>, then casts to </a:t>
            </a:r>
            <a:r>
              <a:rPr lang="en-US" altLang="en-US" smtClean="0">
                <a:latin typeface="Courier New" panose="02070309020205020404" pitchFamily="49" charset="0"/>
              </a:rPr>
              <a:t>double</a:t>
            </a:r>
            <a:r>
              <a:rPr lang="en-US" altLang="en-US" smtClean="0"/>
              <a:t> are unnecessary and arithmetic errors are avoided.</a:t>
            </a:r>
          </a:p>
          <a:p>
            <a:endParaRPr lang="en-US" altLang="en-US" smtClean="0"/>
          </a:p>
          <a:p>
            <a:r>
              <a:rPr lang="en-US" altLang="en-US" smtClean="0"/>
              <a:t>A few redundant casts are OK, and they make your code self-documenting.</a:t>
            </a:r>
          </a:p>
        </p:txBody>
      </p:sp>
    </p:spTree>
    <p:extLst>
      <p:ext uri="{BB962C8B-B14F-4D97-AF65-F5344CB8AC3E}">
        <p14:creationId xmlns:p14="http://schemas.microsoft.com/office/powerpoint/2010/main" val="3884612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AEDDE338-C762-4939-B34A-53C0D6C2EE74}" type="slidenum">
              <a:rPr lang="en-US" altLang="en-US" sz="1200"/>
              <a:pPr/>
              <a:t>15</a:t>
            </a:fld>
            <a:endParaRPr lang="en-US" altLang="en-US"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r>
              <a:rPr lang="en-US" altLang="en-US" smtClean="0">
                <a:solidFill>
                  <a:srgbClr val="000000"/>
                </a:solidFill>
                <a:latin typeface="Courier New" panose="02070309020205020404" pitchFamily="49" charset="0"/>
              </a:rPr>
              <a:t>  a = a + b;</a:t>
            </a:r>
          </a:p>
          <a:p>
            <a:endParaRPr lang="en-US" altLang="en-US" smtClean="0"/>
          </a:p>
          <a:p>
            <a:r>
              <a:rPr lang="en-US" altLang="en-US" smtClean="0"/>
              <a:t>gives away a novice.  But so does</a:t>
            </a:r>
          </a:p>
          <a:p>
            <a:endParaRPr lang="en-US" altLang="en-US" smtClean="0"/>
          </a:p>
          <a:p>
            <a:r>
              <a:rPr lang="en-US" altLang="en-US" smtClean="0">
                <a:solidFill>
                  <a:srgbClr val="000000"/>
                </a:solidFill>
                <a:latin typeface="Courier New" panose="02070309020205020404" pitchFamily="49" charset="0"/>
              </a:rPr>
              <a:t>  a += a + b++;</a:t>
            </a:r>
          </a:p>
        </p:txBody>
      </p:sp>
    </p:spTree>
    <p:extLst>
      <p:ext uri="{BB962C8B-B14F-4D97-AF65-F5344CB8AC3E}">
        <p14:creationId xmlns:p14="http://schemas.microsoft.com/office/powerpoint/2010/main" val="3972829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FA49696F-903E-4851-B1A8-007161D7CDD9}" type="slidenum">
              <a:rPr lang="en-US" altLang="en-US" sz="1200"/>
              <a:pPr/>
              <a:t>19</a:t>
            </a:fld>
            <a:endParaRPr lang="en-US" altLang="en-US"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r>
              <a:rPr lang="en-US" altLang="en-US" smtClean="0"/>
              <a:t>If you create a temporary object in a method using </a:t>
            </a:r>
            <a:r>
              <a:rPr lang="en-US" altLang="en-US" smtClean="0">
                <a:solidFill>
                  <a:srgbClr val="000000"/>
                </a:solidFill>
                <a:latin typeface="Courier New" panose="02070309020205020404" pitchFamily="49" charset="0"/>
              </a:rPr>
              <a:t>new</a:t>
            </a:r>
            <a:r>
              <a:rPr lang="en-US" altLang="en-US" smtClean="0"/>
              <a:t> and then assign it to a local variable, then the object is destroyed automatically when the method is exited and its memory is released.  Java has a “garbage collector" run-time mechanism to do that.</a:t>
            </a:r>
          </a:p>
        </p:txBody>
      </p:sp>
    </p:spTree>
    <p:extLst>
      <p:ext uri="{BB962C8B-B14F-4D97-AF65-F5344CB8AC3E}">
        <p14:creationId xmlns:p14="http://schemas.microsoft.com/office/powerpoint/2010/main" val="3375863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28C7122C-DC03-42E4-9E7F-757A9CB7E353}" type="slidenum">
              <a:rPr lang="en-US" altLang="en-US" sz="1200"/>
              <a:pPr/>
              <a:t>20</a:t>
            </a:fld>
            <a:endParaRPr lang="en-US" alt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r>
              <a:rPr lang="en-US" altLang="en-US" smtClean="0"/>
              <a:t>So scope is a compile-time concept, not a run-time concept.  The compiler reports a syntax error, “Cannot resolve symbol.”</a:t>
            </a:r>
          </a:p>
          <a:p>
            <a:endParaRPr lang="en-US" altLang="en-US" smtClean="0"/>
          </a:p>
          <a:p>
            <a:r>
              <a:rPr lang="en-US" altLang="en-US" smtClean="0"/>
              <a:t>If the scopes of two variables overlap, the variable defined in the inner scope takes precedence over the variable with the same name in the outer scope.  It is easy to make a mistake and override a field with a local variable of the same name, as explained later.</a:t>
            </a:r>
          </a:p>
        </p:txBody>
      </p:sp>
    </p:spTree>
    <p:extLst>
      <p:ext uri="{BB962C8B-B14F-4D97-AF65-F5344CB8AC3E}">
        <p14:creationId xmlns:p14="http://schemas.microsoft.com/office/powerpoint/2010/main" val="2156725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B047CB5F-D9FF-44EE-BA75-8CA2764E8696}" type="slidenum">
              <a:rPr lang="en-US" altLang="en-US" sz="1200"/>
              <a:pPr/>
              <a:t>21</a:t>
            </a:fld>
            <a:endParaRPr lang="en-US" altLang="en-US" sz="12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r>
              <a:rPr lang="en-US" altLang="en-US" smtClean="0"/>
              <a:t>You can declare a local variable inside a </a:t>
            </a:r>
            <a:r>
              <a:rPr lang="en-US" altLang="en-US" smtClean="0">
                <a:latin typeface="Courier New" panose="02070309020205020404" pitchFamily="49" charset="0"/>
              </a:rPr>
              <a:t>for</a:t>
            </a:r>
            <a:r>
              <a:rPr lang="en-US" altLang="en-US" smtClean="0"/>
              <a:t> loop:</a:t>
            </a:r>
          </a:p>
          <a:p>
            <a:endParaRPr lang="en-US" altLang="en-US" smtClean="0"/>
          </a:p>
          <a:p>
            <a:r>
              <a:rPr lang="en-US" altLang="en-US" smtClean="0">
                <a:solidFill>
                  <a:srgbClr val="000000"/>
                </a:solidFill>
                <a:latin typeface="Courier New" panose="02070309020205020404" pitchFamily="49" charset="0"/>
              </a:rPr>
              <a:t>	for (int i = 0; i &lt; 100; i++)</a:t>
            </a:r>
          </a:p>
          <a:p>
            <a:endParaRPr lang="en-US" altLang="en-US" smtClean="0"/>
          </a:p>
          <a:p>
            <a:r>
              <a:rPr lang="en-US" altLang="en-US" smtClean="0"/>
              <a:t>The scope of such a variable is the body of the loop within braces, so it is undefined after the loop.</a:t>
            </a:r>
          </a:p>
        </p:txBody>
      </p:sp>
    </p:spTree>
    <p:extLst>
      <p:ext uri="{BB962C8B-B14F-4D97-AF65-F5344CB8AC3E}">
        <p14:creationId xmlns:p14="http://schemas.microsoft.com/office/powerpoint/2010/main" val="706950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958F05D-ECFE-4771-BAA7-AE62F45A1621}" type="datetimeFigureOut">
              <a:rPr lang="en-US"/>
              <a:pPr>
                <a:defRPr/>
              </a:pPr>
              <a:t>6/29/2016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E35571F-F92A-4609-B2B5-478D9C1AB4FD}" type="slidenum">
              <a:rPr lang="en-US" altLang="en-US"/>
              <a:pPr>
                <a:defRPr/>
              </a:pPr>
              <a:t>‹#›</a:t>
            </a:fld>
            <a:endParaRPr lang="en-US" altLang="en-US"/>
          </a:p>
        </p:txBody>
      </p:sp>
    </p:spTree>
    <p:extLst>
      <p:ext uri="{BB962C8B-B14F-4D97-AF65-F5344CB8AC3E}">
        <p14:creationId xmlns:p14="http://schemas.microsoft.com/office/powerpoint/2010/main" val="1908713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6656BE5-6CBE-448F-9C3D-33F16D77FFD8}" type="datetimeFigureOut">
              <a:rPr lang="en-US"/>
              <a:pPr>
                <a:defRPr/>
              </a:pPr>
              <a:t>6/29/2016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0A6B4E-17F6-463B-AEDB-C91CFB30F68E}" type="slidenum">
              <a:rPr lang="en-US" altLang="en-US"/>
              <a:pPr>
                <a:defRPr/>
              </a:pPr>
              <a:t>‹#›</a:t>
            </a:fld>
            <a:endParaRPr lang="en-US" altLang="en-US"/>
          </a:p>
        </p:txBody>
      </p:sp>
    </p:spTree>
    <p:extLst>
      <p:ext uri="{BB962C8B-B14F-4D97-AF65-F5344CB8AC3E}">
        <p14:creationId xmlns:p14="http://schemas.microsoft.com/office/powerpoint/2010/main" val="3451837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092567B-8FDD-4FAB-B491-53E6594C65A8}" type="datetimeFigureOut">
              <a:rPr lang="en-US"/>
              <a:pPr>
                <a:defRPr/>
              </a:pPr>
              <a:t>6/29/2016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033EFC9-7609-4417-8EEC-1BE5D87D5B04}" type="slidenum">
              <a:rPr lang="en-US" altLang="en-US"/>
              <a:pPr>
                <a:defRPr/>
              </a:pPr>
              <a:t>‹#›</a:t>
            </a:fld>
            <a:endParaRPr lang="en-US" altLang="en-US"/>
          </a:p>
        </p:txBody>
      </p:sp>
    </p:spTree>
    <p:extLst>
      <p:ext uri="{BB962C8B-B14F-4D97-AF65-F5344CB8AC3E}">
        <p14:creationId xmlns:p14="http://schemas.microsoft.com/office/powerpoint/2010/main" val="1731591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04711F6-2D04-42BD-8D90-B7B735B9003A}" type="datetimeFigureOut">
              <a:rPr lang="en-US"/>
              <a:pPr>
                <a:defRPr/>
              </a:pPr>
              <a:t>6/29/2016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1EA60E-9738-406F-8DD2-5FB6B1C97446}" type="slidenum">
              <a:rPr lang="en-US" altLang="en-US"/>
              <a:pPr>
                <a:defRPr/>
              </a:pPr>
              <a:t>‹#›</a:t>
            </a:fld>
            <a:endParaRPr lang="en-US" altLang="en-US"/>
          </a:p>
        </p:txBody>
      </p:sp>
    </p:spTree>
    <p:extLst>
      <p:ext uri="{BB962C8B-B14F-4D97-AF65-F5344CB8AC3E}">
        <p14:creationId xmlns:p14="http://schemas.microsoft.com/office/powerpoint/2010/main" val="3663350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5D44587-710E-4B43-A925-D89F5449C6AE}" type="datetimeFigureOut">
              <a:rPr lang="en-US"/>
              <a:pPr>
                <a:defRPr/>
              </a:pPr>
              <a:t>6/29/2016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EF2C0E9-7FDE-45B7-AA21-AC2B640EF85D}" type="slidenum">
              <a:rPr lang="en-US" altLang="en-US"/>
              <a:pPr>
                <a:defRPr/>
              </a:pPr>
              <a:t>‹#›</a:t>
            </a:fld>
            <a:endParaRPr lang="en-US" altLang="en-US"/>
          </a:p>
        </p:txBody>
      </p:sp>
    </p:spTree>
    <p:extLst>
      <p:ext uri="{BB962C8B-B14F-4D97-AF65-F5344CB8AC3E}">
        <p14:creationId xmlns:p14="http://schemas.microsoft.com/office/powerpoint/2010/main" val="4175460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3B051A-B05B-40B4-BD48-D92E9B64518E}" type="datetimeFigureOut">
              <a:rPr lang="en-US"/>
              <a:pPr>
                <a:defRPr/>
              </a:pPr>
              <a:t>6/29/2016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2F32A74-2D42-4E7F-8981-74C77FE27175}" type="slidenum">
              <a:rPr lang="en-US" altLang="en-US"/>
              <a:pPr>
                <a:defRPr/>
              </a:pPr>
              <a:t>‹#›</a:t>
            </a:fld>
            <a:endParaRPr lang="en-US" altLang="en-US"/>
          </a:p>
        </p:txBody>
      </p:sp>
    </p:spTree>
    <p:extLst>
      <p:ext uri="{BB962C8B-B14F-4D97-AF65-F5344CB8AC3E}">
        <p14:creationId xmlns:p14="http://schemas.microsoft.com/office/powerpoint/2010/main" val="3067606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25F2080-807E-4F4F-AF28-C1AE4DF576F1}" type="datetimeFigureOut">
              <a:rPr lang="en-US"/>
              <a:pPr>
                <a:defRPr/>
              </a:pPr>
              <a:t>6/29/2016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4A9F2F7-D6A5-461A-87E5-35523C2F818A}" type="slidenum">
              <a:rPr lang="en-US" altLang="en-US"/>
              <a:pPr>
                <a:defRPr/>
              </a:pPr>
              <a:t>‹#›</a:t>
            </a:fld>
            <a:endParaRPr lang="en-US" altLang="en-US"/>
          </a:p>
        </p:txBody>
      </p:sp>
    </p:spTree>
    <p:extLst>
      <p:ext uri="{BB962C8B-B14F-4D97-AF65-F5344CB8AC3E}">
        <p14:creationId xmlns:p14="http://schemas.microsoft.com/office/powerpoint/2010/main" val="1909944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8030861-9E4D-496F-BE90-49B216633F90}" type="datetimeFigureOut">
              <a:rPr lang="en-US"/>
              <a:pPr>
                <a:defRPr/>
              </a:pPr>
              <a:t>6/29/2016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EB82C82-610E-44DE-B68E-25B9C06B9A5F}" type="slidenum">
              <a:rPr lang="en-US" altLang="en-US"/>
              <a:pPr>
                <a:defRPr/>
              </a:pPr>
              <a:t>‹#›</a:t>
            </a:fld>
            <a:endParaRPr lang="en-US" altLang="en-US"/>
          </a:p>
        </p:txBody>
      </p:sp>
    </p:spTree>
    <p:extLst>
      <p:ext uri="{BB962C8B-B14F-4D97-AF65-F5344CB8AC3E}">
        <p14:creationId xmlns:p14="http://schemas.microsoft.com/office/powerpoint/2010/main" val="2221123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4E8DF97-7437-4FA8-AFEE-61EE0CF77A88}" type="datetimeFigureOut">
              <a:rPr lang="en-US"/>
              <a:pPr>
                <a:defRPr/>
              </a:pPr>
              <a:t>6/29/2016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B1137B6-BE07-4C13-87C1-CC1B831682D2}" type="slidenum">
              <a:rPr lang="en-US" altLang="en-US"/>
              <a:pPr>
                <a:defRPr/>
              </a:pPr>
              <a:t>‹#›</a:t>
            </a:fld>
            <a:endParaRPr lang="en-US" altLang="en-US"/>
          </a:p>
        </p:txBody>
      </p:sp>
    </p:spTree>
    <p:extLst>
      <p:ext uri="{BB962C8B-B14F-4D97-AF65-F5344CB8AC3E}">
        <p14:creationId xmlns:p14="http://schemas.microsoft.com/office/powerpoint/2010/main" val="1707067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48235AD-8368-4E15-B123-CFD85800BA0D}" type="datetimeFigureOut">
              <a:rPr lang="en-US"/>
              <a:pPr>
                <a:defRPr/>
              </a:pPr>
              <a:t>6/29/2016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F7B275A-FB70-481C-917F-4FFFE8DCFF3F}" type="slidenum">
              <a:rPr lang="en-US" altLang="en-US"/>
              <a:pPr>
                <a:defRPr/>
              </a:pPr>
              <a:t>‹#›</a:t>
            </a:fld>
            <a:endParaRPr lang="en-US" altLang="en-US"/>
          </a:p>
        </p:txBody>
      </p:sp>
    </p:spTree>
    <p:extLst>
      <p:ext uri="{BB962C8B-B14F-4D97-AF65-F5344CB8AC3E}">
        <p14:creationId xmlns:p14="http://schemas.microsoft.com/office/powerpoint/2010/main" val="2385303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9A68F87-BB40-4594-9900-C23E8DA21FDD}" type="datetimeFigureOut">
              <a:rPr lang="en-US"/>
              <a:pPr>
                <a:defRPr/>
              </a:pPr>
              <a:t>6/29/2016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6642961-0896-442A-8E07-89CBEF3AFF9E}" type="slidenum">
              <a:rPr lang="en-US" altLang="en-US"/>
              <a:pPr>
                <a:defRPr/>
              </a:pPr>
              <a:t>‹#›</a:t>
            </a:fld>
            <a:endParaRPr lang="en-US" altLang="en-US"/>
          </a:p>
        </p:txBody>
      </p:sp>
    </p:spTree>
    <p:extLst>
      <p:ext uri="{BB962C8B-B14F-4D97-AF65-F5344CB8AC3E}">
        <p14:creationId xmlns:p14="http://schemas.microsoft.com/office/powerpoint/2010/main" val="901008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4A437DF3-B625-4C45-8FBC-1170CC26A5C2}" type="datetimeFigureOut">
              <a:rPr lang="en-US"/>
              <a:pPr>
                <a:defRPr/>
              </a:pPr>
              <a:t>6/29/2016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2D539876-DA43-4270-A534-8B534C53BB4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ln w="38100">
            <a:solidFill>
              <a:srgbClr val="00B050"/>
            </a:solidFill>
            <a:miter lim="800000"/>
            <a:headEnd/>
            <a:tailEnd/>
          </a:ln>
        </p:spPr>
        <p:txBody>
          <a:bodyPr/>
          <a:lstStyle/>
          <a:p>
            <a:pPr eaLnBrk="1" hangingPunct="1"/>
            <a:r>
              <a:rPr lang="en-US" altLang="en-US" b="1" dirty="0" smtClean="0">
                <a:solidFill>
                  <a:srgbClr val="3333FF"/>
                </a:solidFill>
              </a:rPr>
              <a:t>Data types</a:t>
            </a:r>
          </a:p>
        </p:txBody>
      </p:sp>
      <p:sp>
        <p:nvSpPr>
          <p:cNvPr id="2051" name="Subtitle 2"/>
          <p:cNvSpPr>
            <a:spLocks noGrp="1"/>
          </p:cNvSpPr>
          <p:nvPr>
            <p:ph type="subTitle" idx="1"/>
          </p:nvPr>
        </p:nvSpPr>
        <p:spPr>
          <a:ln w="38100">
            <a:solidFill>
              <a:srgbClr val="00B050"/>
            </a:solidFill>
            <a:miter lim="800000"/>
            <a:headEnd/>
            <a:tailEnd/>
          </a:ln>
        </p:spPr>
        <p:txBody>
          <a:bodyPr/>
          <a:lstStyle/>
          <a:p>
            <a:pPr eaLnBrk="1" hangingPunct="1">
              <a:defRPr/>
            </a:pPr>
            <a:r>
              <a:rPr lang="en-US" sz="1200" b="1" dirty="0" smtClean="0">
                <a:solidFill>
                  <a:schemeClr val="bg1">
                    <a:lumMod val="65000"/>
                  </a:schemeClr>
                </a:solidFill>
              </a:rPr>
              <a:t>JC08-4.1</a:t>
            </a:r>
          </a:p>
          <a:p>
            <a:pPr eaLnBrk="1" hangingPunct="1">
              <a:defRPr/>
            </a:pPr>
            <a:r>
              <a:rPr lang="en-US" sz="1200" b="1" dirty="0" smtClean="0">
                <a:solidFill>
                  <a:schemeClr val="bg1">
                    <a:lumMod val="65000"/>
                  </a:schemeClr>
                </a:solidFill>
              </a:rPr>
              <a:t> </a:t>
            </a:r>
            <a:r>
              <a:rPr lang="en-US" b="1" dirty="0" smtClean="0">
                <a:solidFill>
                  <a:schemeClr val="bg1">
                    <a:lumMod val="75000"/>
                  </a:schemeClr>
                </a:solidFill>
              </a:rPr>
              <a:t>(</a:t>
            </a:r>
            <a:r>
              <a:rPr lang="en-US" b="1" dirty="0">
                <a:solidFill>
                  <a:schemeClr val="bg1">
                    <a:lumMod val="75000"/>
                  </a:schemeClr>
                </a:solidFill>
              </a:rPr>
              <a:t>A. Nguyen)</a:t>
            </a:r>
          </a:p>
          <a:p>
            <a:pPr eaLnBrk="1" hangingPunct="1">
              <a:defRPr/>
            </a:pPr>
            <a:endParaRPr lang="en-US" b="1" dirty="0" smtClean="0"/>
          </a:p>
        </p:txBody>
      </p:sp>
    </p:spTree>
    <p:extLst>
      <p:ext uri="{BB962C8B-B14F-4D97-AF65-F5344CB8AC3E}">
        <p14:creationId xmlns:p14="http://schemas.microsoft.com/office/powerpoint/2010/main" val="42297216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ln w="38100">
            <a:solidFill>
              <a:srgbClr val="00B050"/>
            </a:solidFill>
            <a:miter lim="800000"/>
            <a:headEnd/>
            <a:tailEnd/>
          </a:ln>
        </p:spPr>
        <p:txBody>
          <a:bodyPr/>
          <a:lstStyle/>
          <a:p>
            <a:pPr eaLnBrk="1" hangingPunct="1"/>
            <a:r>
              <a:rPr lang="en-US" altLang="en-US" b="1" dirty="0" smtClean="0">
                <a:solidFill>
                  <a:srgbClr val="3333FF"/>
                </a:solidFill>
              </a:rPr>
              <a:t>Operations</a:t>
            </a:r>
          </a:p>
        </p:txBody>
      </p:sp>
      <p:sp>
        <p:nvSpPr>
          <p:cNvPr id="2051" name="Subtitle 2"/>
          <p:cNvSpPr>
            <a:spLocks noGrp="1"/>
          </p:cNvSpPr>
          <p:nvPr>
            <p:ph type="subTitle" idx="1"/>
          </p:nvPr>
        </p:nvSpPr>
        <p:spPr>
          <a:ln w="38100">
            <a:solidFill>
              <a:srgbClr val="00B050"/>
            </a:solidFill>
            <a:miter lim="800000"/>
            <a:headEnd/>
            <a:tailEnd/>
          </a:ln>
        </p:spPr>
        <p:txBody>
          <a:bodyPr/>
          <a:lstStyle/>
          <a:p>
            <a:pPr eaLnBrk="1" hangingPunct="1">
              <a:defRPr/>
            </a:pPr>
            <a:r>
              <a:rPr lang="en-US" sz="1200" b="1" dirty="0" smtClean="0">
                <a:solidFill>
                  <a:schemeClr val="bg1">
                    <a:lumMod val="65000"/>
                  </a:schemeClr>
                </a:solidFill>
              </a:rPr>
              <a:t>JC08-4.1</a:t>
            </a:r>
          </a:p>
          <a:p>
            <a:pPr eaLnBrk="1" hangingPunct="1">
              <a:defRPr/>
            </a:pPr>
            <a:r>
              <a:rPr lang="en-US" sz="1200" b="1" dirty="0" smtClean="0">
                <a:solidFill>
                  <a:schemeClr val="bg1">
                    <a:lumMod val="65000"/>
                  </a:schemeClr>
                </a:solidFill>
              </a:rPr>
              <a:t> </a:t>
            </a:r>
            <a:r>
              <a:rPr lang="en-US" b="1" dirty="0" smtClean="0">
                <a:solidFill>
                  <a:schemeClr val="bg1">
                    <a:lumMod val="75000"/>
                  </a:schemeClr>
                </a:solidFill>
              </a:rPr>
              <a:t>(</a:t>
            </a:r>
            <a:r>
              <a:rPr lang="en-US" b="1" dirty="0">
                <a:solidFill>
                  <a:schemeClr val="bg1">
                    <a:lumMod val="75000"/>
                  </a:schemeClr>
                </a:solidFill>
              </a:rPr>
              <a:t>A. Nguyen)</a:t>
            </a:r>
          </a:p>
          <a:p>
            <a:pPr eaLnBrk="1" hangingPunct="1">
              <a:defRPr/>
            </a:pPr>
            <a:endParaRPr lang="en-US" b="1" dirty="0" smtClean="0"/>
          </a:p>
        </p:txBody>
      </p:sp>
    </p:spTree>
    <p:extLst>
      <p:ext uri="{BB962C8B-B14F-4D97-AF65-F5344CB8AC3E}">
        <p14:creationId xmlns:p14="http://schemas.microsoft.com/office/powerpoint/2010/main" val="2687987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50000"/>
              </a:spcBef>
              <a:buClrTx/>
              <a:buSzTx/>
              <a:buFontTx/>
              <a:buNone/>
            </a:pPr>
            <a:r>
              <a:rPr kumimoji="0" lang="en-US" altLang="en-US" sz="1400">
                <a:solidFill>
                  <a:schemeClr val="tx1"/>
                </a:solidFill>
              </a:rPr>
              <a:t>6-</a:t>
            </a:r>
            <a:fld id="{77267583-0DBB-4D28-8D38-E397FAEF5979}" type="slidenum">
              <a:rPr kumimoji="0" lang="en-US" altLang="en-US" sz="1400">
                <a:solidFill>
                  <a:schemeClr val="tx1"/>
                </a:solidFill>
              </a:rPr>
              <a:pPr>
                <a:spcBef>
                  <a:spcPct val="50000"/>
                </a:spcBef>
                <a:buClrTx/>
                <a:buSzTx/>
                <a:buFontTx/>
                <a:buNone/>
              </a:pPr>
              <a:t>11</a:t>
            </a:fld>
            <a:endParaRPr kumimoji="0" lang="en-US" altLang="en-US" sz="1400">
              <a:solidFill>
                <a:schemeClr val="tx1"/>
              </a:solidFill>
            </a:endParaRPr>
          </a:p>
        </p:txBody>
      </p:sp>
      <p:sp>
        <p:nvSpPr>
          <p:cNvPr id="45059" name="Rectangle 4"/>
          <p:cNvSpPr>
            <a:spLocks noGrp="1" noChangeArrowheads="1"/>
          </p:cNvSpPr>
          <p:nvPr>
            <p:ph type="title"/>
          </p:nvPr>
        </p:nvSpPr>
        <p:spPr/>
        <p:txBody>
          <a:bodyPr/>
          <a:lstStyle/>
          <a:p>
            <a:r>
              <a:rPr lang="en-US" altLang="en-US" dirty="0" smtClean="0">
                <a:solidFill>
                  <a:srgbClr val="3333FF"/>
                </a:solidFill>
              </a:rPr>
              <a:t>Arithmetic</a:t>
            </a:r>
          </a:p>
        </p:txBody>
      </p:sp>
      <p:sp>
        <p:nvSpPr>
          <p:cNvPr id="45060" name="Rectangle 5"/>
          <p:cNvSpPr>
            <a:spLocks noGrp="1" noChangeArrowheads="1"/>
          </p:cNvSpPr>
          <p:nvPr>
            <p:ph type="body" idx="1"/>
          </p:nvPr>
        </p:nvSpPr>
        <p:spPr>
          <a:xfrm>
            <a:off x="1225296" y="1258888"/>
            <a:ext cx="9637776" cy="5218112"/>
          </a:xfrm>
        </p:spPr>
        <p:txBody>
          <a:bodyPr/>
          <a:lstStyle/>
          <a:p>
            <a:r>
              <a:rPr lang="en-US" altLang="en-US" dirty="0" smtClean="0"/>
              <a:t>Operators:  +,  </a:t>
            </a:r>
            <a:r>
              <a:rPr lang="en-US" altLang="en-US" dirty="0" smtClean="0">
                <a:latin typeface="Courier New" panose="02070309020205020404" pitchFamily="49" charset="0"/>
              </a:rPr>
              <a:t>-</a:t>
            </a:r>
            <a:r>
              <a:rPr lang="en-US" altLang="en-US" dirty="0" smtClean="0"/>
              <a:t>,  </a:t>
            </a:r>
            <a:r>
              <a:rPr lang="en-US" altLang="en-US" dirty="0" smtClean="0">
                <a:latin typeface="Courier New" panose="02070309020205020404" pitchFamily="49" charset="0"/>
              </a:rPr>
              <a:t>/</a:t>
            </a:r>
            <a:r>
              <a:rPr lang="en-US" altLang="en-US" dirty="0" smtClean="0"/>
              <a:t>,  </a:t>
            </a:r>
            <a:r>
              <a:rPr lang="en-US" altLang="en-US" dirty="0" smtClean="0">
                <a:latin typeface="Courier New" panose="02070309020205020404" pitchFamily="49" charset="0"/>
              </a:rPr>
              <a:t>*</a:t>
            </a:r>
            <a:r>
              <a:rPr lang="en-US" altLang="en-US" dirty="0" smtClean="0"/>
              <a:t> , %</a:t>
            </a:r>
          </a:p>
          <a:p>
            <a:r>
              <a:rPr lang="en-US" altLang="en-US" dirty="0" smtClean="0"/>
              <a:t>The precedence of operators &amp; parentheses is the same as in algebra (PMDAS)</a:t>
            </a:r>
          </a:p>
          <a:p>
            <a:r>
              <a:rPr lang="en-US" altLang="en-US" dirty="0" smtClean="0"/>
              <a:t>Exp. is </a:t>
            </a:r>
            <a:r>
              <a:rPr lang="en-US" altLang="en-US" dirty="0" err="1" smtClean="0">
                <a:latin typeface="Courier New" panose="02070309020205020404" pitchFamily="49" charset="0"/>
                <a:cs typeface="Courier New" panose="02070309020205020404" pitchFamily="49" charset="0"/>
              </a:rPr>
              <a:t>Math.pow</a:t>
            </a:r>
            <a:r>
              <a:rPr lang="en-US" altLang="en-US" dirty="0" smtClean="0">
                <a:latin typeface="Courier New" panose="02070309020205020404" pitchFamily="49" charset="0"/>
                <a:cs typeface="Courier New" panose="02070309020205020404" pitchFamily="49" charset="0"/>
              </a:rPr>
              <a:t>(double base, double </a:t>
            </a:r>
            <a:r>
              <a:rPr lang="en-US" altLang="en-US" dirty="0" err="1" smtClean="0">
                <a:latin typeface="Courier New" panose="02070309020205020404" pitchFamily="49" charset="0"/>
                <a:cs typeface="Courier New" panose="02070309020205020404" pitchFamily="49" charset="0"/>
              </a:rPr>
              <a:t>exp</a:t>
            </a:r>
            <a:r>
              <a:rPr lang="en-US" altLang="en-US" dirty="0" smtClean="0">
                <a:latin typeface="Courier New" panose="02070309020205020404" pitchFamily="49" charset="0"/>
                <a:cs typeface="Courier New" panose="02070309020205020404" pitchFamily="49" charset="0"/>
              </a:rPr>
              <a:t>)</a:t>
            </a:r>
          </a:p>
          <a:p>
            <a:r>
              <a:rPr lang="en-US" altLang="en-US" dirty="0" smtClean="0">
                <a:latin typeface="Courier New" panose="02070309020205020404" pitchFamily="49" charset="0"/>
                <a:cs typeface="Courier New" panose="02070309020205020404" pitchFamily="49" charset="0"/>
              </a:rPr>
              <a:t>m % n </a:t>
            </a:r>
            <a:r>
              <a:rPr lang="en-US" altLang="en-US" dirty="0" smtClean="0"/>
              <a:t>means the remainder when m is divided by n:</a:t>
            </a:r>
          </a:p>
          <a:p>
            <a:pPr lvl="1"/>
            <a:r>
              <a:rPr lang="en-US" altLang="en-US" dirty="0" smtClean="0"/>
              <a:t>17 % 5 is 2</a:t>
            </a:r>
            <a:endParaRPr lang="en-US" altLang="en-US" dirty="0"/>
          </a:p>
          <a:p>
            <a:pPr lvl="1"/>
            <a:r>
              <a:rPr lang="en-US" altLang="en-US" dirty="0" smtClean="0"/>
              <a:t>3 % 8 is </a:t>
            </a:r>
            <a:r>
              <a:rPr lang="en-US" altLang="en-US" dirty="0"/>
              <a:t>3</a:t>
            </a:r>
            <a:endParaRPr lang="en-US" altLang="en-US" dirty="0" smtClean="0"/>
          </a:p>
          <a:p>
            <a:r>
              <a:rPr lang="en-US" altLang="en-US" dirty="0" smtClean="0"/>
              <a:t>To check whether an integer </a:t>
            </a:r>
            <a:r>
              <a:rPr lang="en-US" altLang="en-US" dirty="0" smtClean="0">
                <a:latin typeface="Courier New" panose="02070309020205020404" pitchFamily="49" charset="0"/>
                <a:cs typeface="Courier New" panose="02070309020205020404" pitchFamily="49" charset="0"/>
              </a:rPr>
              <a:t>n</a:t>
            </a:r>
            <a:r>
              <a:rPr lang="en-US" altLang="en-US" dirty="0" smtClean="0"/>
              <a:t> is even: </a:t>
            </a:r>
            <a:r>
              <a:rPr lang="en-US" altLang="en-US" dirty="0" smtClean="0">
                <a:latin typeface="Courier New" panose="02070309020205020404" pitchFamily="49" charset="0"/>
                <a:cs typeface="Courier New" panose="02070309020205020404" pitchFamily="49" charset="0"/>
              </a:rPr>
              <a:t>if (n % 2 == 0) </a:t>
            </a:r>
          </a:p>
          <a:p>
            <a:r>
              <a:rPr lang="en-US" altLang="en-US" dirty="0" smtClean="0"/>
              <a:t>% has the same rank as </a:t>
            </a:r>
            <a:r>
              <a:rPr lang="en-US" altLang="en-US" dirty="0" smtClean="0">
                <a:latin typeface="Courier New" panose="02070309020205020404" pitchFamily="49" charset="0"/>
              </a:rPr>
              <a:t>/</a:t>
            </a:r>
            <a:r>
              <a:rPr lang="en-US" altLang="en-US" dirty="0" smtClean="0"/>
              <a:t> and </a:t>
            </a:r>
            <a:r>
              <a:rPr lang="en-US" altLang="en-US" dirty="0" smtClean="0">
                <a:latin typeface="Courier New" panose="02070309020205020404" pitchFamily="49" charset="0"/>
              </a:rPr>
              <a:t>*</a:t>
            </a:r>
          </a:p>
          <a:p>
            <a:r>
              <a:rPr lang="en-US" altLang="en-US" dirty="0" smtClean="0"/>
              <a:t>Same-rank binary operators are performed in order from left to right</a:t>
            </a:r>
          </a:p>
        </p:txBody>
      </p:sp>
      <p:sp>
        <p:nvSpPr>
          <p:cNvPr id="5" name="TextBox 4"/>
          <p:cNvSpPr txBox="1"/>
          <p:nvPr/>
        </p:nvSpPr>
        <p:spPr>
          <a:xfrm>
            <a:off x="2544764" y="365126"/>
            <a:ext cx="479425" cy="276225"/>
          </a:xfrm>
          <a:prstGeom prst="rect">
            <a:avLst/>
          </a:prstGeom>
          <a:noFill/>
        </p:spPr>
        <p:txBody>
          <a:bodyPr wrap="none">
            <a:spAutoFit/>
          </a:bodyPr>
          <a:lstStyle/>
          <a:p>
            <a:pPr>
              <a:defRPr/>
            </a:pPr>
            <a:r>
              <a:rPr lang="en-US" sz="1200" dirty="0">
                <a:solidFill>
                  <a:schemeClr val="bg1">
                    <a:lumMod val="75000"/>
                  </a:schemeClr>
                </a:solidFill>
              </a:rPr>
              <a:t>[6.7]</a:t>
            </a:r>
          </a:p>
        </p:txBody>
      </p:sp>
    </p:spTree>
    <p:extLst>
      <p:ext uri="{BB962C8B-B14F-4D97-AF65-F5344CB8AC3E}">
        <p14:creationId xmlns:p14="http://schemas.microsoft.com/office/powerpoint/2010/main" val="91508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50000"/>
              </a:spcBef>
              <a:buClrTx/>
              <a:buSzTx/>
              <a:buFontTx/>
              <a:buNone/>
            </a:pPr>
            <a:r>
              <a:rPr kumimoji="0" lang="en-US" altLang="en-US" sz="1400">
                <a:solidFill>
                  <a:schemeClr val="tx1"/>
                </a:solidFill>
              </a:rPr>
              <a:t>6-</a:t>
            </a:r>
            <a:fld id="{3BB0902A-483E-47BE-B6F7-3D2FF400486D}" type="slidenum">
              <a:rPr kumimoji="0" lang="en-US" altLang="en-US" sz="1400">
                <a:solidFill>
                  <a:schemeClr val="tx1"/>
                </a:solidFill>
              </a:rPr>
              <a:pPr>
                <a:spcBef>
                  <a:spcPct val="50000"/>
                </a:spcBef>
                <a:buClrTx/>
                <a:buSzTx/>
                <a:buFontTx/>
                <a:buNone/>
              </a:pPr>
              <a:t>12</a:t>
            </a:fld>
            <a:endParaRPr kumimoji="0" lang="en-US" altLang="en-US" sz="1400">
              <a:solidFill>
                <a:schemeClr val="tx1"/>
              </a:solidFill>
            </a:endParaRPr>
          </a:p>
        </p:txBody>
      </p:sp>
      <p:sp>
        <p:nvSpPr>
          <p:cNvPr id="47107" name="Rectangle 4"/>
          <p:cNvSpPr>
            <a:spLocks noGrp="1" noChangeArrowheads="1"/>
          </p:cNvSpPr>
          <p:nvPr>
            <p:ph type="title"/>
          </p:nvPr>
        </p:nvSpPr>
        <p:spPr/>
        <p:txBody>
          <a:bodyPr/>
          <a:lstStyle/>
          <a:p>
            <a:r>
              <a:rPr lang="en-US" altLang="en-US" dirty="0" smtClean="0">
                <a:solidFill>
                  <a:srgbClr val="3333FF"/>
                </a:solidFill>
              </a:rPr>
              <a:t>Arithmetic (cont’d)</a:t>
            </a:r>
          </a:p>
        </p:txBody>
      </p:sp>
      <p:sp>
        <p:nvSpPr>
          <p:cNvPr id="47108" name="Rectangle 5"/>
          <p:cNvSpPr>
            <a:spLocks noGrp="1" noChangeArrowheads="1"/>
          </p:cNvSpPr>
          <p:nvPr>
            <p:ph type="body" idx="1"/>
          </p:nvPr>
        </p:nvSpPr>
        <p:spPr/>
        <p:txBody>
          <a:bodyPr/>
          <a:lstStyle/>
          <a:p>
            <a:r>
              <a:rPr lang="en-US" altLang="en-US" dirty="0" smtClean="0"/>
              <a:t>The type of the result is determined by the </a:t>
            </a:r>
            <a:r>
              <a:rPr lang="en-US" altLang="en-US" u="sng" dirty="0" smtClean="0"/>
              <a:t>types</a:t>
            </a:r>
            <a:r>
              <a:rPr lang="en-US" altLang="en-US" dirty="0" smtClean="0"/>
              <a:t> of the operands, not their values; this rule applies to all </a:t>
            </a:r>
            <a:r>
              <a:rPr lang="en-US" altLang="en-US" u="sng" dirty="0" smtClean="0"/>
              <a:t>intermediate results </a:t>
            </a:r>
            <a:r>
              <a:rPr lang="en-US" altLang="en-US" dirty="0" smtClean="0"/>
              <a:t>in expressions. If both operands are of the same type, then the result is that type; otherwise, it is of the “larger” type.</a:t>
            </a:r>
          </a:p>
          <a:p>
            <a:r>
              <a:rPr lang="en-US" altLang="en-US" dirty="0" smtClean="0"/>
              <a:t>If one operand is an </a:t>
            </a:r>
            <a:r>
              <a:rPr lang="en-US" altLang="en-US" dirty="0" err="1" smtClean="0"/>
              <a:t>int</a:t>
            </a:r>
            <a:r>
              <a:rPr lang="en-US" altLang="en-US" dirty="0" smtClean="0"/>
              <a:t> and another is a double, the result is a double; if both operands are </a:t>
            </a:r>
            <a:r>
              <a:rPr lang="en-US" altLang="en-US" dirty="0" err="1" smtClean="0"/>
              <a:t>ints</a:t>
            </a:r>
            <a:r>
              <a:rPr lang="en-US" altLang="en-US" dirty="0" smtClean="0"/>
              <a:t>, the result is an int.</a:t>
            </a:r>
          </a:p>
        </p:txBody>
      </p:sp>
      <p:sp>
        <p:nvSpPr>
          <p:cNvPr id="5" name="TextBox 4"/>
          <p:cNvSpPr txBox="1"/>
          <p:nvPr/>
        </p:nvSpPr>
        <p:spPr>
          <a:xfrm>
            <a:off x="2544764" y="365126"/>
            <a:ext cx="479425" cy="276225"/>
          </a:xfrm>
          <a:prstGeom prst="rect">
            <a:avLst/>
          </a:prstGeom>
          <a:noFill/>
        </p:spPr>
        <p:txBody>
          <a:bodyPr wrap="none">
            <a:spAutoFit/>
          </a:bodyPr>
          <a:lstStyle/>
          <a:p>
            <a:pPr>
              <a:defRPr/>
            </a:pPr>
            <a:r>
              <a:rPr lang="en-US" sz="1200" dirty="0">
                <a:solidFill>
                  <a:schemeClr val="bg1">
                    <a:lumMod val="75000"/>
                  </a:schemeClr>
                </a:solidFill>
              </a:rPr>
              <a:t>[6.7]</a:t>
            </a:r>
          </a:p>
        </p:txBody>
      </p:sp>
    </p:spTree>
    <p:extLst>
      <p:ext uri="{BB962C8B-B14F-4D97-AF65-F5344CB8AC3E}">
        <p14:creationId xmlns:p14="http://schemas.microsoft.com/office/powerpoint/2010/main" val="27036944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p:spPr>
        <p:txBody>
          <a:bodyP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50000"/>
              </a:spcBef>
              <a:buClrTx/>
              <a:buSzTx/>
              <a:buFontTx/>
              <a:buNone/>
            </a:pPr>
            <a:r>
              <a:rPr kumimoji="0" lang="en-US" altLang="en-US" sz="1400">
                <a:solidFill>
                  <a:schemeClr val="tx1"/>
                </a:solidFill>
              </a:rPr>
              <a:t>6-</a:t>
            </a:r>
            <a:fld id="{A03280F5-2669-41A3-9BEE-C27D579F85BF}" type="slidenum">
              <a:rPr kumimoji="0" lang="en-US" altLang="en-US" sz="1400">
                <a:solidFill>
                  <a:schemeClr val="tx1"/>
                </a:solidFill>
              </a:rPr>
              <a:pPr>
                <a:spcBef>
                  <a:spcPct val="50000"/>
                </a:spcBef>
                <a:buClrTx/>
                <a:buSzTx/>
                <a:buFontTx/>
                <a:buNone/>
              </a:pPr>
              <a:t>13</a:t>
            </a:fld>
            <a:endParaRPr kumimoji="0" lang="en-US" altLang="en-US" sz="1400">
              <a:solidFill>
                <a:schemeClr val="tx1"/>
              </a:solidFill>
            </a:endParaRPr>
          </a:p>
        </p:txBody>
      </p:sp>
      <p:sp>
        <p:nvSpPr>
          <p:cNvPr id="49155" name="Rectangle 8"/>
          <p:cNvSpPr>
            <a:spLocks noGrp="1" noChangeArrowheads="1"/>
          </p:cNvSpPr>
          <p:nvPr>
            <p:ph type="title"/>
          </p:nvPr>
        </p:nvSpPr>
        <p:spPr/>
        <p:txBody>
          <a:bodyPr/>
          <a:lstStyle/>
          <a:p>
            <a:r>
              <a:rPr lang="en-US" altLang="en-US" dirty="0" smtClean="0">
                <a:solidFill>
                  <a:srgbClr val="3333FF"/>
                </a:solidFill>
              </a:rPr>
              <a:t>Arithmetic (cont’d)</a:t>
            </a:r>
          </a:p>
        </p:txBody>
      </p:sp>
      <p:sp>
        <p:nvSpPr>
          <p:cNvPr id="49156" name="Rectangle 9"/>
          <p:cNvSpPr>
            <a:spLocks noGrp="1" noChangeArrowheads="1"/>
          </p:cNvSpPr>
          <p:nvPr>
            <p:ph type="body" idx="1"/>
          </p:nvPr>
        </p:nvSpPr>
        <p:spPr/>
        <p:txBody>
          <a:bodyPr/>
          <a:lstStyle/>
          <a:p>
            <a:r>
              <a:rPr lang="en-US" altLang="en-US" b="1" dirty="0" smtClean="0"/>
              <a:t>Caution</a:t>
            </a:r>
            <a:r>
              <a:rPr lang="en-US" altLang="en-US" dirty="0" smtClean="0"/>
              <a:t>: if </a:t>
            </a:r>
            <a:r>
              <a:rPr lang="en-US" altLang="en-US" dirty="0" smtClean="0">
                <a:solidFill>
                  <a:schemeClr val="tx1"/>
                </a:solidFill>
              </a:rPr>
              <a:t>a</a:t>
            </a:r>
            <a:r>
              <a:rPr lang="en-US" altLang="en-US" dirty="0" smtClean="0"/>
              <a:t> and </a:t>
            </a:r>
            <a:r>
              <a:rPr lang="en-US" altLang="en-US" dirty="0" smtClean="0">
                <a:solidFill>
                  <a:schemeClr val="tx1"/>
                </a:solidFill>
              </a:rPr>
              <a:t>b</a:t>
            </a:r>
            <a:r>
              <a:rPr lang="en-US" altLang="en-US" dirty="0" smtClean="0"/>
              <a:t> are </a:t>
            </a:r>
            <a:r>
              <a:rPr lang="en-US" altLang="en-US" dirty="0" err="1" smtClean="0">
                <a:solidFill>
                  <a:schemeClr val="tx1"/>
                </a:solidFill>
              </a:rPr>
              <a:t>int</a:t>
            </a:r>
            <a:r>
              <a:rPr lang="en-US" altLang="en-US" dirty="0" err="1" smtClean="0"/>
              <a:t>s</a:t>
            </a:r>
            <a:r>
              <a:rPr lang="en-US" altLang="en-US" dirty="0" smtClean="0"/>
              <a:t>, then </a:t>
            </a:r>
            <a:r>
              <a:rPr lang="en-US" altLang="en-US" dirty="0" smtClean="0">
                <a:solidFill>
                  <a:schemeClr val="tx1"/>
                </a:solidFill>
              </a:rPr>
              <a:t>a / b</a:t>
            </a:r>
            <a:r>
              <a:rPr lang="en-US" altLang="en-US" dirty="0" smtClean="0"/>
              <a:t> is truncated to an </a:t>
            </a:r>
            <a:r>
              <a:rPr lang="en-US" altLang="en-US" dirty="0" err="1" smtClean="0">
                <a:solidFill>
                  <a:schemeClr val="tx1"/>
                </a:solidFill>
              </a:rPr>
              <a:t>int</a:t>
            </a:r>
            <a:r>
              <a:rPr lang="en-US" altLang="en-US" dirty="0" smtClean="0"/>
              <a:t>…</a:t>
            </a:r>
          </a:p>
          <a:p>
            <a:pPr>
              <a:buFontTx/>
              <a:buNone/>
            </a:pPr>
            <a:r>
              <a:rPr lang="en-US" altLang="en-US" dirty="0" smtClean="0"/>
              <a:t>		</a:t>
            </a:r>
            <a:r>
              <a:rPr lang="en-US" altLang="en-US" dirty="0" smtClean="0">
                <a:solidFill>
                  <a:schemeClr val="tx1"/>
                </a:solidFill>
              </a:rPr>
              <a:t>17 / 5 </a:t>
            </a:r>
            <a:r>
              <a:rPr lang="en-US" altLang="en-US" dirty="0" smtClean="0"/>
              <a:t> gives </a:t>
            </a:r>
            <a:r>
              <a:rPr lang="en-US" altLang="en-US" dirty="0" smtClean="0">
                <a:solidFill>
                  <a:schemeClr val="tx1"/>
                </a:solidFill>
              </a:rPr>
              <a:t>3</a:t>
            </a:r>
            <a:r>
              <a:rPr lang="en-US" altLang="en-US" dirty="0" smtClean="0"/>
              <a:t> </a:t>
            </a:r>
          </a:p>
          <a:p>
            <a:pPr>
              <a:buFontTx/>
              <a:buNone/>
            </a:pPr>
            <a:r>
              <a:rPr lang="en-US" altLang="en-US" dirty="0" smtClean="0"/>
              <a:t>		  </a:t>
            </a:r>
            <a:r>
              <a:rPr lang="en-US" altLang="en-US" dirty="0" smtClean="0">
                <a:solidFill>
                  <a:schemeClr val="tx1"/>
                </a:solidFill>
              </a:rPr>
              <a:t>3 / 4</a:t>
            </a:r>
            <a:r>
              <a:rPr lang="en-US" altLang="en-US" dirty="0" smtClean="0"/>
              <a:t>  gives </a:t>
            </a:r>
            <a:r>
              <a:rPr lang="en-US" altLang="en-US" dirty="0" smtClean="0">
                <a:solidFill>
                  <a:schemeClr val="tx1"/>
                </a:solidFill>
              </a:rPr>
              <a:t>0</a:t>
            </a:r>
          </a:p>
          <a:p>
            <a:r>
              <a:rPr lang="en-US" altLang="en-US" dirty="0" smtClean="0"/>
              <a:t>…even if you assign the result to a </a:t>
            </a:r>
            <a:r>
              <a:rPr lang="en-US" altLang="en-US" dirty="0" smtClean="0">
                <a:solidFill>
                  <a:schemeClr val="tx1"/>
                </a:solidFill>
              </a:rPr>
              <a:t>double</a:t>
            </a:r>
            <a:r>
              <a:rPr lang="en-US" altLang="en-US" dirty="0" smtClean="0"/>
              <a:t>:</a:t>
            </a:r>
          </a:p>
          <a:p>
            <a:pPr>
              <a:buFontTx/>
              <a:buNone/>
            </a:pPr>
            <a:r>
              <a:rPr lang="en-US" altLang="en-US" dirty="0" smtClean="0"/>
              <a:t>	   </a:t>
            </a:r>
            <a:r>
              <a:rPr lang="en-US" altLang="en-US" dirty="0" smtClean="0">
                <a:solidFill>
                  <a:schemeClr val="tx1"/>
                </a:solidFill>
              </a:rPr>
              <a:t>double ratio = 2 / 3; </a:t>
            </a:r>
            <a:r>
              <a:rPr lang="en-US" altLang="en-US" dirty="0" smtClean="0">
                <a:solidFill>
                  <a:srgbClr val="FF0000"/>
                </a:solidFill>
              </a:rPr>
              <a:t>// this is </a:t>
            </a:r>
            <a:r>
              <a:rPr lang="en-US" altLang="en-US" dirty="0" err="1" smtClean="0">
                <a:solidFill>
                  <a:srgbClr val="FF0000"/>
                </a:solidFill>
                <a:latin typeface="Courier New" panose="02070309020205020404" pitchFamily="49" charset="0"/>
                <a:cs typeface="Courier New" panose="02070309020205020404" pitchFamily="49" charset="0"/>
              </a:rPr>
              <a:t>int</a:t>
            </a:r>
            <a:r>
              <a:rPr lang="en-US" altLang="en-US" dirty="0" smtClean="0">
                <a:solidFill>
                  <a:srgbClr val="FF0000"/>
                </a:solidFill>
              </a:rPr>
              <a:t> division</a:t>
            </a:r>
          </a:p>
        </p:txBody>
      </p:sp>
      <p:sp>
        <p:nvSpPr>
          <p:cNvPr id="49157" name="AutoShape 11"/>
          <p:cNvSpPr>
            <a:spLocks/>
          </p:cNvSpPr>
          <p:nvPr/>
        </p:nvSpPr>
        <p:spPr bwMode="auto">
          <a:xfrm>
            <a:off x="6161088" y="4775200"/>
            <a:ext cx="2514600" cy="1404938"/>
          </a:xfrm>
          <a:prstGeom prst="accentCallout1">
            <a:avLst>
              <a:gd name="adj1" fmla="val 8134"/>
              <a:gd name="adj2" fmla="val -3032"/>
              <a:gd name="adj3" fmla="val -30952"/>
              <a:gd name="adj4" fmla="val -119124"/>
            </a:avLst>
          </a:prstGeom>
          <a:solidFill>
            <a:schemeClr val="accent5">
              <a:lumMod val="20000"/>
              <a:lumOff val="80000"/>
            </a:schemeClr>
          </a:solidFill>
          <a:ln w="9525">
            <a:solidFill>
              <a:srgbClr val="FF0000"/>
            </a:solidFill>
            <a:miter lim="800000"/>
            <a:headEnd/>
            <a:tailEnd/>
          </a:ln>
          <a:effectLst/>
        </p:spPr>
        <p:txBody>
          <a:bodyP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50000"/>
              </a:spcBef>
              <a:buClrTx/>
              <a:buSzTx/>
              <a:buFontTx/>
              <a:buNone/>
            </a:pPr>
            <a:r>
              <a:rPr kumimoji="0" lang="en-US" altLang="en-US" sz="2000" dirty="0">
                <a:solidFill>
                  <a:schemeClr val="tx1"/>
                </a:solidFill>
              </a:rPr>
              <a:t>The </a:t>
            </a:r>
            <a:r>
              <a:rPr kumimoji="0" lang="en-US" altLang="en-US" sz="2000" b="1" dirty="0">
                <a:solidFill>
                  <a:schemeClr val="tx1"/>
                </a:solidFill>
              </a:rPr>
              <a:t>double</a:t>
            </a:r>
            <a:r>
              <a:rPr kumimoji="0" lang="en-US" altLang="en-US" sz="2000" dirty="0">
                <a:solidFill>
                  <a:schemeClr val="tx1"/>
                </a:solidFill>
              </a:rPr>
              <a:t> type of the result doesn’t help: </a:t>
            </a:r>
            <a:r>
              <a:rPr kumimoji="0" lang="en-US" altLang="en-US" sz="2000" b="1" dirty="0">
                <a:solidFill>
                  <a:schemeClr val="tx1"/>
                </a:solidFill>
              </a:rPr>
              <a:t>ratio</a:t>
            </a:r>
            <a:r>
              <a:rPr kumimoji="0" lang="en-US" altLang="en-US" sz="2000" dirty="0">
                <a:solidFill>
                  <a:schemeClr val="tx1"/>
                </a:solidFill>
              </a:rPr>
              <a:t> still gets the value </a:t>
            </a:r>
            <a:r>
              <a:rPr kumimoji="0" lang="en-US" altLang="en-US" sz="2000" b="1" dirty="0">
                <a:solidFill>
                  <a:schemeClr val="tx1"/>
                </a:solidFill>
              </a:rPr>
              <a:t>0.0</a:t>
            </a:r>
            <a:r>
              <a:rPr kumimoji="0" lang="en-US" altLang="en-US" sz="2000" dirty="0">
                <a:solidFill>
                  <a:schemeClr val="tx1"/>
                </a:solidFill>
              </a:rPr>
              <a:t>.</a:t>
            </a:r>
          </a:p>
          <a:p>
            <a:pPr algn="ctr">
              <a:spcBef>
                <a:spcPct val="0"/>
              </a:spcBef>
              <a:buClrTx/>
              <a:buSzTx/>
              <a:buFontTx/>
              <a:buNone/>
            </a:pPr>
            <a:endParaRPr kumimoji="0" lang="en-US" altLang="en-US" sz="2000" dirty="0">
              <a:solidFill>
                <a:schemeClr val="tx1"/>
              </a:solidFill>
            </a:endParaRPr>
          </a:p>
        </p:txBody>
      </p:sp>
      <p:sp>
        <p:nvSpPr>
          <p:cNvPr id="6" name="TextBox 5"/>
          <p:cNvSpPr txBox="1"/>
          <p:nvPr/>
        </p:nvSpPr>
        <p:spPr>
          <a:xfrm>
            <a:off x="2544764" y="365126"/>
            <a:ext cx="479425" cy="276225"/>
          </a:xfrm>
          <a:prstGeom prst="rect">
            <a:avLst/>
          </a:prstGeom>
          <a:noFill/>
        </p:spPr>
        <p:txBody>
          <a:bodyPr wrap="none">
            <a:spAutoFit/>
          </a:bodyPr>
          <a:lstStyle/>
          <a:p>
            <a:pPr>
              <a:defRPr/>
            </a:pPr>
            <a:r>
              <a:rPr lang="en-US" sz="1200" dirty="0">
                <a:solidFill>
                  <a:schemeClr val="bg1">
                    <a:lumMod val="75000"/>
                  </a:schemeClr>
                </a:solidFill>
              </a:rPr>
              <a:t>[6.7]</a:t>
            </a:r>
          </a:p>
        </p:txBody>
      </p:sp>
    </p:spTree>
    <p:extLst>
      <p:ext uri="{BB962C8B-B14F-4D97-AF65-F5344CB8AC3E}">
        <p14:creationId xmlns:p14="http://schemas.microsoft.com/office/powerpoint/2010/main" val="1528513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p:spPr>
        <p:txBody>
          <a:bodyP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50000"/>
              </a:spcBef>
              <a:buClrTx/>
              <a:buSzTx/>
              <a:buFontTx/>
              <a:buNone/>
            </a:pPr>
            <a:r>
              <a:rPr kumimoji="0" lang="en-US" altLang="en-US" sz="1400">
                <a:solidFill>
                  <a:schemeClr val="tx1"/>
                </a:solidFill>
              </a:rPr>
              <a:t>6-</a:t>
            </a:r>
            <a:fld id="{82A8F983-BE22-4FF3-88E9-A71DF128C17A}" type="slidenum">
              <a:rPr kumimoji="0" lang="en-US" altLang="en-US" sz="1400">
                <a:solidFill>
                  <a:schemeClr val="tx1"/>
                </a:solidFill>
              </a:rPr>
              <a:pPr>
                <a:spcBef>
                  <a:spcPct val="50000"/>
                </a:spcBef>
                <a:buClrTx/>
                <a:buSzTx/>
                <a:buFontTx/>
                <a:buNone/>
              </a:pPr>
              <a:t>14</a:t>
            </a:fld>
            <a:endParaRPr kumimoji="0" lang="en-US" altLang="en-US" sz="1400">
              <a:solidFill>
                <a:schemeClr val="tx1"/>
              </a:solidFill>
            </a:endParaRPr>
          </a:p>
        </p:txBody>
      </p:sp>
      <p:sp>
        <p:nvSpPr>
          <p:cNvPr id="51203" name="Rectangle 7"/>
          <p:cNvSpPr>
            <a:spLocks noGrp="1" noChangeArrowheads="1"/>
          </p:cNvSpPr>
          <p:nvPr>
            <p:ph type="title"/>
          </p:nvPr>
        </p:nvSpPr>
        <p:spPr/>
        <p:txBody>
          <a:bodyPr/>
          <a:lstStyle/>
          <a:p>
            <a:r>
              <a:rPr lang="en-US" altLang="en-US" dirty="0" smtClean="0">
                <a:solidFill>
                  <a:srgbClr val="3333FF"/>
                </a:solidFill>
              </a:rPr>
              <a:t>Arithmetic (cont’d)</a:t>
            </a:r>
          </a:p>
        </p:txBody>
      </p:sp>
      <p:sp>
        <p:nvSpPr>
          <p:cNvPr id="51204" name="Rectangle 8"/>
          <p:cNvSpPr>
            <a:spLocks noGrp="1" noChangeArrowheads="1"/>
          </p:cNvSpPr>
          <p:nvPr>
            <p:ph type="body" idx="1"/>
          </p:nvPr>
        </p:nvSpPr>
        <p:spPr/>
        <p:txBody>
          <a:bodyPr/>
          <a:lstStyle/>
          <a:p>
            <a:r>
              <a:rPr lang="en-US" altLang="en-US" dirty="0" smtClean="0"/>
              <a:t>To get the correct </a:t>
            </a:r>
            <a:r>
              <a:rPr lang="en-US" altLang="en-US" dirty="0" smtClean="0">
                <a:solidFill>
                  <a:schemeClr val="tx1"/>
                </a:solidFill>
              </a:rPr>
              <a:t>double</a:t>
            </a:r>
            <a:r>
              <a:rPr lang="en-US" altLang="en-US" dirty="0" smtClean="0"/>
              <a:t> result, use </a:t>
            </a:r>
            <a:r>
              <a:rPr lang="en-US" altLang="en-US" dirty="0" smtClean="0">
                <a:solidFill>
                  <a:schemeClr val="tx1"/>
                </a:solidFill>
              </a:rPr>
              <a:t>double</a:t>
            </a:r>
            <a:r>
              <a:rPr lang="en-US" altLang="en-US" dirty="0" smtClean="0"/>
              <a:t> constants or the </a:t>
            </a:r>
            <a:r>
              <a:rPr lang="en-US" altLang="en-US" i="1" dirty="0" smtClean="0"/>
              <a:t>cast</a:t>
            </a:r>
            <a:r>
              <a:rPr lang="en-US" altLang="en-US" dirty="0" smtClean="0"/>
              <a:t> operator:</a:t>
            </a:r>
          </a:p>
          <a:p>
            <a:pPr>
              <a:buFontTx/>
              <a:buNone/>
            </a:pPr>
            <a:r>
              <a:rPr lang="en-US" altLang="en-US" dirty="0"/>
              <a:t>	   double ratio = 2.0 / 3;</a:t>
            </a:r>
          </a:p>
          <a:p>
            <a:pPr>
              <a:buFontTx/>
              <a:buNone/>
            </a:pPr>
            <a:r>
              <a:rPr lang="en-US" altLang="en-US" dirty="0"/>
              <a:t>	   double ratio = 2 / 3.0;</a:t>
            </a:r>
          </a:p>
          <a:p>
            <a:pPr>
              <a:buFontTx/>
              <a:buNone/>
            </a:pPr>
            <a:r>
              <a:rPr lang="en-US" altLang="en-US" dirty="0"/>
              <a:t>       </a:t>
            </a:r>
            <a:r>
              <a:rPr lang="en-US" altLang="en-US" dirty="0" err="1"/>
              <a:t>int</a:t>
            </a:r>
            <a:r>
              <a:rPr lang="en-US" altLang="en-US" dirty="0"/>
              <a:t> m = ..., n = ...;</a:t>
            </a:r>
          </a:p>
          <a:p>
            <a:pPr>
              <a:buFontTx/>
              <a:buNone/>
            </a:pPr>
            <a:r>
              <a:rPr lang="en-US" altLang="en-US" dirty="0"/>
              <a:t>	   double factor = (double)m / (double)n;</a:t>
            </a:r>
          </a:p>
          <a:p>
            <a:pPr>
              <a:buFontTx/>
              <a:buNone/>
            </a:pPr>
            <a:r>
              <a:rPr lang="en-US" altLang="en-US" dirty="0"/>
              <a:t>	   double factor = (double)m / n;</a:t>
            </a:r>
          </a:p>
          <a:p>
            <a:pPr>
              <a:buFontTx/>
              <a:buNone/>
            </a:pPr>
            <a:r>
              <a:rPr lang="en-US" altLang="en-US" dirty="0"/>
              <a:t>	   double r2 = n / 2.0;</a:t>
            </a:r>
          </a:p>
          <a:p>
            <a:pPr>
              <a:buFontTx/>
              <a:buNone/>
            </a:pPr>
            <a:r>
              <a:rPr lang="en-US" altLang="en-US" dirty="0"/>
              <a:t>	</a:t>
            </a:r>
          </a:p>
        </p:txBody>
      </p:sp>
      <p:sp>
        <p:nvSpPr>
          <p:cNvPr id="51205" name="Freeform 9"/>
          <p:cNvSpPr>
            <a:spLocks/>
          </p:cNvSpPr>
          <p:nvPr/>
        </p:nvSpPr>
        <p:spPr bwMode="auto">
          <a:xfrm>
            <a:off x="6089905" y="4491858"/>
            <a:ext cx="2841054" cy="469874"/>
          </a:xfrm>
          <a:custGeom>
            <a:avLst/>
            <a:gdLst>
              <a:gd name="T0" fmla="*/ 2147483646 w 782"/>
              <a:gd name="T1" fmla="*/ 2147483646 h 164"/>
              <a:gd name="T2" fmla="*/ 0 w 782"/>
              <a:gd name="T3" fmla="*/ 2147483646 h 164"/>
              <a:gd name="T4" fmla="*/ 0 w 782"/>
              <a:gd name="T5" fmla="*/ 0 h 164"/>
              <a:gd name="T6" fmla="*/ 0 60000 65536"/>
              <a:gd name="T7" fmla="*/ 0 60000 65536"/>
              <a:gd name="T8" fmla="*/ 0 60000 65536"/>
            </a:gdLst>
            <a:ahLst/>
            <a:cxnLst>
              <a:cxn ang="T6">
                <a:pos x="T0" y="T1"/>
              </a:cxn>
              <a:cxn ang="T7">
                <a:pos x="T2" y="T3"/>
              </a:cxn>
              <a:cxn ang="T8">
                <a:pos x="T4" y="T5"/>
              </a:cxn>
            </a:cxnLst>
            <a:rect l="0" t="0" r="r" b="b"/>
            <a:pathLst>
              <a:path w="782" h="164">
                <a:moveTo>
                  <a:pt x="782" y="164"/>
                </a:moveTo>
                <a:lnTo>
                  <a:pt x="0" y="164"/>
                </a:lnTo>
                <a:lnTo>
                  <a:pt x="0" y="0"/>
                </a:lnTo>
              </a:path>
            </a:pathLst>
          </a:custGeom>
          <a:noFill/>
          <a:ln w="9525">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6" name="Freeform 10"/>
          <p:cNvSpPr>
            <a:spLocks/>
          </p:cNvSpPr>
          <p:nvPr/>
        </p:nvSpPr>
        <p:spPr bwMode="auto">
          <a:xfrm>
            <a:off x="4590288" y="5029200"/>
            <a:ext cx="4563237" cy="548640"/>
          </a:xfrm>
          <a:custGeom>
            <a:avLst/>
            <a:gdLst>
              <a:gd name="T0" fmla="*/ 2147483646 w 1879"/>
              <a:gd name="T1" fmla="*/ 0 h 165"/>
              <a:gd name="T2" fmla="*/ 2147483646 w 1879"/>
              <a:gd name="T3" fmla="*/ 2147483646 h 165"/>
              <a:gd name="T4" fmla="*/ 0 w 1879"/>
              <a:gd name="T5" fmla="*/ 2147483646 h 165"/>
              <a:gd name="T6" fmla="*/ 0 w 1879"/>
              <a:gd name="T7" fmla="*/ 2147483646 h 16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79" h="165">
                <a:moveTo>
                  <a:pt x="1879" y="0"/>
                </a:moveTo>
                <a:lnTo>
                  <a:pt x="1879" y="165"/>
                </a:lnTo>
                <a:lnTo>
                  <a:pt x="0" y="165"/>
                </a:lnTo>
                <a:lnTo>
                  <a:pt x="0" y="21"/>
                </a:lnTo>
              </a:path>
            </a:pathLst>
          </a:custGeom>
          <a:noFill/>
          <a:ln w="9525">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7" name="Text Box 4"/>
          <p:cNvSpPr txBox="1">
            <a:spLocks noChangeArrowheads="1"/>
          </p:cNvSpPr>
          <p:nvPr/>
        </p:nvSpPr>
        <p:spPr bwMode="auto">
          <a:xfrm>
            <a:off x="8886603" y="4806249"/>
            <a:ext cx="1066800" cy="457200"/>
          </a:xfrm>
          <a:prstGeom prst="rect">
            <a:avLst/>
          </a:prstGeom>
          <a:solidFill>
            <a:schemeClr val="accent5">
              <a:lumMod val="20000"/>
              <a:lumOff val="80000"/>
            </a:schemeClr>
          </a:solidFill>
          <a:ln>
            <a:noFill/>
          </a:ln>
          <a:effectLst/>
        </p:spPr>
        <p:txBody>
          <a:bodyPr>
            <a:spAutoFit/>
          </a:bodyP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50000"/>
              </a:spcBef>
              <a:buClrTx/>
              <a:buSzTx/>
              <a:buFontTx/>
              <a:buNone/>
            </a:pPr>
            <a:r>
              <a:rPr kumimoji="0" lang="en-US" altLang="en-US" sz="2400" dirty="0">
                <a:solidFill>
                  <a:schemeClr val="tx1"/>
                </a:solidFill>
              </a:rPr>
              <a:t>Casts</a:t>
            </a:r>
          </a:p>
        </p:txBody>
      </p:sp>
      <p:sp>
        <p:nvSpPr>
          <p:cNvPr id="51208" name="Line 12"/>
          <p:cNvSpPr>
            <a:spLocks noChangeShapeType="1"/>
          </p:cNvSpPr>
          <p:nvPr/>
        </p:nvSpPr>
        <p:spPr bwMode="auto">
          <a:xfrm flipH="1" flipV="1">
            <a:off x="4590287" y="4663439"/>
            <a:ext cx="1499617" cy="298291"/>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2544764" y="365126"/>
            <a:ext cx="479425" cy="276225"/>
          </a:xfrm>
          <a:prstGeom prst="rect">
            <a:avLst/>
          </a:prstGeom>
          <a:noFill/>
        </p:spPr>
        <p:txBody>
          <a:bodyPr wrap="none">
            <a:spAutoFit/>
          </a:bodyPr>
          <a:lstStyle/>
          <a:p>
            <a:pPr>
              <a:defRPr/>
            </a:pPr>
            <a:r>
              <a:rPr lang="en-US" sz="1200" dirty="0">
                <a:solidFill>
                  <a:schemeClr val="bg1">
                    <a:lumMod val="75000"/>
                  </a:schemeClr>
                </a:solidFill>
              </a:rPr>
              <a:t>[6.7]</a:t>
            </a:r>
          </a:p>
        </p:txBody>
      </p:sp>
    </p:spTree>
    <p:extLst>
      <p:ext uri="{BB962C8B-B14F-4D97-AF65-F5344CB8AC3E}">
        <p14:creationId xmlns:p14="http://schemas.microsoft.com/office/powerpoint/2010/main" val="41214307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6"/>
          <p:cNvSpPr>
            <a:spLocks noGrp="1"/>
          </p:cNvSpPr>
          <p:nvPr>
            <p:ph type="sldNum" sz="quarter" idx="12"/>
          </p:nvPr>
        </p:nvSpPr>
        <p:spPr>
          <a:noFill/>
        </p:spPr>
        <p:txBody>
          <a:bodyP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50000"/>
              </a:spcBef>
              <a:buClrTx/>
              <a:buSzTx/>
              <a:buFontTx/>
              <a:buNone/>
            </a:pPr>
            <a:r>
              <a:rPr kumimoji="0" lang="en-US" altLang="en-US" sz="1400">
                <a:solidFill>
                  <a:schemeClr val="tx1"/>
                </a:solidFill>
              </a:rPr>
              <a:t>6-</a:t>
            </a:r>
            <a:fld id="{80F527A3-9271-4E2B-A8E0-7F88390B7757}" type="slidenum">
              <a:rPr kumimoji="0" lang="en-US" altLang="en-US" sz="1400">
                <a:solidFill>
                  <a:schemeClr val="tx1"/>
                </a:solidFill>
              </a:rPr>
              <a:pPr>
                <a:spcBef>
                  <a:spcPct val="50000"/>
                </a:spcBef>
                <a:buClrTx/>
                <a:buSzTx/>
                <a:buFontTx/>
                <a:buNone/>
              </a:pPr>
              <a:t>15</a:t>
            </a:fld>
            <a:endParaRPr kumimoji="0" lang="en-US" altLang="en-US" sz="1400">
              <a:solidFill>
                <a:schemeClr val="tx1"/>
              </a:solidFill>
            </a:endParaRPr>
          </a:p>
        </p:txBody>
      </p:sp>
      <p:sp>
        <p:nvSpPr>
          <p:cNvPr id="57347" name="Rectangle 22"/>
          <p:cNvSpPr>
            <a:spLocks noGrp="1" noChangeArrowheads="1"/>
          </p:cNvSpPr>
          <p:nvPr>
            <p:ph type="title"/>
          </p:nvPr>
        </p:nvSpPr>
        <p:spPr/>
        <p:txBody>
          <a:bodyPr/>
          <a:lstStyle/>
          <a:p>
            <a:r>
              <a:rPr lang="en-US" altLang="en-US" dirty="0" smtClean="0">
                <a:solidFill>
                  <a:srgbClr val="3333FF"/>
                </a:solidFill>
              </a:rPr>
              <a:t>Arithmetic (cont’d)</a:t>
            </a:r>
          </a:p>
        </p:txBody>
      </p:sp>
      <p:sp>
        <p:nvSpPr>
          <p:cNvPr id="57348" name="Rectangle 23"/>
          <p:cNvSpPr>
            <a:spLocks noGrp="1" noChangeArrowheads="1"/>
          </p:cNvSpPr>
          <p:nvPr>
            <p:ph type="body" sz="half" idx="1"/>
          </p:nvPr>
        </p:nvSpPr>
        <p:spPr/>
        <p:txBody>
          <a:bodyPr/>
          <a:lstStyle/>
          <a:p>
            <a:r>
              <a:rPr lang="en-US" altLang="en-US" sz="2400"/>
              <a:t>Compound assignment operators:</a:t>
            </a:r>
          </a:p>
          <a:p>
            <a:endParaRPr lang="en-US" altLang="en-US" sz="2400"/>
          </a:p>
          <a:p>
            <a:pPr>
              <a:buFontTx/>
              <a:buNone/>
            </a:pPr>
            <a:r>
              <a:rPr lang="en-US" altLang="en-US" sz="2400"/>
              <a:t>a = a + b;	    a += b;</a:t>
            </a:r>
          </a:p>
          <a:p>
            <a:pPr>
              <a:buFontTx/>
              <a:buNone/>
            </a:pPr>
            <a:r>
              <a:rPr lang="en-US" altLang="en-US" sz="2400"/>
              <a:t>a = a </a:t>
            </a:r>
            <a:r>
              <a:rPr lang="en-US" altLang="en-US" sz="2400">
                <a:latin typeface="Courier New" panose="02070309020205020404" pitchFamily="49" charset="0"/>
              </a:rPr>
              <a:t>-</a:t>
            </a:r>
            <a:r>
              <a:rPr lang="en-US" altLang="en-US" sz="2400"/>
              <a:t> b;	    a </a:t>
            </a:r>
            <a:r>
              <a:rPr lang="en-US" altLang="en-US" sz="2400">
                <a:latin typeface="Courier New" panose="02070309020205020404" pitchFamily="49" charset="0"/>
              </a:rPr>
              <a:t>-</a:t>
            </a:r>
            <a:r>
              <a:rPr lang="en-US" altLang="en-US" sz="2400"/>
              <a:t>= b;</a:t>
            </a:r>
          </a:p>
          <a:p>
            <a:pPr>
              <a:buFontTx/>
              <a:buNone/>
            </a:pPr>
            <a:r>
              <a:rPr lang="en-US" altLang="en-US" sz="2400"/>
              <a:t>a = a * b;	    a *= b;</a:t>
            </a:r>
          </a:p>
          <a:p>
            <a:pPr>
              <a:buFontTx/>
              <a:buNone/>
            </a:pPr>
            <a:r>
              <a:rPr lang="en-US" altLang="en-US" sz="2400"/>
              <a:t>a = a / b;	    a /= b;</a:t>
            </a:r>
          </a:p>
          <a:p>
            <a:pPr>
              <a:buFontTx/>
              <a:buNone/>
            </a:pPr>
            <a:r>
              <a:rPr lang="en-US" altLang="en-US" sz="2400"/>
              <a:t>a = a % b;	    a %= b;</a:t>
            </a:r>
          </a:p>
        </p:txBody>
      </p:sp>
      <p:sp>
        <p:nvSpPr>
          <p:cNvPr id="57349" name="Rectangle 24"/>
          <p:cNvSpPr>
            <a:spLocks noGrp="1" noChangeArrowheads="1"/>
          </p:cNvSpPr>
          <p:nvPr>
            <p:ph type="body" sz="half" idx="2"/>
          </p:nvPr>
        </p:nvSpPr>
        <p:spPr/>
        <p:txBody>
          <a:bodyPr/>
          <a:lstStyle/>
          <a:p>
            <a:r>
              <a:rPr lang="en-US" altLang="en-US" sz="2400"/>
              <a:t>Increment and decrement operators:</a:t>
            </a:r>
          </a:p>
          <a:p>
            <a:endParaRPr lang="en-US" altLang="en-US" sz="2400"/>
          </a:p>
          <a:p>
            <a:pPr>
              <a:buFontTx/>
              <a:buNone/>
            </a:pPr>
            <a:r>
              <a:rPr lang="en-US" altLang="en-US" sz="2400"/>
              <a:t>a = a + 1;	    a++;</a:t>
            </a:r>
          </a:p>
          <a:p>
            <a:pPr>
              <a:buFontTx/>
              <a:buNone/>
            </a:pPr>
            <a:r>
              <a:rPr lang="en-US" altLang="en-US" sz="2400"/>
              <a:t>a = a </a:t>
            </a:r>
            <a:r>
              <a:rPr lang="en-US" altLang="en-US" sz="2400">
                <a:latin typeface="Courier New" panose="02070309020205020404" pitchFamily="49" charset="0"/>
              </a:rPr>
              <a:t>-</a:t>
            </a:r>
            <a:r>
              <a:rPr lang="en-US" altLang="en-US" sz="2400"/>
              <a:t> 1;	    a</a:t>
            </a:r>
            <a:r>
              <a:rPr lang="en-US" altLang="en-US" sz="2400">
                <a:latin typeface="Courier New" panose="02070309020205020404" pitchFamily="49" charset="0"/>
              </a:rPr>
              <a:t>--</a:t>
            </a:r>
            <a:r>
              <a:rPr lang="en-US" altLang="en-US" sz="2400"/>
              <a:t>;</a:t>
            </a:r>
          </a:p>
          <a:p>
            <a:endParaRPr lang="en-US" altLang="en-US" sz="2400"/>
          </a:p>
        </p:txBody>
      </p:sp>
      <p:sp>
        <p:nvSpPr>
          <p:cNvPr id="57350" name="Line 5"/>
          <p:cNvSpPr>
            <a:spLocks noChangeShapeType="1"/>
          </p:cNvSpPr>
          <p:nvPr/>
        </p:nvSpPr>
        <p:spPr bwMode="auto">
          <a:xfrm>
            <a:off x="4111625" y="3116263"/>
            <a:ext cx="533400" cy="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1" name="Line 6"/>
          <p:cNvSpPr>
            <a:spLocks noChangeShapeType="1"/>
          </p:cNvSpPr>
          <p:nvPr/>
        </p:nvSpPr>
        <p:spPr bwMode="auto">
          <a:xfrm>
            <a:off x="4111625" y="3592513"/>
            <a:ext cx="533400" cy="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2" name="Line 7"/>
          <p:cNvSpPr>
            <a:spLocks noChangeShapeType="1"/>
          </p:cNvSpPr>
          <p:nvPr/>
        </p:nvSpPr>
        <p:spPr bwMode="auto">
          <a:xfrm>
            <a:off x="4111625" y="4070350"/>
            <a:ext cx="533400" cy="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3" name="Line 8"/>
          <p:cNvSpPr>
            <a:spLocks noChangeShapeType="1"/>
          </p:cNvSpPr>
          <p:nvPr/>
        </p:nvSpPr>
        <p:spPr bwMode="auto">
          <a:xfrm>
            <a:off x="4111625" y="4546600"/>
            <a:ext cx="533400" cy="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4" name="Line 9"/>
          <p:cNvSpPr>
            <a:spLocks noChangeShapeType="1"/>
          </p:cNvSpPr>
          <p:nvPr/>
        </p:nvSpPr>
        <p:spPr bwMode="auto">
          <a:xfrm>
            <a:off x="4111625" y="5024438"/>
            <a:ext cx="533400" cy="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5" name="Line 25"/>
          <p:cNvSpPr>
            <a:spLocks noChangeShapeType="1"/>
          </p:cNvSpPr>
          <p:nvPr/>
        </p:nvSpPr>
        <p:spPr bwMode="auto">
          <a:xfrm>
            <a:off x="7527925" y="2951671"/>
            <a:ext cx="533400" cy="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6" name="Line 26"/>
          <p:cNvSpPr>
            <a:spLocks noChangeShapeType="1"/>
          </p:cNvSpPr>
          <p:nvPr/>
        </p:nvSpPr>
        <p:spPr bwMode="auto">
          <a:xfrm>
            <a:off x="7527925" y="3391345"/>
            <a:ext cx="533400" cy="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7" name="Freeform 27"/>
          <p:cNvSpPr>
            <a:spLocks/>
          </p:cNvSpPr>
          <p:nvPr/>
        </p:nvSpPr>
        <p:spPr bwMode="auto">
          <a:xfrm>
            <a:off x="3383280" y="5022850"/>
            <a:ext cx="3584259" cy="638175"/>
          </a:xfrm>
          <a:custGeom>
            <a:avLst/>
            <a:gdLst>
              <a:gd name="T0" fmla="*/ 2147483646 w 1070"/>
              <a:gd name="T1" fmla="*/ 2147483646 h 199"/>
              <a:gd name="T2" fmla="*/ 0 w 1070"/>
              <a:gd name="T3" fmla="*/ 2147483646 h 199"/>
              <a:gd name="T4" fmla="*/ 0 w 1070"/>
              <a:gd name="T5" fmla="*/ 0 h 199"/>
              <a:gd name="T6" fmla="*/ 0 60000 65536"/>
              <a:gd name="T7" fmla="*/ 0 60000 65536"/>
              <a:gd name="T8" fmla="*/ 0 60000 65536"/>
            </a:gdLst>
            <a:ahLst/>
            <a:cxnLst>
              <a:cxn ang="T6">
                <a:pos x="T0" y="T1"/>
              </a:cxn>
              <a:cxn ang="T7">
                <a:pos x="T2" y="T3"/>
              </a:cxn>
              <a:cxn ang="T8">
                <a:pos x="T4" y="T5"/>
              </a:cxn>
            </a:cxnLst>
            <a:rect l="0" t="0" r="r" b="b"/>
            <a:pathLst>
              <a:path w="1070" h="199">
                <a:moveTo>
                  <a:pt x="1070" y="199"/>
                </a:moveTo>
                <a:lnTo>
                  <a:pt x="0" y="199"/>
                </a:lnTo>
                <a:lnTo>
                  <a:pt x="0" y="0"/>
                </a:lnTo>
              </a:path>
            </a:pathLst>
          </a:custGeom>
          <a:noFill/>
          <a:ln w="9525">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8" name="Line 28"/>
          <p:cNvSpPr>
            <a:spLocks noChangeShapeType="1"/>
          </p:cNvSpPr>
          <p:nvPr/>
        </p:nvSpPr>
        <p:spPr bwMode="auto">
          <a:xfrm flipH="1" flipV="1">
            <a:off x="8610600" y="3592513"/>
            <a:ext cx="36767" cy="1773237"/>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9" name="Text Box 12"/>
          <p:cNvSpPr txBox="1">
            <a:spLocks noChangeArrowheads="1"/>
          </p:cNvSpPr>
          <p:nvPr/>
        </p:nvSpPr>
        <p:spPr bwMode="auto">
          <a:xfrm>
            <a:off x="6870701" y="5222876"/>
            <a:ext cx="3001963" cy="830263"/>
          </a:xfrm>
          <a:prstGeom prst="rect">
            <a:avLst/>
          </a:prstGeom>
          <a:solidFill>
            <a:schemeClr val="accent5">
              <a:lumMod val="20000"/>
              <a:lumOff val="80000"/>
            </a:schemeClr>
          </a:solidFill>
          <a:ln>
            <a:noFill/>
          </a:ln>
          <a:effectLst/>
        </p:spPr>
        <p:txBody>
          <a:bodyPr>
            <a:spAutoFit/>
          </a:bodyP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50000"/>
              </a:spcBef>
              <a:buClrTx/>
              <a:buSzTx/>
              <a:buFontTx/>
              <a:buNone/>
            </a:pPr>
            <a:r>
              <a:rPr kumimoji="0" lang="en-US" altLang="en-US" sz="2400" u="sng" dirty="0">
                <a:solidFill>
                  <a:schemeClr val="tx1"/>
                </a:solidFill>
              </a:rPr>
              <a:t>Do not</a:t>
            </a:r>
            <a:r>
              <a:rPr kumimoji="0" lang="en-US" altLang="en-US" sz="2400" dirty="0">
                <a:solidFill>
                  <a:schemeClr val="tx1"/>
                </a:solidFill>
              </a:rPr>
              <a:t> use these in longer expressions</a:t>
            </a:r>
          </a:p>
        </p:txBody>
      </p:sp>
      <p:sp>
        <p:nvSpPr>
          <p:cNvPr id="57360" name="Line 29"/>
          <p:cNvSpPr>
            <a:spLocks noChangeShapeType="1"/>
          </p:cNvSpPr>
          <p:nvPr/>
        </p:nvSpPr>
        <p:spPr bwMode="auto">
          <a:xfrm>
            <a:off x="5732145" y="1690688"/>
            <a:ext cx="0" cy="375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TextBox 16"/>
          <p:cNvSpPr txBox="1"/>
          <p:nvPr/>
        </p:nvSpPr>
        <p:spPr>
          <a:xfrm>
            <a:off x="2544764" y="392114"/>
            <a:ext cx="479425" cy="276225"/>
          </a:xfrm>
          <a:prstGeom prst="rect">
            <a:avLst/>
          </a:prstGeom>
          <a:noFill/>
        </p:spPr>
        <p:txBody>
          <a:bodyPr wrap="none">
            <a:spAutoFit/>
          </a:bodyPr>
          <a:lstStyle/>
          <a:p>
            <a:pPr>
              <a:defRPr/>
            </a:pPr>
            <a:r>
              <a:rPr lang="en-US" sz="1200" dirty="0">
                <a:solidFill>
                  <a:schemeClr val="bg1">
                    <a:lumMod val="75000"/>
                  </a:schemeClr>
                </a:solidFill>
              </a:rPr>
              <a:t>[6.8]</a:t>
            </a:r>
          </a:p>
        </p:txBody>
      </p:sp>
    </p:spTree>
    <p:extLst>
      <p:ext uri="{BB962C8B-B14F-4D97-AF65-F5344CB8AC3E}">
        <p14:creationId xmlns:p14="http://schemas.microsoft.com/office/powerpoint/2010/main" val="16012456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ln w="38100">
            <a:solidFill>
              <a:srgbClr val="00B050"/>
            </a:solidFill>
            <a:miter lim="800000"/>
            <a:headEnd/>
            <a:tailEnd/>
          </a:ln>
        </p:spPr>
        <p:txBody>
          <a:bodyPr/>
          <a:lstStyle/>
          <a:p>
            <a:pPr algn="ctr" eaLnBrk="1" hangingPunct="1"/>
            <a:r>
              <a:rPr lang="en-US" altLang="en-US" b="1" dirty="0" smtClean="0">
                <a:solidFill>
                  <a:srgbClr val="3333FF"/>
                </a:solidFill>
              </a:rPr>
              <a:t>Formatted “print”</a:t>
            </a:r>
          </a:p>
        </p:txBody>
      </p:sp>
      <p:sp>
        <p:nvSpPr>
          <p:cNvPr id="3" name="Content Placeholder 2"/>
          <p:cNvSpPr>
            <a:spLocks noGrp="1"/>
          </p:cNvSpPr>
          <p:nvPr>
            <p:ph idx="1"/>
          </p:nvPr>
        </p:nvSpPr>
        <p:spPr>
          <a:xfrm>
            <a:off x="838200" y="1825625"/>
            <a:ext cx="10515600" cy="4668838"/>
          </a:xfrm>
          <a:ln w="38100">
            <a:solidFill>
              <a:srgbClr val="00B050"/>
            </a:solidFill>
            <a:miter lim="800000"/>
            <a:headEnd/>
            <a:tailEnd/>
          </a:ln>
        </p:spPr>
        <p:txBody>
          <a:bodyPr/>
          <a:lstStyle/>
          <a:p>
            <a:pPr eaLnBrk="1" hangingPunct="1"/>
            <a:r>
              <a:rPr lang="en-US" altLang="en-US" dirty="0" smtClean="0"/>
              <a:t>There is </a:t>
            </a:r>
            <a:r>
              <a:rPr lang="en-US" altLang="en-US" dirty="0" err="1" smtClean="0">
                <a:latin typeface="Courier New" panose="02070309020205020404" pitchFamily="49" charset="0"/>
                <a:cs typeface="Courier New" panose="02070309020205020404" pitchFamily="49" charset="0"/>
              </a:rPr>
              <a:t>printf</a:t>
            </a:r>
            <a:r>
              <a:rPr lang="en-US" altLang="en-US" dirty="0" smtClean="0"/>
              <a:t> (“f” is for formatted)</a:t>
            </a:r>
          </a:p>
          <a:p>
            <a:pPr eaLnBrk="1" hangingPunct="1"/>
            <a:r>
              <a:rPr lang="en-US" altLang="en-US" dirty="0" smtClean="0"/>
              <a:t>For example:</a:t>
            </a:r>
          </a:p>
          <a:p>
            <a:pPr marL="695325">
              <a:spcBef>
                <a:spcPct val="0"/>
              </a:spcBef>
              <a:buClrTx/>
              <a:buSzTx/>
              <a:buFontTx/>
              <a:buNone/>
            </a:pPr>
            <a:r>
              <a:rPr lang="en-US" altLang="en-US" sz="2000" dirty="0" err="1">
                <a:latin typeface="Courier New" panose="02070309020205020404" pitchFamily="49" charset="0"/>
                <a:cs typeface="Courier New" panose="02070309020205020404" pitchFamily="49" charset="0"/>
              </a:rPr>
              <a:t>int</a:t>
            </a:r>
            <a:r>
              <a:rPr lang="en-US" altLang="en-US" sz="2000" dirty="0">
                <a:latin typeface="Courier New" panose="02070309020205020404" pitchFamily="49" charset="0"/>
                <a:cs typeface="Courier New" panose="02070309020205020404" pitchFamily="49" charset="0"/>
              </a:rPr>
              <a:t> m = 5, d = 19, y = 2007;</a:t>
            </a:r>
          </a:p>
          <a:p>
            <a:pPr marL="695325">
              <a:spcBef>
                <a:spcPct val="0"/>
              </a:spcBef>
              <a:buClrTx/>
              <a:buSzTx/>
              <a:buFontTx/>
              <a:buNone/>
            </a:pPr>
            <a:r>
              <a:rPr lang="en-US" altLang="en-US" sz="2000" dirty="0">
                <a:latin typeface="Courier New" panose="02070309020205020404" pitchFamily="49" charset="0"/>
                <a:cs typeface="Courier New" panose="02070309020205020404" pitchFamily="49" charset="0"/>
              </a:rPr>
              <a:t>double </a:t>
            </a:r>
            <a:r>
              <a:rPr lang="en-US" altLang="en-US" sz="2000" dirty="0" err="1">
                <a:latin typeface="Courier New" panose="02070309020205020404" pitchFamily="49" charset="0"/>
                <a:cs typeface="Courier New" panose="02070309020205020404" pitchFamily="49" charset="0"/>
              </a:rPr>
              <a:t>amt</a:t>
            </a:r>
            <a:r>
              <a:rPr lang="en-US" altLang="en-US" sz="2000" dirty="0">
                <a:latin typeface="Courier New" panose="02070309020205020404" pitchFamily="49" charset="0"/>
                <a:cs typeface="Courier New" panose="02070309020205020404" pitchFamily="49" charset="0"/>
              </a:rPr>
              <a:t> = 123.5</a:t>
            </a:r>
            <a:r>
              <a:rPr lang="en-US" altLang="en-US" sz="2000" dirty="0" smtClean="0">
                <a:latin typeface="Courier New" panose="02070309020205020404" pitchFamily="49" charset="0"/>
                <a:cs typeface="Courier New" panose="02070309020205020404" pitchFamily="49" charset="0"/>
              </a:rPr>
              <a:t>;</a:t>
            </a:r>
            <a:endParaRPr lang="en-US" altLang="en-US" sz="2000" dirty="0">
              <a:latin typeface="Courier New" panose="02070309020205020404" pitchFamily="49" charset="0"/>
              <a:cs typeface="Courier New" panose="02070309020205020404" pitchFamily="49" charset="0"/>
            </a:endParaRPr>
          </a:p>
          <a:p>
            <a:pPr marL="695325">
              <a:spcBef>
                <a:spcPct val="0"/>
              </a:spcBef>
              <a:buClrTx/>
              <a:buSzTx/>
              <a:buFontTx/>
              <a:buNone/>
            </a:pPr>
            <a:r>
              <a:rPr lang="en-US" altLang="en-US" sz="2000" dirty="0" err="1">
                <a:latin typeface="Courier New" panose="02070309020205020404" pitchFamily="49" charset="0"/>
                <a:cs typeface="Courier New" panose="02070309020205020404" pitchFamily="49" charset="0"/>
              </a:rPr>
              <a:t>System.out.</a:t>
            </a:r>
            <a:r>
              <a:rPr lang="en-US" altLang="en-US" sz="2000" b="1" dirty="0" err="1">
                <a:solidFill>
                  <a:srgbClr val="3333FF"/>
                </a:solidFill>
                <a:latin typeface="Courier New" panose="02070309020205020404" pitchFamily="49" charset="0"/>
                <a:cs typeface="Courier New" panose="02070309020205020404" pitchFamily="49" charset="0"/>
              </a:rPr>
              <a:t>printf</a:t>
            </a:r>
            <a:r>
              <a:rPr lang="en-US" altLang="en-US" sz="2000" dirty="0">
                <a:latin typeface="Courier New" panose="02070309020205020404" pitchFamily="49" charset="0"/>
                <a:cs typeface="Courier New" panose="02070309020205020404" pitchFamily="49" charset="0"/>
              </a:rPr>
              <a:t> (</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"Date: </a:t>
            </a:r>
            <a:r>
              <a:rPr lang="en-US" altLang="en-US" sz="2000" b="1" dirty="0">
                <a:solidFill>
                  <a:srgbClr val="3333FF"/>
                </a:solidFill>
                <a:latin typeface="Courier New" panose="02070309020205020404" pitchFamily="49" charset="0"/>
                <a:cs typeface="Courier New" panose="02070309020205020404" pitchFamily="49" charset="0"/>
              </a:rPr>
              <a:t>%02d</a:t>
            </a:r>
            <a:r>
              <a:rPr lang="en-US" altLang="en-US" sz="2000" b="1" dirty="0" smtClean="0">
                <a:latin typeface="Courier New" panose="02070309020205020404" pitchFamily="49" charset="0"/>
                <a:cs typeface="Courier New" panose="02070309020205020404" pitchFamily="49" charset="0"/>
              </a:rPr>
              <a:t>/</a:t>
            </a:r>
            <a:r>
              <a:rPr lang="en-US" altLang="en-US" sz="2000" b="1" dirty="0" smtClean="0">
                <a:solidFill>
                  <a:srgbClr val="00B050"/>
                </a:solidFill>
                <a:latin typeface="Courier New" panose="02070309020205020404" pitchFamily="49" charset="0"/>
                <a:cs typeface="Courier New" panose="02070309020205020404" pitchFamily="49" charset="0"/>
              </a:rPr>
              <a:t>%</a:t>
            </a:r>
            <a:r>
              <a:rPr lang="en-US" altLang="en-US" sz="2000" b="1" dirty="0">
                <a:solidFill>
                  <a:srgbClr val="00B050"/>
                </a:solidFill>
                <a:latin typeface="Courier New" panose="02070309020205020404" pitchFamily="49" charset="0"/>
                <a:cs typeface="Courier New" panose="02070309020205020404" pitchFamily="49" charset="0"/>
              </a:rPr>
              <a:t>02d</a:t>
            </a:r>
            <a:r>
              <a:rPr lang="en-US" altLang="en-US" sz="2000" b="1" dirty="0" smtClean="0">
                <a:latin typeface="Courier New" panose="02070309020205020404" pitchFamily="49" charset="0"/>
                <a:cs typeface="Courier New" panose="02070309020205020404" pitchFamily="49" charset="0"/>
              </a:rPr>
              <a:t>/</a:t>
            </a:r>
            <a:r>
              <a:rPr lang="en-US" altLang="en-US" sz="2000" b="1" dirty="0" smtClean="0">
                <a:solidFill>
                  <a:srgbClr val="7030A0"/>
                </a:solidFill>
                <a:latin typeface="Courier New" panose="02070309020205020404" pitchFamily="49" charset="0"/>
                <a:cs typeface="Courier New" panose="02070309020205020404" pitchFamily="49" charset="0"/>
              </a:rPr>
              <a:t>%</a:t>
            </a:r>
            <a:r>
              <a:rPr lang="en-US" altLang="en-US" sz="2000" b="1" dirty="0">
                <a:solidFill>
                  <a:srgbClr val="7030A0"/>
                </a:solidFill>
                <a:latin typeface="Courier New" panose="02070309020205020404" pitchFamily="49" charset="0"/>
                <a:cs typeface="Courier New" panose="02070309020205020404" pitchFamily="49" charset="0"/>
              </a:rPr>
              <a:t>d</a:t>
            </a:r>
            <a:r>
              <a:rPr lang="en-US" altLang="en-US" sz="2000" b="1" dirty="0">
                <a:latin typeface="Courier New" panose="02070309020205020404" pitchFamily="49" charset="0"/>
                <a:cs typeface="Courier New" panose="02070309020205020404" pitchFamily="49" charset="0"/>
              </a:rPr>
              <a:t>  Amount = </a:t>
            </a:r>
            <a:r>
              <a:rPr lang="en-US" altLang="en-US" sz="2000" b="1" dirty="0">
                <a:solidFill>
                  <a:srgbClr val="FF0000"/>
                </a:solidFill>
                <a:latin typeface="Courier New" panose="02070309020205020404" pitchFamily="49" charset="0"/>
                <a:cs typeface="Courier New" panose="02070309020205020404" pitchFamily="49" charset="0"/>
              </a:rPr>
              <a:t>%7.2f\n</a:t>
            </a:r>
            <a:r>
              <a:rPr lang="en-US" altLang="en-US" sz="2000" b="1" dirty="0">
                <a:latin typeface="Courier New" panose="02070309020205020404" pitchFamily="49" charset="0"/>
                <a:cs typeface="Courier New" panose="02070309020205020404" pitchFamily="49" charset="0"/>
              </a:rPr>
              <a:t>", </a:t>
            </a:r>
            <a:r>
              <a:rPr lang="en-US" altLang="en-US" sz="2000" b="1" dirty="0">
                <a:solidFill>
                  <a:srgbClr val="3333FF"/>
                </a:solidFill>
                <a:latin typeface="Courier New" panose="02070309020205020404" pitchFamily="49" charset="0"/>
                <a:cs typeface="Courier New" panose="02070309020205020404" pitchFamily="49" charset="0"/>
              </a:rPr>
              <a:t>m</a:t>
            </a:r>
            <a:r>
              <a:rPr lang="en-US" altLang="en-US" sz="2000" b="1" dirty="0">
                <a:latin typeface="Courier New" panose="02070309020205020404" pitchFamily="49" charset="0"/>
                <a:cs typeface="Courier New" panose="02070309020205020404" pitchFamily="49" charset="0"/>
              </a:rPr>
              <a:t>, </a:t>
            </a:r>
            <a:r>
              <a:rPr lang="en-US" altLang="en-US" sz="2000" b="1" dirty="0">
                <a:solidFill>
                  <a:srgbClr val="00B050"/>
                </a:solidFill>
                <a:latin typeface="Courier New" panose="02070309020205020404" pitchFamily="49" charset="0"/>
                <a:cs typeface="Courier New" panose="02070309020205020404" pitchFamily="49" charset="0"/>
              </a:rPr>
              <a:t>d</a:t>
            </a:r>
            <a:r>
              <a:rPr lang="en-US" altLang="en-US" sz="2000" b="1" dirty="0">
                <a:latin typeface="Courier New" panose="02070309020205020404" pitchFamily="49" charset="0"/>
                <a:cs typeface="Courier New" panose="02070309020205020404" pitchFamily="49" charset="0"/>
              </a:rPr>
              <a:t>, </a:t>
            </a:r>
            <a:r>
              <a:rPr lang="en-US" altLang="en-US" sz="2000" b="1" dirty="0">
                <a:solidFill>
                  <a:srgbClr val="7030A0"/>
                </a:solidFill>
                <a:latin typeface="Courier New" panose="02070309020205020404" pitchFamily="49" charset="0"/>
                <a:cs typeface="Courier New" panose="02070309020205020404" pitchFamily="49" charset="0"/>
              </a:rPr>
              <a:t>y</a:t>
            </a:r>
            <a:r>
              <a:rPr lang="en-US" altLang="en-US" sz="2000" b="1" dirty="0">
                <a:latin typeface="Courier New" panose="02070309020205020404" pitchFamily="49" charset="0"/>
                <a:cs typeface="Courier New" panose="02070309020205020404" pitchFamily="49" charset="0"/>
              </a:rPr>
              <a:t>, </a:t>
            </a:r>
            <a:r>
              <a:rPr lang="en-US" altLang="en-US" sz="2000" b="1" dirty="0" err="1">
                <a:solidFill>
                  <a:srgbClr val="FF0000"/>
                </a:solidFill>
                <a:latin typeface="Courier New" panose="02070309020205020404" pitchFamily="49" charset="0"/>
                <a:cs typeface="Courier New" panose="02070309020205020404" pitchFamily="49" charset="0"/>
              </a:rPr>
              <a:t>amt</a:t>
            </a:r>
            <a:r>
              <a:rPr lang="en-US" altLang="en-US" sz="2000" dirty="0">
                <a:latin typeface="Courier New" panose="02070309020205020404" pitchFamily="49" charset="0"/>
                <a:cs typeface="Courier New" panose="02070309020205020404" pitchFamily="49" charset="0"/>
              </a:rPr>
              <a:t>);</a:t>
            </a:r>
          </a:p>
          <a:p>
            <a:pPr marL="0" indent="0" eaLnBrk="1" hangingPunct="1">
              <a:buNone/>
            </a:pPr>
            <a:r>
              <a:rPr lang="en-US" altLang="en-US" dirty="0" smtClean="0"/>
              <a:t>   displays:</a:t>
            </a:r>
          </a:p>
          <a:p>
            <a:pPr marL="0" indent="0" eaLnBrk="1" hangingPunct="1">
              <a:buNone/>
            </a:pPr>
            <a:r>
              <a:rPr lang="en-US" altLang="en-US" sz="2000" dirty="0" smtClean="0"/>
              <a:t>                              </a:t>
            </a:r>
            <a:r>
              <a:rPr lang="en-US" altLang="en-US" sz="2000" b="1" dirty="0" smtClean="0">
                <a:latin typeface="Courier New" panose="02070309020205020404" pitchFamily="49" charset="0"/>
                <a:cs typeface="Courier New" panose="02070309020205020404" pitchFamily="49" charset="0"/>
              </a:rPr>
              <a:t>Date</a:t>
            </a:r>
            <a:r>
              <a:rPr lang="en-US" altLang="en-US" sz="2000" b="1" dirty="0">
                <a:latin typeface="Courier New" panose="02070309020205020404" pitchFamily="49" charset="0"/>
                <a:cs typeface="Courier New" panose="02070309020205020404" pitchFamily="49" charset="0"/>
              </a:rPr>
              <a:t>: </a:t>
            </a:r>
            <a:r>
              <a:rPr lang="en-US" altLang="en-US" sz="2000" b="1" dirty="0">
                <a:solidFill>
                  <a:srgbClr val="3333FF"/>
                </a:solidFill>
                <a:latin typeface="Courier New" panose="02070309020205020404" pitchFamily="49" charset="0"/>
                <a:cs typeface="Courier New" panose="02070309020205020404" pitchFamily="49" charset="0"/>
              </a:rPr>
              <a:t>05</a:t>
            </a:r>
            <a:r>
              <a:rPr lang="en-US" altLang="en-US" sz="2000" b="1" dirty="0">
                <a:latin typeface="Courier New" panose="02070309020205020404" pitchFamily="49" charset="0"/>
                <a:cs typeface="Courier New" panose="02070309020205020404" pitchFamily="49" charset="0"/>
              </a:rPr>
              <a:t>/</a:t>
            </a:r>
            <a:r>
              <a:rPr lang="en-US" altLang="en-US" sz="2000" b="1" dirty="0">
                <a:solidFill>
                  <a:srgbClr val="00B050"/>
                </a:solidFill>
                <a:latin typeface="Courier New" panose="02070309020205020404" pitchFamily="49" charset="0"/>
                <a:cs typeface="Courier New" panose="02070309020205020404" pitchFamily="49" charset="0"/>
              </a:rPr>
              <a:t>19</a:t>
            </a:r>
            <a:r>
              <a:rPr lang="en-US" altLang="en-US" sz="2000" b="1" dirty="0">
                <a:latin typeface="Courier New" panose="02070309020205020404" pitchFamily="49" charset="0"/>
                <a:cs typeface="Courier New" panose="02070309020205020404" pitchFamily="49" charset="0"/>
              </a:rPr>
              <a:t>/</a:t>
            </a:r>
            <a:r>
              <a:rPr lang="en-US" altLang="en-US" sz="2000" b="1" dirty="0">
                <a:solidFill>
                  <a:srgbClr val="7030A0"/>
                </a:solidFill>
                <a:latin typeface="Courier New" panose="02070309020205020404" pitchFamily="49" charset="0"/>
                <a:cs typeface="Courier New" panose="02070309020205020404" pitchFamily="49" charset="0"/>
              </a:rPr>
              <a:t>2007</a:t>
            </a:r>
            <a:r>
              <a:rPr lang="en-US" altLang="en-US" sz="2000" b="1" dirty="0">
                <a:latin typeface="Courier New" panose="02070309020205020404" pitchFamily="49" charset="0"/>
                <a:cs typeface="Courier New" panose="02070309020205020404" pitchFamily="49" charset="0"/>
              </a:rPr>
              <a:t>  Amount =  </a:t>
            </a:r>
            <a:r>
              <a:rPr lang="en-US" altLang="en-US" sz="2000" b="1" dirty="0" smtClean="0">
                <a:solidFill>
                  <a:srgbClr val="FF0000"/>
                </a:solidFill>
                <a:latin typeface="Courier New" panose="02070309020205020404" pitchFamily="49" charset="0"/>
                <a:cs typeface="Courier New" panose="02070309020205020404" pitchFamily="49" charset="0"/>
              </a:rPr>
              <a:t>123.50</a:t>
            </a:r>
          </a:p>
          <a:p>
            <a:pPr eaLnBrk="1" hangingPunct="1"/>
            <a:r>
              <a:rPr lang="en-US" altLang="en-US" dirty="0">
                <a:solidFill>
                  <a:srgbClr val="3333FF"/>
                </a:solidFill>
              </a:rPr>
              <a:t>%2d </a:t>
            </a:r>
            <a:r>
              <a:rPr lang="en-US" altLang="en-US" dirty="0"/>
              <a:t>asks for </a:t>
            </a:r>
            <a:r>
              <a:rPr lang="en-US" altLang="en-US" dirty="0">
                <a:solidFill>
                  <a:srgbClr val="3333FF"/>
                </a:solidFill>
              </a:rPr>
              <a:t>2</a:t>
            </a:r>
            <a:r>
              <a:rPr lang="en-US" altLang="en-US" dirty="0"/>
              <a:t> spaces for </a:t>
            </a:r>
            <a:r>
              <a:rPr lang="en-US" altLang="en-US" dirty="0" smtClean="0"/>
              <a:t>a decimal (i.e</a:t>
            </a:r>
            <a:r>
              <a:rPr lang="en-US" altLang="en-US" dirty="0"/>
              <a:t>., base 10</a:t>
            </a:r>
            <a:r>
              <a:rPr lang="en-US" altLang="en-US" dirty="0" smtClean="0"/>
              <a:t>), or integer; </a:t>
            </a:r>
            <a:r>
              <a:rPr lang="en-US" altLang="en-US" dirty="0" smtClean="0">
                <a:solidFill>
                  <a:srgbClr val="3333FF"/>
                </a:solidFill>
              </a:rPr>
              <a:t>%d </a:t>
            </a:r>
            <a:r>
              <a:rPr lang="en-US" altLang="en-US" dirty="0"/>
              <a:t>asks for </a:t>
            </a:r>
            <a:r>
              <a:rPr lang="en-US" altLang="en-US" dirty="0" smtClean="0"/>
              <a:t>enough spaces to display an integer</a:t>
            </a:r>
            <a:endParaRPr lang="en-US" altLang="en-US" dirty="0"/>
          </a:p>
          <a:p>
            <a:pPr eaLnBrk="1" hangingPunct="1"/>
            <a:r>
              <a:rPr lang="en-US" altLang="en-US" dirty="0">
                <a:solidFill>
                  <a:srgbClr val="3333FF"/>
                </a:solidFill>
              </a:rPr>
              <a:t>%7.2f </a:t>
            </a:r>
            <a:r>
              <a:rPr lang="en-US" altLang="en-US" dirty="0"/>
              <a:t>asks for </a:t>
            </a:r>
            <a:r>
              <a:rPr lang="en-US" altLang="en-US" dirty="0">
                <a:solidFill>
                  <a:srgbClr val="3333FF"/>
                </a:solidFill>
              </a:rPr>
              <a:t>7</a:t>
            </a:r>
            <a:r>
              <a:rPr lang="en-US" altLang="en-US" dirty="0"/>
              <a:t> spaces for </a:t>
            </a:r>
            <a:r>
              <a:rPr lang="en-US" altLang="en-US" dirty="0">
                <a:solidFill>
                  <a:srgbClr val="3333FF"/>
                </a:solidFill>
              </a:rPr>
              <a:t>f</a:t>
            </a:r>
            <a:r>
              <a:rPr lang="en-US" altLang="en-US" dirty="0"/>
              <a:t>loating-point number, </a:t>
            </a:r>
            <a:r>
              <a:rPr lang="en-US" altLang="en-US" i="1" dirty="0"/>
              <a:t>including </a:t>
            </a:r>
            <a:r>
              <a:rPr lang="en-US" altLang="en-US" i="1" dirty="0" smtClean="0"/>
              <a:t>the decimal point</a:t>
            </a:r>
            <a:r>
              <a:rPr lang="en-US" altLang="en-US" dirty="0" smtClean="0"/>
              <a:t> and </a:t>
            </a:r>
            <a:r>
              <a:rPr lang="en-US" altLang="en-US" dirty="0" smtClean="0">
                <a:solidFill>
                  <a:srgbClr val="3333FF"/>
                </a:solidFill>
              </a:rPr>
              <a:t>2</a:t>
            </a:r>
            <a:r>
              <a:rPr lang="en-US" altLang="en-US" dirty="0" smtClean="0"/>
              <a:t> places for the decimal part</a:t>
            </a:r>
            <a:endParaRPr lang="en-US" altLang="en-US" dirty="0"/>
          </a:p>
          <a:p>
            <a:pPr eaLnBrk="1" hangingPunct="1"/>
            <a:endParaRPr lang="en-US" altLang="en-US" dirty="0"/>
          </a:p>
          <a:p>
            <a:pPr eaLnBrk="1" hangingPunct="1"/>
            <a:endParaRPr lang="en-US" altLang="en-US" dirty="0" smtClean="0"/>
          </a:p>
        </p:txBody>
      </p:sp>
    </p:spTree>
    <p:extLst>
      <p:ext uri="{BB962C8B-B14F-4D97-AF65-F5344CB8AC3E}">
        <p14:creationId xmlns:p14="http://schemas.microsoft.com/office/powerpoint/2010/main" val="1861515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ln w="38100">
            <a:solidFill>
              <a:srgbClr val="00B050"/>
            </a:solidFill>
            <a:miter lim="800000"/>
            <a:headEnd/>
            <a:tailEnd/>
          </a:ln>
        </p:spPr>
        <p:txBody>
          <a:bodyPr/>
          <a:lstStyle/>
          <a:p>
            <a:pPr eaLnBrk="1" hangingPunct="1"/>
            <a:r>
              <a:rPr lang="en-US" altLang="en-US" b="1" dirty="0" smtClean="0">
                <a:solidFill>
                  <a:srgbClr val="3333FF"/>
                </a:solidFill>
              </a:rPr>
              <a:t>Scope</a:t>
            </a:r>
          </a:p>
        </p:txBody>
      </p:sp>
      <p:sp>
        <p:nvSpPr>
          <p:cNvPr id="2051" name="Subtitle 2"/>
          <p:cNvSpPr>
            <a:spLocks noGrp="1"/>
          </p:cNvSpPr>
          <p:nvPr>
            <p:ph type="subTitle" idx="1"/>
          </p:nvPr>
        </p:nvSpPr>
        <p:spPr>
          <a:ln w="38100">
            <a:solidFill>
              <a:srgbClr val="00B050"/>
            </a:solidFill>
            <a:miter lim="800000"/>
            <a:headEnd/>
            <a:tailEnd/>
          </a:ln>
        </p:spPr>
        <p:txBody>
          <a:bodyPr/>
          <a:lstStyle/>
          <a:p>
            <a:pPr eaLnBrk="1" hangingPunct="1">
              <a:defRPr/>
            </a:pPr>
            <a:r>
              <a:rPr lang="en-US" sz="1200" b="1" dirty="0" smtClean="0">
                <a:solidFill>
                  <a:schemeClr val="bg1">
                    <a:lumMod val="65000"/>
                  </a:schemeClr>
                </a:solidFill>
              </a:rPr>
              <a:t>JC08-4.1</a:t>
            </a:r>
          </a:p>
          <a:p>
            <a:pPr eaLnBrk="1" hangingPunct="1">
              <a:defRPr/>
            </a:pPr>
            <a:r>
              <a:rPr lang="en-US" sz="1200" b="1" dirty="0" smtClean="0">
                <a:solidFill>
                  <a:schemeClr val="bg1">
                    <a:lumMod val="65000"/>
                  </a:schemeClr>
                </a:solidFill>
              </a:rPr>
              <a:t> </a:t>
            </a:r>
            <a:r>
              <a:rPr lang="en-US" b="1" dirty="0" smtClean="0">
                <a:solidFill>
                  <a:schemeClr val="bg1">
                    <a:lumMod val="75000"/>
                  </a:schemeClr>
                </a:solidFill>
              </a:rPr>
              <a:t>(</a:t>
            </a:r>
            <a:r>
              <a:rPr lang="en-US" b="1" dirty="0">
                <a:solidFill>
                  <a:schemeClr val="bg1">
                    <a:lumMod val="75000"/>
                  </a:schemeClr>
                </a:solidFill>
              </a:rPr>
              <a:t>A. Nguyen)</a:t>
            </a:r>
          </a:p>
          <a:p>
            <a:pPr eaLnBrk="1" hangingPunct="1">
              <a:defRPr/>
            </a:pPr>
            <a:endParaRPr lang="en-US" b="1" dirty="0" smtClean="0"/>
          </a:p>
        </p:txBody>
      </p:sp>
    </p:spTree>
    <p:extLst>
      <p:ext uri="{BB962C8B-B14F-4D97-AF65-F5344CB8AC3E}">
        <p14:creationId xmlns:p14="http://schemas.microsoft.com/office/powerpoint/2010/main" val="39971813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ln w="38100">
            <a:solidFill>
              <a:srgbClr val="00B050"/>
            </a:solidFill>
            <a:miter lim="800000"/>
            <a:headEnd/>
            <a:tailEnd/>
          </a:ln>
        </p:spPr>
        <p:txBody>
          <a:bodyPr/>
          <a:lstStyle/>
          <a:p>
            <a:pPr algn="ctr" eaLnBrk="1" hangingPunct="1"/>
            <a:r>
              <a:rPr lang="en-US" altLang="en-US" b="1" dirty="0" smtClean="0">
                <a:solidFill>
                  <a:srgbClr val="3333FF"/>
                </a:solidFill>
              </a:rPr>
              <a:t>Definition of scope</a:t>
            </a:r>
          </a:p>
        </p:txBody>
      </p:sp>
      <p:sp>
        <p:nvSpPr>
          <p:cNvPr id="3" name="Content Placeholder 2"/>
          <p:cNvSpPr>
            <a:spLocks noGrp="1"/>
          </p:cNvSpPr>
          <p:nvPr>
            <p:ph idx="1"/>
          </p:nvPr>
        </p:nvSpPr>
        <p:spPr>
          <a:xfrm>
            <a:off x="838200" y="1825625"/>
            <a:ext cx="10515600" cy="4668838"/>
          </a:xfrm>
          <a:ln w="38100">
            <a:solidFill>
              <a:srgbClr val="00B050"/>
            </a:solidFill>
            <a:miter lim="800000"/>
            <a:headEnd/>
            <a:tailEnd/>
          </a:ln>
        </p:spPr>
        <p:txBody>
          <a:bodyPr/>
          <a:lstStyle/>
          <a:p>
            <a:pPr eaLnBrk="1" hangingPunct="1"/>
            <a:r>
              <a:rPr lang="en-US" altLang="en-US" dirty="0" smtClean="0"/>
              <a:t>The scope of a variable is the area of the code where the </a:t>
            </a:r>
            <a:r>
              <a:rPr lang="en-US" altLang="en-US" dirty="0"/>
              <a:t>variable </a:t>
            </a:r>
            <a:r>
              <a:rPr lang="en-US" altLang="en-US" dirty="0" smtClean="0"/>
              <a:t>is “visible”</a:t>
            </a:r>
            <a:endParaRPr lang="en-US" altLang="en-US" dirty="0"/>
          </a:p>
          <a:p>
            <a:pPr eaLnBrk="1" hangingPunct="1"/>
            <a:endParaRPr lang="en-US" altLang="en-US" dirty="0" smtClean="0"/>
          </a:p>
        </p:txBody>
      </p:sp>
    </p:spTree>
    <p:extLst>
      <p:ext uri="{BB962C8B-B14F-4D97-AF65-F5344CB8AC3E}">
        <p14:creationId xmlns:p14="http://schemas.microsoft.com/office/powerpoint/2010/main" val="4255469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50000"/>
              </a:spcBef>
              <a:buClrTx/>
              <a:buSzTx/>
              <a:buFontTx/>
              <a:buNone/>
            </a:pPr>
            <a:r>
              <a:rPr kumimoji="0" lang="en-US" altLang="en-US" sz="1400">
                <a:solidFill>
                  <a:schemeClr val="tx1"/>
                </a:solidFill>
              </a:rPr>
              <a:t>6-</a:t>
            </a:r>
            <a:fld id="{EB613AAA-BE94-4860-A63D-5B5C0F11ECEE}" type="slidenum">
              <a:rPr kumimoji="0" lang="en-US" altLang="en-US" sz="1400">
                <a:solidFill>
                  <a:schemeClr val="tx1"/>
                </a:solidFill>
              </a:rPr>
              <a:pPr>
                <a:spcBef>
                  <a:spcPct val="50000"/>
                </a:spcBef>
                <a:buClrTx/>
                <a:buSzTx/>
                <a:buFontTx/>
                <a:buNone/>
              </a:pPr>
              <a:t>19</a:t>
            </a:fld>
            <a:endParaRPr kumimoji="0" lang="en-US" altLang="en-US" sz="1400">
              <a:solidFill>
                <a:schemeClr val="tx1"/>
              </a:solidFill>
            </a:endParaRPr>
          </a:p>
        </p:txBody>
      </p:sp>
      <p:sp>
        <p:nvSpPr>
          <p:cNvPr id="24579" name="Rectangle 4"/>
          <p:cNvSpPr>
            <a:spLocks noGrp="1" noChangeArrowheads="1"/>
          </p:cNvSpPr>
          <p:nvPr>
            <p:ph type="title"/>
          </p:nvPr>
        </p:nvSpPr>
        <p:spPr/>
        <p:txBody>
          <a:bodyPr/>
          <a:lstStyle/>
          <a:p>
            <a:r>
              <a:rPr lang="en-US" altLang="en-US" dirty="0" smtClean="0">
                <a:solidFill>
                  <a:srgbClr val="3333FF"/>
                </a:solidFill>
              </a:rPr>
              <a:t>Local Variables</a:t>
            </a:r>
          </a:p>
        </p:txBody>
      </p:sp>
      <p:sp>
        <p:nvSpPr>
          <p:cNvPr id="24580" name="Rectangle 5"/>
          <p:cNvSpPr>
            <a:spLocks noGrp="1" noChangeArrowheads="1"/>
          </p:cNvSpPr>
          <p:nvPr>
            <p:ph type="body" idx="1"/>
          </p:nvPr>
        </p:nvSpPr>
        <p:spPr/>
        <p:txBody>
          <a:bodyPr/>
          <a:lstStyle/>
          <a:p>
            <a:r>
              <a:rPr lang="en-US" altLang="en-US" u="sng" smtClean="0"/>
              <a:t>Local</a:t>
            </a:r>
            <a:r>
              <a:rPr lang="en-US" altLang="en-US" smtClean="0"/>
              <a:t> variables are declared </a:t>
            </a:r>
            <a:r>
              <a:rPr lang="en-US" altLang="en-US" u="sng" smtClean="0"/>
              <a:t>inside</a:t>
            </a:r>
            <a:r>
              <a:rPr lang="en-US" altLang="en-US" smtClean="0"/>
              <a:t> a constructor or a method.</a:t>
            </a:r>
          </a:p>
          <a:p>
            <a:r>
              <a:rPr lang="en-US" altLang="en-US" smtClean="0"/>
              <a:t>Local variables </a:t>
            </a:r>
            <a:r>
              <a:rPr lang="en-US" altLang="en-US" u="sng" smtClean="0"/>
              <a:t>lose their values </a:t>
            </a:r>
            <a:r>
              <a:rPr lang="en-US" altLang="en-US" smtClean="0"/>
              <a:t>and are destroyed once the constructor or the method is </a:t>
            </a:r>
            <a:r>
              <a:rPr lang="en-US" altLang="en-US" u="sng" smtClean="0"/>
              <a:t>exited</a:t>
            </a:r>
            <a:r>
              <a:rPr lang="en-US" altLang="en-US" smtClean="0"/>
              <a:t>.</a:t>
            </a:r>
          </a:p>
          <a:p>
            <a:r>
              <a:rPr lang="en-US" altLang="en-US" smtClean="0"/>
              <a:t>The </a:t>
            </a:r>
            <a:r>
              <a:rPr lang="en-US" altLang="en-US" u="sng" smtClean="0"/>
              <a:t>scope</a:t>
            </a:r>
            <a:r>
              <a:rPr lang="en-US" altLang="en-US" smtClean="0"/>
              <a:t> of a local variable is from its declaration down to the </a:t>
            </a:r>
            <a:r>
              <a:rPr lang="en-US" altLang="en-US" u="sng" smtClean="0"/>
              <a:t>closing brace of the block</a:t>
            </a:r>
            <a:r>
              <a:rPr lang="en-US" altLang="en-US" smtClean="0"/>
              <a:t> in which it is declared.</a:t>
            </a:r>
          </a:p>
          <a:p>
            <a:endParaRPr lang="en-US" altLang="en-US" smtClean="0"/>
          </a:p>
        </p:txBody>
      </p:sp>
      <p:sp>
        <p:nvSpPr>
          <p:cNvPr id="5" name="TextBox 4"/>
          <p:cNvSpPr txBox="1"/>
          <p:nvPr/>
        </p:nvSpPr>
        <p:spPr>
          <a:xfrm>
            <a:off x="2544764" y="365126"/>
            <a:ext cx="479425" cy="277813"/>
          </a:xfrm>
          <a:prstGeom prst="rect">
            <a:avLst/>
          </a:prstGeom>
          <a:noFill/>
        </p:spPr>
        <p:txBody>
          <a:bodyPr wrap="none">
            <a:spAutoFit/>
          </a:bodyPr>
          <a:lstStyle/>
          <a:p>
            <a:pPr>
              <a:defRPr/>
            </a:pPr>
            <a:r>
              <a:rPr lang="en-US" sz="1200" dirty="0">
                <a:solidFill>
                  <a:schemeClr val="bg1">
                    <a:lumMod val="75000"/>
                  </a:schemeClr>
                </a:solidFill>
              </a:rPr>
              <a:t>[6.2]</a:t>
            </a:r>
          </a:p>
        </p:txBody>
      </p:sp>
    </p:spTree>
    <p:extLst>
      <p:ext uri="{BB962C8B-B14F-4D97-AF65-F5344CB8AC3E}">
        <p14:creationId xmlns:p14="http://schemas.microsoft.com/office/powerpoint/2010/main" val="32634768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ln w="38100">
            <a:solidFill>
              <a:srgbClr val="00B050"/>
            </a:solidFill>
            <a:miter lim="800000"/>
            <a:headEnd/>
            <a:tailEnd/>
          </a:ln>
        </p:spPr>
        <p:txBody>
          <a:bodyPr/>
          <a:lstStyle/>
          <a:p>
            <a:pPr algn="ctr" eaLnBrk="1" hangingPunct="1"/>
            <a:r>
              <a:rPr lang="en-US" altLang="en-US" b="1" dirty="0" smtClean="0">
                <a:solidFill>
                  <a:srgbClr val="3333FF"/>
                </a:solidFill>
              </a:rPr>
              <a:t>Values in Java</a:t>
            </a:r>
          </a:p>
        </p:txBody>
      </p:sp>
      <p:sp>
        <p:nvSpPr>
          <p:cNvPr id="3" name="Content Placeholder 2"/>
          <p:cNvSpPr>
            <a:spLocks noGrp="1"/>
          </p:cNvSpPr>
          <p:nvPr>
            <p:ph idx="1"/>
          </p:nvPr>
        </p:nvSpPr>
        <p:spPr>
          <a:xfrm>
            <a:off x="838200" y="1825625"/>
            <a:ext cx="10515600" cy="4668838"/>
          </a:xfrm>
          <a:ln w="38100">
            <a:solidFill>
              <a:srgbClr val="00B050"/>
            </a:solidFill>
            <a:miter lim="800000"/>
            <a:headEnd/>
            <a:tailEnd/>
          </a:ln>
        </p:spPr>
        <p:txBody>
          <a:bodyPr/>
          <a:lstStyle/>
          <a:p>
            <a:pPr eaLnBrk="1" hangingPunct="1"/>
            <a:r>
              <a:rPr lang="en-US" altLang="en-US" dirty="0" smtClean="0"/>
              <a:t>A value in Java is:</a:t>
            </a:r>
          </a:p>
          <a:p>
            <a:pPr lvl="1" eaLnBrk="1" hangingPunct="1"/>
            <a:r>
              <a:rPr lang="en-US" altLang="en-US" dirty="0" smtClean="0"/>
              <a:t>A reference to an object, or</a:t>
            </a:r>
          </a:p>
          <a:p>
            <a:pPr lvl="1" eaLnBrk="1" hangingPunct="1"/>
            <a:r>
              <a:rPr lang="en-US" altLang="en-US" dirty="0" smtClean="0"/>
              <a:t>One of 8 primitive data types</a:t>
            </a:r>
            <a:endParaRPr lang="en-US" altLang="en-US" dirty="0"/>
          </a:p>
          <a:p>
            <a:pPr marL="228600" lvl="1" eaLnBrk="1" hangingPunct="1">
              <a:spcBef>
                <a:spcPts val="1000"/>
              </a:spcBef>
            </a:pPr>
            <a:r>
              <a:rPr lang="en-US" altLang="en-US" dirty="0" smtClean="0"/>
              <a:t>We </a:t>
            </a:r>
            <a:r>
              <a:rPr lang="en-US" altLang="en-US" dirty="0"/>
              <a:t>will concentrate on </a:t>
            </a:r>
            <a:r>
              <a:rPr lang="en-US" altLang="en-US" dirty="0" smtClean="0"/>
              <a:t>4</a:t>
            </a:r>
            <a:r>
              <a:rPr lang="en-US" altLang="en-US" dirty="0"/>
              <a:t> primitive </a:t>
            </a:r>
            <a:r>
              <a:rPr lang="en-US" altLang="en-US" dirty="0" smtClean="0"/>
              <a:t>data types:</a:t>
            </a:r>
          </a:p>
          <a:p>
            <a:pPr marL="228600" lvl="1" eaLnBrk="1" hangingPunct="1">
              <a:spcBef>
                <a:spcPts val="1000"/>
              </a:spcBef>
            </a:pPr>
            <a:endParaRPr lang="en-US" altLang="en-US" dirty="0"/>
          </a:p>
          <a:p>
            <a:pPr marL="228600" lvl="1" eaLnBrk="1" hangingPunct="1">
              <a:spcBef>
                <a:spcPts val="1000"/>
              </a:spcBef>
            </a:pPr>
            <a:endParaRPr lang="en-US" altLang="en-US" dirty="0" smtClean="0"/>
          </a:p>
          <a:p>
            <a:pPr marL="228600" lvl="1" eaLnBrk="1" hangingPunct="1">
              <a:spcBef>
                <a:spcPts val="1000"/>
              </a:spcBef>
            </a:pPr>
            <a:endParaRPr lang="en-US" altLang="en-US" dirty="0"/>
          </a:p>
          <a:p>
            <a:pPr marL="228600" lvl="1" eaLnBrk="1" hangingPunct="1">
              <a:spcBef>
                <a:spcPts val="1000"/>
              </a:spcBef>
            </a:pPr>
            <a:endParaRPr lang="en-US" altLang="en-US" dirty="0" smtClean="0"/>
          </a:p>
          <a:p>
            <a:pPr marL="228600" lvl="1" eaLnBrk="1" hangingPunct="1">
              <a:spcBef>
                <a:spcPts val="1000"/>
              </a:spcBef>
            </a:pPr>
            <a:endParaRPr lang="en-US" altLang="en-US" dirty="0"/>
          </a:p>
          <a:p>
            <a:pPr marL="228600" lvl="1" eaLnBrk="1" hangingPunct="1">
              <a:spcBef>
                <a:spcPts val="1000"/>
              </a:spcBef>
            </a:pPr>
            <a:r>
              <a:rPr lang="en-US" altLang="en-US" dirty="0" smtClean="0">
                <a:solidFill>
                  <a:srgbClr val="FF0000"/>
                </a:solidFill>
              </a:rPr>
              <a:t>Note: a 10-digit phone number would </a:t>
            </a:r>
            <a:r>
              <a:rPr lang="en-US" altLang="en-US" b="1" dirty="0" smtClean="0">
                <a:solidFill>
                  <a:srgbClr val="3333FF"/>
                </a:solidFill>
              </a:rPr>
              <a:t>overflow</a:t>
            </a:r>
            <a:r>
              <a:rPr lang="en-US" altLang="en-US" dirty="0" smtClean="0">
                <a:solidFill>
                  <a:srgbClr val="FF0000"/>
                </a:solidFill>
              </a:rPr>
              <a:t> an </a:t>
            </a:r>
            <a:r>
              <a:rPr lang="en-US" altLang="en-US" dirty="0" err="1" smtClean="0">
                <a:solidFill>
                  <a:srgbClr val="FF0000"/>
                </a:solidFill>
                <a:latin typeface="Courier New" panose="02070309020205020404" pitchFamily="49" charset="0"/>
                <a:cs typeface="Courier New" panose="02070309020205020404" pitchFamily="49" charset="0"/>
              </a:rPr>
              <a:t>int</a:t>
            </a:r>
            <a:r>
              <a:rPr lang="en-US" altLang="en-US" dirty="0" smtClean="0">
                <a:solidFill>
                  <a:srgbClr val="FF0000"/>
                </a:solidFill>
              </a:rPr>
              <a:t> – will need </a:t>
            </a:r>
            <a:r>
              <a:rPr lang="en-US" altLang="en-US" dirty="0" smtClean="0">
                <a:solidFill>
                  <a:srgbClr val="FF0000"/>
                </a:solidFill>
                <a:latin typeface="Courier New" panose="02070309020205020404" pitchFamily="49" charset="0"/>
                <a:cs typeface="Courier New" panose="02070309020205020404" pitchFamily="49" charset="0"/>
              </a:rPr>
              <a:t>long</a:t>
            </a:r>
          </a:p>
        </p:txBody>
      </p:sp>
      <p:graphicFrame>
        <p:nvGraphicFramePr>
          <p:cNvPr id="2" name="Table 1"/>
          <p:cNvGraphicFramePr>
            <a:graphicFrameLocks noGrp="1"/>
          </p:cNvGraphicFramePr>
          <p:nvPr>
            <p:extLst>
              <p:ext uri="{D42A27DB-BD31-4B8C-83A1-F6EECF244321}">
                <p14:modId xmlns:p14="http://schemas.microsoft.com/office/powerpoint/2010/main" val="2430991678"/>
              </p:ext>
            </p:extLst>
          </p:nvPr>
        </p:nvGraphicFramePr>
        <p:xfrm>
          <a:off x="1373632" y="3511487"/>
          <a:ext cx="9745471" cy="2270760"/>
        </p:xfrm>
        <a:graphic>
          <a:graphicData uri="http://schemas.openxmlformats.org/drawingml/2006/table">
            <a:tbl>
              <a:tblPr firstRow="1" bandRow="1">
                <a:tableStyleId>{B301B821-A1FF-4177-AEE7-76D212191A09}</a:tableStyleId>
              </a:tblPr>
              <a:tblGrid>
                <a:gridCol w="1327925"/>
                <a:gridCol w="7338555"/>
                <a:gridCol w="1078991"/>
              </a:tblGrid>
              <a:tr h="370840">
                <a:tc>
                  <a:txBody>
                    <a:bodyPr/>
                    <a:lstStyle/>
                    <a:p>
                      <a:r>
                        <a:rPr lang="en-US" dirty="0" smtClean="0"/>
                        <a:t>TYPE</a:t>
                      </a:r>
                      <a:endParaRPr lang="en-US" dirty="0"/>
                    </a:p>
                  </a:txBody>
                  <a:tcPr/>
                </a:tc>
                <a:tc>
                  <a:txBody>
                    <a:bodyPr/>
                    <a:lstStyle/>
                    <a:p>
                      <a:r>
                        <a:rPr lang="en-US" dirty="0" smtClean="0"/>
                        <a:t>DESCRIPTION</a:t>
                      </a:r>
                      <a:endParaRPr lang="en-US" dirty="0"/>
                    </a:p>
                  </a:txBody>
                  <a:tcPr/>
                </a:tc>
                <a:tc>
                  <a:txBody>
                    <a:bodyPr/>
                    <a:lstStyle/>
                    <a:p>
                      <a:r>
                        <a:rPr lang="en-US" dirty="0" smtClean="0"/>
                        <a:t>SIZE</a:t>
                      </a:r>
                      <a:endParaRPr lang="en-US" dirty="0"/>
                    </a:p>
                  </a:txBody>
                  <a:tcPr/>
                </a:tc>
              </a:tr>
              <a:tr h="370840">
                <a:tc>
                  <a:txBody>
                    <a:bodyPr/>
                    <a:lstStyle/>
                    <a:p>
                      <a:r>
                        <a:rPr lang="en-US" dirty="0" err="1" smtClean="0">
                          <a:latin typeface="Courier New" panose="02070309020205020404" pitchFamily="49" charset="0"/>
                          <a:cs typeface="Courier New" panose="02070309020205020404" pitchFamily="49" charset="0"/>
                        </a:rPr>
                        <a:t>int</a:t>
                      </a:r>
                      <a:endParaRPr lang="en-US" dirty="0">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pc="15" dirty="0" smtClean="0"/>
                        <a:t>The </a:t>
                      </a:r>
                      <a:r>
                        <a:rPr lang="en-US" sz="1600" spc="10" dirty="0" smtClean="0"/>
                        <a:t>integer type, with </a:t>
                      </a:r>
                      <a:r>
                        <a:rPr lang="en-US" sz="1600" spc="15" dirty="0" smtClean="0"/>
                        <a:t>range -2,147,483,648 (</a:t>
                      </a:r>
                      <a:r>
                        <a:rPr lang="en-US" sz="1600" spc="15" dirty="0" err="1" smtClean="0">
                          <a:latin typeface="Courier New" panose="02070309020205020404" pitchFamily="49" charset="0"/>
                          <a:cs typeface="Courier New" panose="02070309020205020404" pitchFamily="49" charset="0"/>
                        </a:rPr>
                        <a:t>Integer.MIN_VALUE</a:t>
                      </a:r>
                      <a:r>
                        <a:rPr lang="en-US" sz="1600" spc="15" dirty="0" smtClean="0"/>
                        <a:t>) </a:t>
                      </a:r>
                      <a:r>
                        <a:rPr lang="en-US" sz="1600" spc="5" dirty="0" smtClean="0"/>
                        <a:t>. . . </a:t>
                      </a:r>
                      <a:r>
                        <a:rPr lang="en-US" sz="1600" spc="15" dirty="0" smtClean="0"/>
                        <a:t>2,147,483,647  (</a:t>
                      </a:r>
                      <a:r>
                        <a:rPr lang="en-US" sz="1600" spc="15" dirty="0" err="1" smtClean="0">
                          <a:latin typeface="Courier New" panose="02070309020205020404" pitchFamily="49" charset="0"/>
                          <a:cs typeface="Courier New" panose="02070309020205020404" pitchFamily="49" charset="0"/>
                        </a:rPr>
                        <a:t>Integer.MAX_VALUE</a:t>
                      </a:r>
                      <a:r>
                        <a:rPr lang="en-US" sz="1600" spc="15" dirty="0" smtClean="0"/>
                        <a:t>)</a:t>
                      </a:r>
                      <a:endParaRPr lang="en-US" sz="1600" dirty="0" smtClean="0">
                        <a:latin typeface="Arial"/>
                        <a:cs typeface="Arial"/>
                      </a:endParaRPr>
                    </a:p>
                  </a:txBody>
                  <a:tcPr/>
                </a:tc>
                <a:tc>
                  <a:txBody>
                    <a:bodyPr/>
                    <a:lstStyle/>
                    <a:p>
                      <a:r>
                        <a:rPr lang="en-US" dirty="0" smtClean="0"/>
                        <a:t>4 bytes</a:t>
                      </a:r>
                      <a:endParaRPr lang="en-US" dirty="0"/>
                    </a:p>
                  </a:txBody>
                  <a:tcPr/>
                </a:tc>
              </a:tr>
              <a:tr h="370840">
                <a:tc>
                  <a:txBody>
                    <a:bodyPr/>
                    <a:lstStyle/>
                    <a:p>
                      <a:r>
                        <a:rPr lang="en-US" dirty="0" smtClean="0">
                          <a:latin typeface="Courier New" panose="02070309020205020404" pitchFamily="49" charset="0"/>
                          <a:cs typeface="Courier New" panose="02070309020205020404" pitchFamily="49" charset="0"/>
                        </a:rPr>
                        <a:t>double</a:t>
                      </a:r>
                      <a:endParaRPr lang="en-US" dirty="0">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pc="15" dirty="0" smtClean="0"/>
                        <a:t>The double-precision </a:t>
                      </a:r>
                      <a:r>
                        <a:rPr lang="en-US" sz="1600" spc="10" dirty="0" smtClean="0"/>
                        <a:t>floating-point type, with </a:t>
                      </a:r>
                      <a:r>
                        <a:rPr lang="en-US" sz="1600" spc="15" dirty="0" smtClean="0"/>
                        <a:t>a range </a:t>
                      </a:r>
                      <a:r>
                        <a:rPr lang="en-US" sz="1600" spc="10" dirty="0" smtClean="0"/>
                        <a:t>of </a:t>
                      </a:r>
                      <a:r>
                        <a:rPr lang="en-US" sz="1600" spc="15" dirty="0" smtClean="0"/>
                        <a:t>about ±10</a:t>
                      </a:r>
                      <a:r>
                        <a:rPr lang="en-US" sz="1600" spc="22" baseline="23809" dirty="0" smtClean="0"/>
                        <a:t>308</a:t>
                      </a:r>
                      <a:r>
                        <a:rPr lang="en-US" sz="1600" spc="15" dirty="0" smtClean="0"/>
                        <a:t>, and about 15  </a:t>
                      </a:r>
                      <a:r>
                        <a:rPr lang="en-US" sz="1600" spc="10" dirty="0" smtClean="0"/>
                        <a:t>significant </a:t>
                      </a:r>
                      <a:r>
                        <a:rPr lang="en-US" sz="1600" spc="15" dirty="0" smtClean="0"/>
                        <a:t>decimal</a:t>
                      </a:r>
                      <a:r>
                        <a:rPr lang="en-US" sz="1600" spc="-40" dirty="0" smtClean="0"/>
                        <a:t> </a:t>
                      </a:r>
                      <a:r>
                        <a:rPr lang="en-US" sz="1600" spc="10" dirty="0" smtClean="0"/>
                        <a:t>digits</a:t>
                      </a:r>
                      <a:endParaRPr lang="en-US" sz="1600" dirty="0" smtClean="0">
                        <a:latin typeface="Arial"/>
                        <a:cs typeface="Arial"/>
                      </a:endParaRPr>
                    </a:p>
                  </a:txBody>
                  <a:tcPr/>
                </a:tc>
                <a:tc>
                  <a:txBody>
                    <a:bodyPr/>
                    <a:lstStyle/>
                    <a:p>
                      <a:r>
                        <a:rPr lang="en-US" dirty="0" smtClean="0"/>
                        <a:t>8 bytes</a:t>
                      </a:r>
                      <a:endParaRPr lang="en-US" dirty="0"/>
                    </a:p>
                  </a:txBody>
                  <a:tcPr/>
                </a:tc>
              </a:tr>
              <a:tr h="370840">
                <a:tc>
                  <a:txBody>
                    <a:bodyPr/>
                    <a:lstStyle/>
                    <a:p>
                      <a:r>
                        <a:rPr lang="en-US" dirty="0" smtClean="0">
                          <a:latin typeface="Courier New" panose="02070309020205020404" pitchFamily="49" charset="0"/>
                          <a:cs typeface="Courier New" panose="02070309020205020404" pitchFamily="49" charset="0"/>
                        </a:rPr>
                        <a:t>char</a:t>
                      </a:r>
                      <a:endParaRPr lang="en-US" dirty="0">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latin typeface="Calibri" panose="020F0502020204030204" pitchFamily="34" charset="0"/>
                          <a:cs typeface="Arial"/>
                        </a:rPr>
                        <a:t>The character type, representing code units in the Unicode encoding scheme</a:t>
                      </a:r>
                    </a:p>
                  </a:txBody>
                  <a:tcPr/>
                </a:tc>
                <a:tc>
                  <a:txBody>
                    <a:bodyPr/>
                    <a:lstStyle/>
                    <a:p>
                      <a:r>
                        <a:rPr lang="en-US" dirty="0" smtClean="0"/>
                        <a:t>2 bytes</a:t>
                      </a:r>
                      <a:endParaRPr lang="en-US" dirty="0"/>
                    </a:p>
                  </a:txBody>
                  <a:tcPr/>
                </a:tc>
              </a:tr>
              <a:tr h="370840">
                <a:tc>
                  <a:txBody>
                    <a:bodyPr/>
                    <a:lstStyle/>
                    <a:p>
                      <a:r>
                        <a:rPr lang="en-US" dirty="0" err="1" smtClean="0">
                          <a:latin typeface="Courier New" panose="02070309020205020404" pitchFamily="49" charset="0"/>
                          <a:cs typeface="Courier New" panose="02070309020205020404" pitchFamily="49" charset="0"/>
                        </a:rPr>
                        <a:t>boolean</a:t>
                      </a:r>
                      <a:endParaRPr lang="en-US" dirty="0">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pc="15" dirty="0" smtClean="0"/>
                        <a:t>The type </a:t>
                      </a:r>
                      <a:r>
                        <a:rPr lang="en-US" sz="1600" spc="10" dirty="0" smtClean="0"/>
                        <a:t>with </a:t>
                      </a:r>
                      <a:r>
                        <a:rPr lang="en-US" sz="1600" spc="15" dirty="0" smtClean="0"/>
                        <a:t>the two </a:t>
                      </a:r>
                      <a:r>
                        <a:rPr lang="en-US" sz="1600" spc="10" dirty="0" smtClean="0"/>
                        <a:t>truth </a:t>
                      </a:r>
                      <a:r>
                        <a:rPr lang="en-US" sz="1600" spc="15" dirty="0" smtClean="0"/>
                        <a:t>values false</a:t>
                      </a:r>
                      <a:r>
                        <a:rPr lang="en-US" sz="1600" spc="-330" dirty="0" smtClean="0"/>
                        <a:t> </a:t>
                      </a:r>
                      <a:r>
                        <a:rPr lang="en-US" sz="1600" spc="15" dirty="0" smtClean="0"/>
                        <a:t>and true</a:t>
                      </a:r>
                      <a:endParaRPr lang="en-US" sz="1600" dirty="0" smtClean="0">
                        <a:latin typeface="Courier" charset="0"/>
                        <a:cs typeface="Courier" charset="0"/>
                      </a:endParaRPr>
                    </a:p>
                  </a:txBody>
                  <a:tcPr/>
                </a:tc>
                <a:tc>
                  <a:txBody>
                    <a:bodyPr/>
                    <a:lstStyle/>
                    <a:p>
                      <a:r>
                        <a:rPr lang="en-US" dirty="0" smtClean="0"/>
                        <a:t>1 bit</a:t>
                      </a:r>
                      <a:endParaRPr lang="en-US" dirty="0"/>
                    </a:p>
                  </a:txBody>
                  <a:tcPr/>
                </a:tc>
              </a:tr>
            </a:tbl>
          </a:graphicData>
        </a:graphic>
      </p:graphicFrame>
    </p:spTree>
    <p:extLst>
      <p:ext uri="{BB962C8B-B14F-4D97-AF65-F5344CB8AC3E}">
        <p14:creationId xmlns:p14="http://schemas.microsoft.com/office/powerpoint/2010/main" val="196409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 calcmode="lin" valueType="num">
                                      <p:cBhvr additive="base">
                                        <p:cTn id="2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50000"/>
              </a:spcBef>
              <a:buClrTx/>
              <a:buSzTx/>
              <a:buFontTx/>
              <a:buNone/>
            </a:pPr>
            <a:r>
              <a:rPr kumimoji="0" lang="en-US" altLang="en-US" sz="1400">
                <a:solidFill>
                  <a:schemeClr val="tx1"/>
                </a:solidFill>
              </a:rPr>
              <a:t>6-</a:t>
            </a:r>
            <a:fld id="{04C894A9-D609-4B23-BFB2-319C3A27E0AB}" type="slidenum">
              <a:rPr kumimoji="0" lang="en-US" altLang="en-US" sz="1400">
                <a:solidFill>
                  <a:schemeClr val="tx1"/>
                </a:solidFill>
              </a:rPr>
              <a:pPr>
                <a:spcBef>
                  <a:spcPct val="50000"/>
                </a:spcBef>
                <a:buClrTx/>
                <a:buSzTx/>
                <a:buFontTx/>
                <a:buNone/>
              </a:pPr>
              <a:t>20</a:t>
            </a:fld>
            <a:endParaRPr kumimoji="0" lang="en-US" altLang="en-US" sz="1400">
              <a:solidFill>
                <a:schemeClr val="tx1"/>
              </a:solidFill>
            </a:endParaRPr>
          </a:p>
        </p:txBody>
      </p:sp>
      <p:sp>
        <p:nvSpPr>
          <p:cNvPr id="18435" name="Rectangle 10"/>
          <p:cNvSpPr>
            <a:spLocks noGrp="1" noChangeArrowheads="1"/>
          </p:cNvSpPr>
          <p:nvPr>
            <p:ph type="title"/>
          </p:nvPr>
        </p:nvSpPr>
        <p:spPr/>
        <p:txBody>
          <a:bodyPr/>
          <a:lstStyle/>
          <a:p>
            <a:r>
              <a:rPr lang="en-US" altLang="en-US" dirty="0" smtClean="0">
                <a:solidFill>
                  <a:srgbClr val="3333FF"/>
                </a:solidFill>
              </a:rPr>
              <a:t>Scope of variables</a:t>
            </a:r>
          </a:p>
        </p:txBody>
      </p:sp>
      <p:sp>
        <p:nvSpPr>
          <p:cNvPr id="18436" name="Rectangle 11"/>
          <p:cNvSpPr>
            <a:spLocks noGrp="1" noChangeArrowheads="1"/>
          </p:cNvSpPr>
          <p:nvPr>
            <p:ph type="body" idx="1"/>
          </p:nvPr>
        </p:nvSpPr>
        <p:spPr>
          <a:xfrm>
            <a:off x="2544763" y="1550989"/>
            <a:ext cx="5486400" cy="4802187"/>
          </a:xfrm>
        </p:spPr>
        <p:txBody>
          <a:bodyPr/>
          <a:lstStyle/>
          <a:p>
            <a:r>
              <a:rPr lang="en-US" altLang="en-US" smtClean="0"/>
              <a:t>Each variable has a scope — the area in the source code where it is “visible.”</a:t>
            </a:r>
          </a:p>
          <a:p>
            <a:r>
              <a:rPr lang="en-US" altLang="en-US" smtClean="0"/>
              <a:t>If you use a variable outside its scope, the compiler reports a syntax error.</a:t>
            </a:r>
          </a:p>
          <a:p>
            <a:r>
              <a:rPr lang="en-US" altLang="en-US" smtClean="0"/>
              <a:t>Variables can have </a:t>
            </a:r>
            <a:r>
              <a:rPr lang="en-US" altLang="en-US" u="sng" smtClean="0"/>
              <a:t>the same               name </a:t>
            </a:r>
            <a:r>
              <a:rPr lang="en-US" altLang="en-US" smtClean="0"/>
              <a:t>when their </a:t>
            </a:r>
            <a:r>
              <a:rPr lang="en-US" altLang="en-US" u="sng" smtClean="0"/>
              <a:t>scopes do NOT overlap</a:t>
            </a:r>
            <a:r>
              <a:rPr lang="en-US" altLang="en-US" smtClean="0"/>
              <a:t>.</a:t>
            </a:r>
          </a:p>
        </p:txBody>
      </p:sp>
      <p:sp>
        <p:nvSpPr>
          <p:cNvPr id="18437" name="Text Box 4"/>
          <p:cNvSpPr txBox="1">
            <a:spLocks noChangeArrowheads="1"/>
          </p:cNvSpPr>
          <p:nvPr/>
        </p:nvSpPr>
        <p:spPr bwMode="auto">
          <a:xfrm>
            <a:off x="8316914" y="2838450"/>
            <a:ext cx="2003425" cy="3416320"/>
          </a:xfrm>
          <a:prstGeom prst="rect">
            <a:avLst/>
          </a:prstGeom>
          <a:solidFill>
            <a:schemeClr val="accent5">
              <a:lumMod val="20000"/>
              <a:lumOff val="80000"/>
            </a:schemeClr>
          </a:solidFill>
          <a:ln w="9525">
            <a:solidFill>
              <a:schemeClr val="tx1"/>
            </a:solidFill>
            <a:miter lim="800000"/>
            <a:headEnd/>
            <a:tailEnd/>
          </a:ln>
          <a:effectLst/>
        </p:spPr>
        <p:txBody>
          <a:bodyPr>
            <a:spAutoFit/>
          </a:bodyP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50000"/>
              </a:spcBef>
              <a:buClrTx/>
              <a:buSzTx/>
              <a:buFontTx/>
              <a:buNone/>
            </a:pPr>
            <a:r>
              <a:rPr kumimoji="0" lang="en-US" altLang="en-US" sz="2400" dirty="0">
                <a:solidFill>
                  <a:schemeClr val="tx1"/>
                </a:solidFill>
              </a:rPr>
              <a:t>{</a:t>
            </a:r>
          </a:p>
          <a:p>
            <a:pPr>
              <a:spcBef>
                <a:spcPct val="0"/>
              </a:spcBef>
              <a:buClrTx/>
              <a:buSzTx/>
              <a:buFontTx/>
              <a:buNone/>
            </a:pPr>
            <a:r>
              <a:rPr kumimoji="0" lang="en-US" altLang="en-US" sz="2400" dirty="0">
                <a:solidFill>
                  <a:schemeClr val="tx1"/>
                </a:solidFill>
              </a:rPr>
              <a:t>   </a:t>
            </a:r>
            <a:r>
              <a:rPr kumimoji="0" lang="en-US" altLang="en-US" sz="2400" dirty="0" err="1">
                <a:solidFill>
                  <a:schemeClr val="tx1"/>
                </a:solidFill>
              </a:rPr>
              <a:t>int</a:t>
            </a:r>
            <a:r>
              <a:rPr kumimoji="0" lang="en-US" altLang="en-US" sz="2400" dirty="0">
                <a:solidFill>
                  <a:schemeClr val="tx1"/>
                </a:solidFill>
              </a:rPr>
              <a:t>  k = ...;</a:t>
            </a:r>
          </a:p>
          <a:p>
            <a:pPr>
              <a:spcBef>
                <a:spcPct val="0"/>
              </a:spcBef>
              <a:buClrTx/>
              <a:buSzTx/>
              <a:buFontTx/>
              <a:buNone/>
            </a:pPr>
            <a:r>
              <a:rPr kumimoji="0" lang="en-US" altLang="en-US" sz="2400" dirty="0">
                <a:solidFill>
                  <a:schemeClr val="tx1"/>
                </a:solidFill>
              </a:rPr>
              <a:t>   ...</a:t>
            </a:r>
          </a:p>
          <a:p>
            <a:pPr>
              <a:spcBef>
                <a:spcPct val="0"/>
              </a:spcBef>
              <a:buClrTx/>
              <a:buSzTx/>
              <a:buFontTx/>
              <a:buNone/>
            </a:pPr>
            <a:r>
              <a:rPr kumimoji="0" lang="en-US" altLang="en-US" sz="2400" dirty="0">
                <a:solidFill>
                  <a:schemeClr val="tx1"/>
                </a:solidFill>
              </a:rPr>
              <a:t>}</a:t>
            </a:r>
          </a:p>
          <a:p>
            <a:pPr>
              <a:spcBef>
                <a:spcPct val="0"/>
              </a:spcBef>
              <a:buClrTx/>
              <a:buSzTx/>
              <a:buFontTx/>
              <a:buNone/>
            </a:pPr>
            <a:endParaRPr kumimoji="0" lang="en-US" altLang="en-US" sz="2400" dirty="0">
              <a:solidFill>
                <a:schemeClr val="tx1"/>
              </a:solidFill>
            </a:endParaRPr>
          </a:p>
          <a:p>
            <a:pPr>
              <a:spcBef>
                <a:spcPct val="0"/>
              </a:spcBef>
              <a:buClrTx/>
              <a:buSzTx/>
              <a:buFontTx/>
              <a:buNone/>
            </a:pPr>
            <a:r>
              <a:rPr kumimoji="0" lang="en-US" altLang="en-US" sz="2400" dirty="0">
                <a:solidFill>
                  <a:schemeClr val="tx1"/>
                </a:solidFill>
              </a:rPr>
              <a:t>for (</a:t>
            </a:r>
            <a:r>
              <a:rPr kumimoji="0" lang="en-US" altLang="en-US" sz="2400" dirty="0" err="1">
                <a:solidFill>
                  <a:schemeClr val="tx1"/>
                </a:solidFill>
              </a:rPr>
              <a:t>int</a:t>
            </a:r>
            <a:r>
              <a:rPr kumimoji="0" lang="en-US" altLang="en-US" sz="2400" dirty="0">
                <a:solidFill>
                  <a:schemeClr val="tx1"/>
                </a:solidFill>
              </a:rPr>
              <a:t> k = ...)</a:t>
            </a:r>
          </a:p>
          <a:p>
            <a:pPr>
              <a:spcBef>
                <a:spcPct val="0"/>
              </a:spcBef>
              <a:buClrTx/>
              <a:buSzTx/>
              <a:buFontTx/>
              <a:buNone/>
            </a:pPr>
            <a:r>
              <a:rPr kumimoji="0" lang="en-US" altLang="en-US" sz="2400" dirty="0">
                <a:solidFill>
                  <a:schemeClr val="tx1"/>
                </a:solidFill>
              </a:rPr>
              <a:t>{</a:t>
            </a:r>
          </a:p>
          <a:p>
            <a:pPr>
              <a:spcBef>
                <a:spcPct val="0"/>
              </a:spcBef>
              <a:buClrTx/>
              <a:buSzTx/>
              <a:buFontTx/>
              <a:buNone/>
            </a:pPr>
            <a:r>
              <a:rPr kumimoji="0" lang="en-US" altLang="en-US" sz="2400" dirty="0">
                <a:solidFill>
                  <a:schemeClr val="tx1"/>
                </a:solidFill>
              </a:rPr>
              <a:t>   ...</a:t>
            </a:r>
          </a:p>
          <a:p>
            <a:pPr>
              <a:spcBef>
                <a:spcPct val="0"/>
              </a:spcBef>
              <a:buClrTx/>
              <a:buSzTx/>
              <a:buFontTx/>
              <a:buNone/>
            </a:pPr>
            <a:r>
              <a:rPr kumimoji="0" lang="en-US" altLang="en-US" sz="2400" dirty="0">
                <a:solidFill>
                  <a:schemeClr val="tx1"/>
                </a:solidFill>
              </a:rPr>
              <a:t>}</a:t>
            </a:r>
            <a:endParaRPr kumimoji="0" lang="en-US" altLang="en-US" sz="2400" dirty="0">
              <a:solidFill>
                <a:schemeClr val="tx1"/>
              </a:solidFill>
              <a:latin typeface="Times New Roman" panose="02020603050405020304" pitchFamily="18" charset="0"/>
            </a:endParaRPr>
          </a:p>
        </p:txBody>
      </p:sp>
      <p:sp>
        <p:nvSpPr>
          <p:cNvPr id="18438" name="Line 13"/>
          <p:cNvSpPr>
            <a:spLocks noChangeShapeType="1"/>
          </p:cNvSpPr>
          <p:nvPr/>
        </p:nvSpPr>
        <p:spPr bwMode="auto">
          <a:xfrm flipH="1">
            <a:off x="7545386" y="4718304"/>
            <a:ext cx="771527" cy="55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TextBox 6"/>
          <p:cNvSpPr txBox="1"/>
          <p:nvPr/>
        </p:nvSpPr>
        <p:spPr>
          <a:xfrm>
            <a:off x="2544764" y="365126"/>
            <a:ext cx="479425" cy="277813"/>
          </a:xfrm>
          <a:prstGeom prst="rect">
            <a:avLst/>
          </a:prstGeom>
          <a:noFill/>
        </p:spPr>
        <p:txBody>
          <a:bodyPr wrap="none">
            <a:spAutoFit/>
          </a:bodyPr>
          <a:lstStyle/>
          <a:p>
            <a:pPr>
              <a:defRPr/>
            </a:pPr>
            <a:r>
              <a:rPr lang="en-US" sz="1200" dirty="0">
                <a:solidFill>
                  <a:schemeClr val="bg1">
                    <a:lumMod val="75000"/>
                  </a:schemeClr>
                </a:solidFill>
              </a:rPr>
              <a:t>[6.2]</a:t>
            </a:r>
          </a:p>
        </p:txBody>
      </p:sp>
    </p:spTree>
    <p:extLst>
      <p:ext uri="{BB962C8B-B14F-4D97-AF65-F5344CB8AC3E}">
        <p14:creationId xmlns:p14="http://schemas.microsoft.com/office/powerpoint/2010/main" val="34774925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2"/>
          </p:nvPr>
        </p:nvSpPr>
        <p:spPr>
          <a:noFill/>
        </p:spPr>
        <p:txBody>
          <a:bodyP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50000"/>
              </a:spcBef>
              <a:buClrTx/>
              <a:buSzTx/>
              <a:buFontTx/>
              <a:buNone/>
            </a:pPr>
            <a:r>
              <a:rPr kumimoji="0" lang="en-US" altLang="en-US" sz="1400">
                <a:solidFill>
                  <a:schemeClr val="tx1"/>
                </a:solidFill>
              </a:rPr>
              <a:t>6-</a:t>
            </a:r>
            <a:fld id="{B7E851C1-ECD4-4DD4-B5C3-A3B5F2A94B0A}" type="slidenum">
              <a:rPr kumimoji="0" lang="en-US" altLang="en-US" sz="1400">
                <a:solidFill>
                  <a:schemeClr val="tx1"/>
                </a:solidFill>
              </a:rPr>
              <a:pPr>
                <a:spcBef>
                  <a:spcPct val="50000"/>
                </a:spcBef>
                <a:buClrTx/>
                <a:buSzTx/>
                <a:buFontTx/>
                <a:buNone/>
              </a:pPr>
              <a:t>21</a:t>
            </a:fld>
            <a:endParaRPr kumimoji="0" lang="en-US" altLang="en-US" sz="1400">
              <a:solidFill>
                <a:schemeClr val="tx1"/>
              </a:solidFill>
            </a:endParaRPr>
          </a:p>
        </p:txBody>
      </p:sp>
      <p:sp>
        <p:nvSpPr>
          <p:cNvPr id="26627" name="Rectangle 2"/>
          <p:cNvSpPr>
            <a:spLocks noChangeArrowheads="1"/>
          </p:cNvSpPr>
          <p:nvPr/>
        </p:nvSpPr>
        <p:spPr bwMode="auto">
          <a:xfrm>
            <a:off x="2620964" y="2667000"/>
            <a:ext cx="5837237" cy="304800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0"/>
              </a:spcBef>
              <a:buClrTx/>
              <a:buSzTx/>
              <a:buFontTx/>
              <a:buNone/>
            </a:pPr>
            <a:endParaRPr kumimoji="0" lang="en-US" altLang="en-US">
              <a:solidFill>
                <a:schemeClr val="tx1"/>
              </a:solidFill>
              <a:latin typeface="Times New Roman" panose="02020603050405020304" pitchFamily="18" charset="0"/>
            </a:endParaRPr>
          </a:p>
        </p:txBody>
      </p:sp>
      <p:sp>
        <p:nvSpPr>
          <p:cNvPr id="26628" name="Rectangle 3"/>
          <p:cNvSpPr>
            <a:spLocks noGrp="1" noChangeArrowheads="1"/>
          </p:cNvSpPr>
          <p:nvPr>
            <p:ph type="title"/>
          </p:nvPr>
        </p:nvSpPr>
        <p:spPr>
          <a:xfrm>
            <a:off x="2362200" y="304800"/>
            <a:ext cx="7772400" cy="1143000"/>
          </a:xfrm>
        </p:spPr>
        <p:txBody>
          <a:bodyPr/>
          <a:lstStyle/>
          <a:p>
            <a:r>
              <a:rPr lang="en-US" altLang="en-US" dirty="0">
                <a:solidFill>
                  <a:srgbClr val="3333FF"/>
                </a:solidFill>
              </a:rPr>
              <a:t>Scope of </a:t>
            </a:r>
            <a:r>
              <a:rPr lang="en-US" altLang="en-US" dirty="0" smtClean="0">
                <a:solidFill>
                  <a:srgbClr val="3333FF"/>
                </a:solidFill>
              </a:rPr>
              <a:t>variables (cont.)</a:t>
            </a:r>
          </a:p>
        </p:txBody>
      </p:sp>
      <p:sp>
        <p:nvSpPr>
          <p:cNvPr id="26629" name="Text Box 4"/>
          <p:cNvSpPr txBox="1">
            <a:spLocks noChangeArrowheads="1"/>
          </p:cNvSpPr>
          <p:nvPr/>
        </p:nvSpPr>
        <p:spPr bwMode="auto">
          <a:xfrm>
            <a:off x="2438401" y="1524001"/>
            <a:ext cx="7726363" cy="4893647"/>
          </a:xfrm>
          <a:prstGeom prst="rect">
            <a:avLst/>
          </a:prstGeom>
          <a:solidFill>
            <a:schemeClr val="accent6">
              <a:lumMod val="20000"/>
              <a:lumOff val="80000"/>
            </a:schemeClr>
          </a:solidFill>
          <a:ln>
            <a:noFill/>
          </a:ln>
          <a:effectLst/>
        </p:spPr>
        <p:txBody>
          <a:bodyPr>
            <a:spAutoFit/>
          </a:bodyP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0"/>
              </a:spcBef>
              <a:buClrTx/>
              <a:buSzTx/>
              <a:buFontTx/>
              <a:buNone/>
            </a:pPr>
            <a:r>
              <a:rPr kumimoji="0" lang="en-US" altLang="en-US" sz="2400" b="1">
                <a:solidFill>
                  <a:schemeClr val="tx1"/>
                </a:solidFill>
              </a:rPr>
              <a:t>public class </a:t>
            </a:r>
            <a:r>
              <a:rPr kumimoji="0" lang="en-US" altLang="en-US" sz="2400" b="1" i="1">
                <a:solidFill>
                  <a:schemeClr val="tx1"/>
                </a:solidFill>
              </a:rPr>
              <a:t>SomeClass</a:t>
            </a:r>
            <a:endParaRPr kumimoji="0" lang="en-US" altLang="en-US" sz="2400">
              <a:solidFill>
                <a:schemeClr val="tx1"/>
              </a:solidFill>
            </a:endParaRPr>
          </a:p>
          <a:p>
            <a:pPr>
              <a:spcBef>
                <a:spcPct val="0"/>
              </a:spcBef>
              <a:buClrTx/>
              <a:buSzTx/>
              <a:buFontTx/>
              <a:buNone/>
            </a:pPr>
            <a:r>
              <a:rPr kumimoji="0" lang="en-US" altLang="en-US" sz="2400" b="1">
                <a:solidFill>
                  <a:schemeClr val="tx1"/>
                </a:solidFill>
              </a:rPr>
              <a:t>{</a:t>
            </a:r>
            <a:endParaRPr kumimoji="0" lang="en-US" altLang="en-US" sz="2400">
              <a:solidFill>
                <a:schemeClr val="tx1"/>
              </a:solidFill>
            </a:endParaRPr>
          </a:p>
          <a:p>
            <a:pPr>
              <a:spcBef>
                <a:spcPct val="0"/>
              </a:spcBef>
              <a:buClrTx/>
              <a:buSzTx/>
              <a:buFontTx/>
              <a:buNone/>
            </a:pPr>
            <a:r>
              <a:rPr kumimoji="0" lang="en-US" altLang="en-US" sz="2400">
                <a:solidFill>
                  <a:schemeClr val="tx1"/>
                </a:solidFill>
              </a:rPr>
              <a:t>    ...</a:t>
            </a:r>
          </a:p>
          <a:p>
            <a:pPr>
              <a:spcBef>
                <a:spcPct val="0"/>
              </a:spcBef>
              <a:buClrTx/>
              <a:buSzTx/>
              <a:buFontTx/>
              <a:buNone/>
            </a:pPr>
            <a:r>
              <a:rPr kumimoji="0" lang="en-US" altLang="en-US" sz="2400">
                <a:solidFill>
                  <a:schemeClr val="tx1"/>
                </a:solidFill>
              </a:rPr>
              <a:t>   </a:t>
            </a:r>
            <a:r>
              <a:rPr kumimoji="0" lang="en-US" altLang="en-US" sz="2400" b="1">
                <a:solidFill>
                  <a:schemeClr val="tx1"/>
                </a:solidFill>
              </a:rPr>
              <a:t>public  </a:t>
            </a:r>
            <a:r>
              <a:rPr kumimoji="0" lang="en-US" altLang="en-US" sz="2400" b="1" i="1">
                <a:solidFill>
                  <a:schemeClr val="tx1"/>
                </a:solidFill>
              </a:rPr>
              <a:t>SomeType</a:t>
            </a:r>
            <a:r>
              <a:rPr kumimoji="0" lang="en-US" altLang="en-US" sz="2400" b="1">
                <a:solidFill>
                  <a:schemeClr val="tx1"/>
                </a:solidFill>
              </a:rPr>
              <a:t>  </a:t>
            </a:r>
            <a:r>
              <a:rPr kumimoji="0" lang="en-US" altLang="en-US" sz="2400" b="1" i="1">
                <a:solidFill>
                  <a:schemeClr val="tx1"/>
                </a:solidFill>
              </a:rPr>
              <a:t>SomeMethod</a:t>
            </a:r>
            <a:r>
              <a:rPr kumimoji="0" lang="en-US" altLang="en-US" sz="2400" i="1">
                <a:solidFill>
                  <a:schemeClr val="tx1"/>
                </a:solidFill>
              </a:rPr>
              <a:t> </a:t>
            </a:r>
            <a:r>
              <a:rPr kumimoji="0" lang="en-US" altLang="en-US" sz="2400" b="1">
                <a:solidFill>
                  <a:schemeClr val="tx1"/>
                </a:solidFill>
              </a:rPr>
              <a:t>(...)</a:t>
            </a:r>
            <a:endParaRPr kumimoji="0" lang="en-US" altLang="en-US" sz="2400">
              <a:solidFill>
                <a:schemeClr val="tx1"/>
              </a:solidFill>
            </a:endParaRPr>
          </a:p>
          <a:p>
            <a:pPr>
              <a:spcBef>
                <a:spcPct val="0"/>
              </a:spcBef>
              <a:buClrTx/>
              <a:buSzTx/>
              <a:buFontTx/>
              <a:buNone/>
            </a:pPr>
            <a:r>
              <a:rPr kumimoji="0" lang="en-US" altLang="en-US" sz="2400">
                <a:solidFill>
                  <a:schemeClr val="tx1"/>
                </a:solidFill>
              </a:rPr>
              <a:t>   {</a:t>
            </a:r>
          </a:p>
          <a:p>
            <a:pPr>
              <a:spcBef>
                <a:spcPct val="0"/>
              </a:spcBef>
              <a:buClrTx/>
              <a:buSzTx/>
              <a:buFontTx/>
              <a:buNone/>
            </a:pPr>
            <a:endParaRPr kumimoji="0" lang="en-US" altLang="en-US" sz="2400">
              <a:solidFill>
                <a:schemeClr val="tx1"/>
              </a:solidFill>
            </a:endParaRPr>
          </a:p>
          <a:p>
            <a:pPr>
              <a:spcBef>
                <a:spcPct val="0"/>
              </a:spcBef>
              <a:buClrTx/>
              <a:buSzTx/>
              <a:buFontTx/>
              <a:buNone/>
            </a:pPr>
            <a:endParaRPr kumimoji="0" lang="en-US" altLang="en-US" sz="2400">
              <a:solidFill>
                <a:schemeClr val="tx1"/>
              </a:solidFill>
            </a:endParaRPr>
          </a:p>
          <a:p>
            <a:pPr>
              <a:spcBef>
                <a:spcPct val="0"/>
              </a:spcBef>
              <a:buClrTx/>
              <a:buSzTx/>
              <a:buFontTx/>
              <a:buNone/>
            </a:pPr>
            <a:r>
              <a:rPr kumimoji="0" lang="en-US" altLang="en-US" sz="2400">
                <a:solidFill>
                  <a:schemeClr val="tx1"/>
                </a:solidFill>
              </a:rPr>
              <a:t>        {</a:t>
            </a:r>
          </a:p>
          <a:p>
            <a:pPr>
              <a:spcBef>
                <a:spcPct val="0"/>
              </a:spcBef>
              <a:buClrTx/>
              <a:buSzTx/>
              <a:buFontTx/>
              <a:buNone/>
            </a:pPr>
            <a:endParaRPr kumimoji="0" lang="en-US" altLang="en-US" sz="2400">
              <a:solidFill>
                <a:schemeClr val="tx1"/>
              </a:solidFill>
            </a:endParaRPr>
          </a:p>
          <a:p>
            <a:pPr>
              <a:spcBef>
                <a:spcPct val="0"/>
              </a:spcBef>
              <a:buClrTx/>
              <a:buSzTx/>
              <a:buFontTx/>
              <a:buNone/>
            </a:pPr>
            <a:r>
              <a:rPr kumimoji="0" lang="en-US" altLang="en-US" sz="2400">
                <a:solidFill>
                  <a:schemeClr val="tx1"/>
                </a:solidFill>
              </a:rPr>
              <a:t>        }</a:t>
            </a:r>
          </a:p>
          <a:p>
            <a:pPr>
              <a:spcBef>
                <a:spcPct val="0"/>
              </a:spcBef>
              <a:buClrTx/>
              <a:buSzTx/>
              <a:buFontTx/>
              <a:buNone/>
            </a:pPr>
            <a:r>
              <a:rPr kumimoji="0" lang="en-US" altLang="en-US" sz="2400">
                <a:solidFill>
                  <a:schemeClr val="tx1"/>
                </a:solidFill>
              </a:rPr>
              <a:t>   }</a:t>
            </a:r>
          </a:p>
          <a:p>
            <a:pPr>
              <a:spcBef>
                <a:spcPct val="0"/>
              </a:spcBef>
              <a:buClrTx/>
              <a:buSzTx/>
              <a:buFontTx/>
              <a:buNone/>
            </a:pPr>
            <a:r>
              <a:rPr kumimoji="0" lang="en-US" altLang="en-US" sz="2400">
                <a:solidFill>
                  <a:schemeClr val="tx1"/>
                </a:solidFill>
              </a:rPr>
              <a:t>   ...</a:t>
            </a:r>
          </a:p>
          <a:p>
            <a:pPr>
              <a:spcBef>
                <a:spcPct val="0"/>
              </a:spcBef>
              <a:buClrTx/>
              <a:buSzTx/>
              <a:buFontTx/>
              <a:buNone/>
            </a:pPr>
            <a:r>
              <a:rPr kumimoji="0" lang="en-US" altLang="en-US" sz="2400" b="1">
                <a:solidFill>
                  <a:schemeClr val="tx1"/>
                </a:solidFill>
              </a:rPr>
              <a:t>}</a:t>
            </a:r>
            <a:endParaRPr kumimoji="0" lang="en-US" altLang="en-US" sz="2400">
              <a:solidFill>
                <a:schemeClr val="tx1"/>
              </a:solidFill>
              <a:latin typeface="Times New Roman" panose="02020603050405020304" pitchFamily="18" charset="0"/>
            </a:endParaRPr>
          </a:p>
        </p:txBody>
      </p:sp>
      <p:sp>
        <p:nvSpPr>
          <p:cNvPr id="26630" name="Line 6"/>
          <p:cNvSpPr>
            <a:spLocks noChangeShapeType="1"/>
          </p:cNvSpPr>
          <p:nvPr/>
        </p:nvSpPr>
        <p:spPr bwMode="auto">
          <a:xfrm>
            <a:off x="3041650" y="4038600"/>
            <a:ext cx="1219200" cy="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1" name="Line 8"/>
          <p:cNvSpPr>
            <a:spLocks noChangeShapeType="1"/>
          </p:cNvSpPr>
          <p:nvPr/>
        </p:nvSpPr>
        <p:spPr bwMode="auto">
          <a:xfrm>
            <a:off x="3422650" y="4724400"/>
            <a:ext cx="1219200" cy="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2" name="Line 10"/>
          <p:cNvSpPr>
            <a:spLocks noChangeShapeType="1"/>
          </p:cNvSpPr>
          <p:nvPr/>
        </p:nvSpPr>
        <p:spPr bwMode="auto">
          <a:xfrm flipV="1">
            <a:off x="4660901" y="3505200"/>
            <a:ext cx="4011613"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3" name="Line 12"/>
          <p:cNvSpPr>
            <a:spLocks noChangeShapeType="1"/>
          </p:cNvSpPr>
          <p:nvPr/>
        </p:nvSpPr>
        <p:spPr bwMode="auto">
          <a:xfrm>
            <a:off x="8686800" y="3505201"/>
            <a:ext cx="0" cy="1736725"/>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4" name="Line 13"/>
          <p:cNvSpPr>
            <a:spLocks noChangeShapeType="1"/>
          </p:cNvSpPr>
          <p:nvPr/>
        </p:nvSpPr>
        <p:spPr bwMode="auto">
          <a:xfrm flipH="1">
            <a:off x="2819400" y="5257800"/>
            <a:ext cx="58674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5" name="Line 15"/>
          <p:cNvSpPr>
            <a:spLocks noChangeShapeType="1"/>
          </p:cNvSpPr>
          <p:nvPr/>
        </p:nvSpPr>
        <p:spPr bwMode="auto">
          <a:xfrm>
            <a:off x="4800600" y="4572000"/>
            <a:ext cx="45720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6" name="Line 16"/>
          <p:cNvSpPr>
            <a:spLocks noChangeShapeType="1"/>
          </p:cNvSpPr>
          <p:nvPr/>
        </p:nvSpPr>
        <p:spPr bwMode="auto">
          <a:xfrm>
            <a:off x="7467600" y="4572000"/>
            <a:ext cx="83820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7" name="Line 17"/>
          <p:cNvSpPr>
            <a:spLocks noChangeShapeType="1"/>
          </p:cNvSpPr>
          <p:nvPr/>
        </p:nvSpPr>
        <p:spPr bwMode="auto">
          <a:xfrm>
            <a:off x="8305800" y="4572000"/>
            <a:ext cx="0" cy="3810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8" name="Line 18"/>
          <p:cNvSpPr>
            <a:spLocks noChangeShapeType="1"/>
          </p:cNvSpPr>
          <p:nvPr/>
        </p:nvSpPr>
        <p:spPr bwMode="auto">
          <a:xfrm>
            <a:off x="3429000" y="4953000"/>
            <a:ext cx="487680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9" name="Line 19"/>
          <p:cNvSpPr>
            <a:spLocks noChangeShapeType="1"/>
          </p:cNvSpPr>
          <p:nvPr/>
        </p:nvSpPr>
        <p:spPr bwMode="auto">
          <a:xfrm>
            <a:off x="3041650" y="3886200"/>
            <a:ext cx="1219200" cy="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0" name="Text Box 20"/>
          <p:cNvSpPr txBox="1">
            <a:spLocks noChangeArrowheads="1"/>
          </p:cNvSpPr>
          <p:nvPr/>
        </p:nvSpPr>
        <p:spPr bwMode="auto">
          <a:xfrm>
            <a:off x="8991600" y="3200400"/>
            <a:ext cx="1066800" cy="457200"/>
          </a:xfrm>
          <a:prstGeom prst="rect">
            <a:avLst/>
          </a:prstGeom>
          <a:solidFill>
            <a:schemeClr val="accent5">
              <a:lumMod val="20000"/>
              <a:lumOff val="80000"/>
            </a:schemeClr>
          </a:solidFill>
          <a:ln>
            <a:noFill/>
          </a:ln>
          <a:effectLst/>
        </p:spPr>
        <p:txBody>
          <a:bodyPr>
            <a:spAutoFit/>
          </a:bodyP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50000"/>
              </a:spcBef>
              <a:buClrTx/>
              <a:buSzTx/>
              <a:buFontTx/>
              <a:buNone/>
            </a:pPr>
            <a:r>
              <a:rPr kumimoji="0" lang="en-US" altLang="en-US" sz="2400">
                <a:solidFill>
                  <a:schemeClr val="tx1"/>
                </a:solidFill>
              </a:rPr>
              <a:t>Scope</a:t>
            </a:r>
          </a:p>
        </p:txBody>
      </p:sp>
      <p:sp>
        <p:nvSpPr>
          <p:cNvPr id="26641" name="Line 21"/>
          <p:cNvSpPr>
            <a:spLocks noChangeShapeType="1"/>
          </p:cNvSpPr>
          <p:nvPr/>
        </p:nvSpPr>
        <p:spPr bwMode="auto">
          <a:xfrm flipV="1">
            <a:off x="8686800" y="3962401"/>
            <a:ext cx="762000" cy="3175"/>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2" name="Line 22"/>
          <p:cNvSpPr>
            <a:spLocks noChangeShapeType="1"/>
          </p:cNvSpPr>
          <p:nvPr/>
        </p:nvSpPr>
        <p:spPr bwMode="auto">
          <a:xfrm>
            <a:off x="9448800" y="3657600"/>
            <a:ext cx="0" cy="304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3" name="Line 23"/>
          <p:cNvSpPr>
            <a:spLocks noChangeShapeType="1"/>
          </p:cNvSpPr>
          <p:nvPr/>
        </p:nvSpPr>
        <p:spPr bwMode="auto">
          <a:xfrm>
            <a:off x="8305800" y="4724400"/>
            <a:ext cx="129540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4" name="Line 24"/>
          <p:cNvSpPr>
            <a:spLocks noChangeShapeType="1"/>
          </p:cNvSpPr>
          <p:nvPr/>
        </p:nvSpPr>
        <p:spPr bwMode="auto">
          <a:xfrm>
            <a:off x="9601200" y="3657600"/>
            <a:ext cx="0" cy="10668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5" name="Line 25"/>
          <p:cNvSpPr>
            <a:spLocks noChangeShapeType="1"/>
          </p:cNvSpPr>
          <p:nvPr/>
        </p:nvSpPr>
        <p:spPr bwMode="auto">
          <a:xfrm>
            <a:off x="3040063" y="3527425"/>
            <a:ext cx="1219200" cy="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6" name="Line 26"/>
          <p:cNvSpPr>
            <a:spLocks noChangeShapeType="1"/>
          </p:cNvSpPr>
          <p:nvPr/>
        </p:nvSpPr>
        <p:spPr bwMode="auto">
          <a:xfrm>
            <a:off x="3421063" y="4565650"/>
            <a:ext cx="1219200" cy="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7" name="Text Box 9"/>
          <p:cNvSpPr txBox="1">
            <a:spLocks noChangeArrowheads="1"/>
          </p:cNvSpPr>
          <p:nvPr/>
        </p:nvSpPr>
        <p:spPr bwMode="auto">
          <a:xfrm>
            <a:off x="5027614" y="3327400"/>
            <a:ext cx="3189287" cy="336550"/>
          </a:xfrm>
          <a:prstGeom prst="rect">
            <a:avLst/>
          </a:prstGeom>
          <a:solidFill>
            <a:schemeClr val="accent5">
              <a:lumMod val="40000"/>
              <a:lumOff val="60000"/>
            </a:schemeClr>
          </a:solidFill>
          <a:ln>
            <a:noFill/>
          </a:ln>
          <a:effectLst/>
        </p:spPr>
        <p:txBody>
          <a:bodyPr>
            <a:spAutoFit/>
          </a:bodyP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lnSpc>
                <a:spcPct val="80000"/>
              </a:lnSpc>
              <a:spcBef>
                <a:spcPct val="50000"/>
              </a:spcBef>
              <a:buClrTx/>
              <a:buSzTx/>
              <a:buFontTx/>
              <a:buNone/>
            </a:pPr>
            <a:r>
              <a:rPr kumimoji="0" lang="en-US" altLang="en-US" sz="2000" dirty="0">
                <a:solidFill>
                  <a:schemeClr val="tx1"/>
                </a:solidFill>
              </a:rPr>
              <a:t>Local variable declared</a:t>
            </a:r>
          </a:p>
        </p:txBody>
      </p:sp>
      <p:sp>
        <p:nvSpPr>
          <p:cNvPr id="26648" name="Text Box 27"/>
          <p:cNvSpPr txBox="1">
            <a:spLocks noChangeArrowheads="1"/>
          </p:cNvSpPr>
          <p:nvPr/>
        </p:nvSpPr>
        <p:spPr bwMode="auto">
          <a:xfrm>
            <a:off x="4892675" y="4419600"/>
            <a:ext cx="3189288" cy="336550"/>
          </a:xfrm>
          <a:prstGeom prst="rect">
            <a:avLst/>
          </a:prstGeom>
          <a:solidFill>
            <a:schemeClr val="accent5">
              <a:lumMod val="40000"/>
              <a:lumOff val="60000"/>
            </a:schemeClr>
          </a:solidFill>
          <a:ln>
            <a:noFill/>
          </a:ln>
          <a:effectLst/>
        </p:spPr>
        <p:txBody>
          <a:bodyPr>
            <a:spAutoFit/>
          </a:bodyP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lnSpc>
                <a:spcPct val="80000"/>
              </a:lnSpc>
              <a:spcBef>
                <a:spcPct val="50000"/>
              </a:spcBef>
              <a:buClrTx/>
              <a:buSzTx/>
              <a:buFontTx/>
              <a:buNone/>
            </a:pPr>
            <a:r>
              <a:rPr kumimoji="0" lang="en-US" altLang="en-US" sz="2000">
                <a:solidFill>
                  <a:schemeClr val="tx1"/>
                </a:solidFill>
              </a:rPr>
              <a:t>Local variable declared</a:t>
            </a:r>
          </a:p>
        </p:txBody>
      </p:sp>
      <p:sp>
        <p:nvSpPr>
          <p:cNvPr id="25" name="TextBox 24"/>
          <p:cNvSpPr txBox="1"/>
          <p:nvPr/>
        </p:nvSpPr>
        <p:spPr>
          <a:xfrm>
            <a:off x="2544764" y="365126"/>
            <a:ext cx="479425" cy="277813"/>
          </a:xfrm>
          <a:prstGeom prst="rect">
            <a:avLst/>
          </a:prstGeom>
          <a:noFill/>
        </p:spPr>
        <p:txBody>
          <a:bodyPr wrap="none">
            <a:spAutoFit/>
          </a:bodyPr>
          <a:lstStyle/>
          <a:p>
            <a:pPr>
              <a:defRPr/>
            </a:pPr>
            <a:r>
              <a:rPr lang="en-US" sz="1200" dirty="0">
                <a:solidFill>
                  <a:schemeClr val="bg1">
                    <a:lumMod val="75000"/>
                  </a:schemeClr>
                </a:solidFill>
              </a:rPr>
              <a:t>[6.2]</a:t>
            </a:r>
          </a:p>
        </p:txBody>
      </p:sp>
    </p:spTree>
    <p:extLst>
      <p:ext uri="{BB962C8B-B14F-4D97-AF65-F5344CB8AC3E}">
        <p14:creationId xmlns:p14="http://schemas.microsoft.com/office/powerpoint/2010/main" val="3113587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50000"/>
              </a:spcBef>
              <a:buClrTx/>
              <a:buSzTx/>
              <a:buFontTx/>
              <a:buNone/>
            </a:pPr>
            <a:r>
              <a:rPr kumimoji="0" lang="en-US" altLang="en-US" sz="1400">
                <a:solidFill>
                  <a:schemeClr val="tx1"/>
                </a:solidFill>
              </a:rPr>
              <a:t>6-</a:t>
            </a:r>
            <a:fld id="{5F8E3EFB-282A-4B10-8C7A-C3387D2B820B}" type="slidenum">
              <a:rPr kumimoji="0" lang="en-US" altLang="en-US" sz="1400">
                <a:solidFill>
                  <a:schemeClr val="tx1"/>
                </a:solidFill>
              </a:rPr>
              <a:pPr>
                <a:spcBef>
                  <a:spcPct val="50000"/>
                </a:spcBef>
                <a:buClrTx/>
                <a:buSzTx/>
                <a:buFontTx/>
                <a:buNone/>
              </a:pPr>
              <a:t>22</a:t>
            </a:fld>
            <a:endParaRPr kumimoji="0" lang="en-US" altLang="en-US" sz="1400">
              <a:solidFill>
                <a:schemeClr val="tx1"/>
              </a:solidFill>
            </a:endParaRPr>
          </a:p>
        </p:txBody>
      </p:sp>
      <p:sp>
        <p:nvSpPr>
          <p:cNvPr id="20483" name="Rectangle 4"/>
          <p:cNvSpPr>
            <a:spLocks noGrp="1" noChangeArrowheads="1"/>
          </p:cNvSpPr>
          <p:nvPr>
            <p:ph type="title"/>
          </p:nvPr>
        </p:nvSpPr>
        <p:spPr/>
        <p:txBody>
          <a:bodyPr/>
          <a:lstStyle/>
          <a:p>
            <a:r>
              <a:rPr lang="en-US" altLang="en-US" dirty="0">
                <a:solidFill>
                  <a:srgbClr val="3333FF"/>
                </a:solidFill>
              </a:rPr>
              <a:t>Scope of </a:t>
            </a:r>
            <a:r>
              <a:rPr lang="en-US" altLang="en-US" dirty="0" smtClean="0">
                <a:solidFill>
                  <a:srgbClr val="3333FF"/>
                </a:solidFill>
              </a:rPr>
              <a:t>fields</a:t>
            </a:r>
          </a:p>
        </p:txBody>
      </p:sp>
      <p:sp>
        <p:nvSpPr>
          <p:cNvPr id="20484" name="Rectangle 5"/>
          <p:cNvSpPr>
            <a:spLocks noGrp="1" noChangeArrowheads="1"/>
          </p:cNvSpPr>
          <p:nvPr>
            <p:ph type="body" idx="1"/>
          </p:nvPr>
        </p:nvSpPr>
        <p:spPr>
          <a:xfrm>
            <a:off x="2544764" y="1550989"/>
            <a:ext cx="7140575" cy="4802187"/>
          </a:xfrm>
        </p:spPr>
        <p:txBody>
          <a:bodyPr/>
          <a:lstStyle/>
          <a:p>
            <a:r>
              <a:rPr lang="en-US" altLang="en-US" dirty="0" smtClean="0"/>
              <a:t>Fields are declared </a:t>
            </a:r>
            <a:r>
              <a:rPr lang="en-US" altLang="en-US" u="sng" dirty="0" smtClean="0"/>
              <a:t>outside all constructors and methods</a:t>
            </a:r>
            <a:r>
              <a:rPr lang="en-US" altLang="en-US" dirty="0" smtClean="0"/>
              <a:t>.</a:t>
            </a:r>
          </a:p>
          <a:p>
            <a:r>
              <a:rPr lang="en-US" altLang="en-US" dirty="0" smtClean="0"/>
              <a:t>Fields are usually grouped together, either at the top (or at the bottom) of the class.</a:t>
            </a:r>
          </a:p>
          <a:p>
            <a:r>
              <a:rPr lang="en-US" altLang="en-US" dirty="0" smtClean="0"/>
              <a:t>The scope of a field is the </a:t>
            </a:r>
            <a:r>
              <a:rPr lang="en-US" altLang="en-US" u="sng" dirty="0" smtClean="0"/>
              <a:t>whole class</a:t>
            </a:r>
            <a:r>
              <a:rPr lang="en-US" altLang="en-US" dirty="0" smtClean="0"/>
              <a:t>, which is why all methods of that class can use all the fields</a:t>
            </a:r>
          </a:p>
          <a:p>
            <a:pPr>
              <a:buFontTx/>
              <a:buNone/>
            </a:pPr>
            <a:endParaRPr lang="en-US" altLang="en-US" dirty="0" smtClean="0"/>
          </a:p>
        </p:txBody>
      </p:sp>
      <p:sp>
        <p:nvSpPr>
          <p:cNvPr id="5" name="TextBox 4"/>
          <p:cNvSpPr txBox="1"/>
          <p:nvPr/>
        </p:nvSpPr>
        <p:spPr>
          <a:xfrm>
            <a:off x="2544764" y="365126"/>
            <a:ext cx="479425" cy="277813"/>
          </a:xfrm>
          <a:prstGeom prst="rect">
            <a:avLst/>
          </a:prstGeom>
          <a:noFill/>
        </p:spPr>
        <p:txBody>
          <a:bodyPr wrap="none">
            <a:spAutoFit/>
          </a:bodyPr>
          <a:lstStyle/>
          <a:p>
            <a:pPr>
              <a:defRPr/>
            </a:pPr>
            <a:r>
              <a:rPr lang="en-US" sz="1200" dirty="0">
                <a:solidFill>
                  <a:schemeClr val="bg1">
                    <a:lumMod val="75000"/>
                  </a:schemeClr>
                </a:solidFill>
              </a:rPr>
              <a:t>[6.2]</a:t>
            </a:r>
          </a:p>
        </p:txBody>
      </p:sp>
    </p:spTree>
    <p:extLst>
      <p:ext uri="{BB962C8B-B14F-4D97-AF65-F5344CB8AC3E}">
        <p14:creationId xmlns:p14="http://schemas.microsoft.com/office/powerpoint/2010/main" val="6530476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50000"/>
              </a:spcBef>
              <a:buClrTx/>
              <a:buSzTx/>
              <a:buFontTx/>
              <a:buNone/>
            </a:pPr>
            <a:r>
              <a:rPr kumimoji="0" lang="en-US" altLang="en-US" sz="1400">
                <a:solidFill>
                  <a:schemeClr val="tx1"/>
                </a:solidFill>
              </a:rPr>
              <a:t>6-</a:t>
            </a:r>
            <a:fld id="{37019272-FC75-4522-9725-38080CFE892F}" type="slidenum">
              <a:rPr kumimoji="0" lang="en-US" altLang="en-US" sz="1400">
                <a:solidFill>
                  <a:schemeClr val="tx1"/>
                </a:solidFill>
              </a:rPr>
              <a:pPr>
                <a:spcBef>
                  <a:spcPct val="50000"/>
                </a:spcBef>
                <a:buClrTx/>
                <a:buSzTx/>
                <a:buFontTx/>
                <a:buNone/>
              </a:pPr>
              <a:t>23</a:t>
            </a:fld>
            <a:endParaRPr kumimoji="0" lang="en-US" altLang="en-US" sz="1400">
              <a:solidFill>
                <a:schemeClr val="tx1"/>
              </a:solidFill>
            </a:endParaRPr>
          </a:p>
        </p:txBody>
      </p:sp>
      <p:sp>
        <p:nvSpPr>
          <p:cNvPr id="22531" name="Rectangle 2"/>
          <p:cNvSpPr>
            <a:spLocks noGrp="1" noChangeArrowheads="1"/>
          </p:cNvSpPr>
          <p:nvPr>
            <p:ph type="title"/>
          </p:nvPr>
        </p:nvSpPr>
        <p:spPr>
          <a:xfrm>
            <a:off x="2697163" y="152400"/>
            <a:ext cx="7772400" cy="1143000"/>
          </a:xfrm>
        </p:spPr>
        <p:txBody>
          <a:bodyPr/>
          <a:lstStyle/>
          <a:p>
            <a:r>
              <a:rPr lang="en-US" altLang="en-US" dirty="0">
                <a:solidFill>
                  <a:srgbClr val="3333FF"/>
                </a:solidFill>
              </a:rPr>
              <a:t>Scope of </a:t>
            </a:r>
            <a:r>
              <a:rPr lang="en-US" altLang="en-US" dirty="0" smtClean="0">
                <a:solidFill>
                  <a:srgbClr val="3333FF"/>
                </a:solidFill>
              </a:rPr>
              <a:t>fields (cont.)</a:t>
            </a:r>
            <a:endParaRPr lang="en-US" altLang="en-US" dirty="0" smtClean="0"/>
          </a:p>
        </p:txBody>
      </p:sp>
      <p:sp>
        <p:nvSpPr>
          <p:cNvPr id="22532" name="Text Box 3"/>
          <p:cNvSpPr txBox="1">
            <a:spLocks noChangeArrowheads="1"/>
          </p:cNvSpPr>
          <p:nvPr/>
        </p:nvSpPr>
        <p:spPr bwMode="auto">
          <a:xfrm>
            <a:off x="5029200" y="1295400"/>
            <a:ext cx="4953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0"/>
              </a:spcBef>
              <a:buClrTx/>
              <a:buSzTx/>
              <a:buFontTx/>
              <a:buNone/>
            </a:pPr>
            <a:r>
              <a:rPr kumimoji="0" lang="en-US" altLang="en-US" sz="2400">
                <a:solidFill>
                  <a:schemeClr val="tx1"/>
                </a:solidFill>
              </a:rPr>
              <a:t>public class </a:t>
            </a:r>
            <a:r>
              <a:rPr kumimoji="0" lang="en-US" altLang="en-US" sz="2400" i="1">
                <a:solidFill>
                  <a:schemeClr val="tx1"/>
                </a:solidFill>
              </a:rPr>
              <a:t>SomeClass</a:t>
            </a:r>
            <a:endParaRPr kumimoji="0" lang="en-US" altLang="en-US" sz="2400">
              <a:solidFill>
                <a:schemeClr val="tx1"/>
              </a:solidFill>
            </a:endParaRPr>
          </a:p>
          <a:p>
            <a:pPr>
              <a:spcBef>
                <a:spcPct val="0"/>
              </a:spcBef>
              <a:buClrTx/>
              <a:buSzTx/>
              <a:buFontTx/>
              <a:buNone/>
            </a:pPr>
            <a:r>
              <a:rPr kumimoji="0" lang="en-US" altLang="en-US" sz="2400">
                <a:solidFill>
                  <a:schemeClr val="tx1"/>
                </a:solidFill>
              </a:rPr>
              <a:t>{</a:t>
            </a:r>
          </a:p>
          <a:p>
            <a:pPr>
              <a:spcBef>
                <a:spcPct val="0"/>
              </a:spcBef>
              <a:buClrTx/>
              <a:buSzTx/>
              <a:buFontTx/>
              <a:buNone/>
            </a:pPr>
            <a:endParaRPr kumimoji="0" lang="en-US" altLang="en-US" sz="2400">
              <a:solidFill>
                <a:schemeClr val="tx1"/>
              </a:solidFill>
            </a:endParaRPr>
          </a:p>
          <a:p>
            <a:pPr>
              <a:spcBef>
                <a:spcPct val="0"/>
              </a:spcBef>
              <a:buClrTx/>
              <a:buSzTx/>
              <a:buFontTx/>
              <a:buNone/>
            </a:pPr>
            <a:endParaRPr kumimoji="0" lang="en-US" altLang="en-US" sz="2400">
              <a:solidFill>
                <a:schemeClr val="tx1"/>
              </a:solidFill>
            </a:endParaRPr>
          </a:p>
          <a:p>
            <a:pPr>
              <a:spcBef>
                <a:spcPct val="0"/>
              </a:spcBef>
              <a:buClrTx/>
              <a:buSzTx/>
              <a:buFontTx/>
              <a:buNone/>
            </a:pPr>
            <a:endParaRPr kumimoji="0" lang="en-US" altLang="en-US" sz="2400">
              <a:solidFill>
                <a:schemeClr val="tx1"/>
              </a:solidFill>
            </a:endParaRPr>
          </a:p>
          <a:p>
            <a:pPr>
              <a:spcBef>
                <a:spcPct val="0"/>
              </a:spcBef>
              <a:buClrTx/>
              <a:buSzTx/>
              <a:buFontTx/>
              <a:buNone/>
            </a:pPr>
            <a:r>
              <a:rPr kumimoji="0" lang="en-US" altLang="en-US" sz="2400">
                <a:solidFill>
                  <a:schemeClr val="tx1"/>
                </a:solidFill>
              </a:rPr>
              <a:t>}</a:t>
            </a:r>
            <a:endParaRPr kumimoji="0" lang="en-US" altLang="en-US" sz="2400">
              <a:solidFill>
                <a:schemeClr val="tx1"/>
              </a:solidFill>
              <a:latin typeface="Times New Roman" panose="02020603050405020304" pitchFamily="18" charset="0"/>
            </a:endParaRPr>
          </a:p>
        </p:txBody>
      </p:sp>
      <p:sp>
        <p:nvSpPr>
          <p:cNvPr id="22533" name="Line 4"/>
          <p:cNvSpPr>
            <a:spLocks noChangeShapeType="1"/>
          </p:cNvSpPr>
          <p:nvPr/>
        </p:nvSpPr>
        <p:spPr bwMode="auto">
          <a:xfrm>
            <a:off x="5486400" y="2225675"/>
            <a:ext cx="762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4" name="Line 5"/>
          <p:cNvSpPr>
            <a:spLocks noChangeShapeType="1"/>
          </p:cNvSpPr>
          <p:nvPr/>
        </p:nvSpPr>
        <p:spPr bwMode="auto">
          <a:xfrm>
            <a:off x="5486400" y="2378075"/>
            <a:ext cx="762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5" name="Rectangle 6"/>
          <p:cNvSpPr>
            <a:spLocks noChangeArrowheads="1"/>
          </p:cNvSpPr>
          <p:nvPr/>
        </p:nvSpPr>
        <p:spPr bwMode="auto">
          <a:xfrm>
            <a:off x="5486400" y="2624138"/>
            <a:ext cx="1295400" cy="50006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0"/>
              </a:spcBef>
              <a:buClrTx/>
              <a:buSzTx/>
              <a:buFontTx/>
              <a:buNone/>
            </a:pPr>
            <a:endParaRPr kumimoji="0" lang="en-US" altLang="en-US">
              <a:solidFill>
                <a:schemeClr val="tx1"/>
              </a:solidFill>
              <a:latin typeface="Times New Roman" panose="02020603050405020304" pitchFamily="18" charset="0"/>
            </a:endParaRPr>
          </a:p>
        </p:txBody>
      </p:sp>
      <p:sp>
        <p:nvSpPr>
          <p:cNvPr id="22536" name="Text Box 7"/>
          <p:cNvSpPr txBox="1">
            <a:spLocks noChangeArrowheads="1"/>
          </p:cNvSpPr>
          <p:nvPr/>
        </p:nvSpPr>
        <p:spPr bwMode="auto">
          <a:xfrm>
            <a:off x="7315200" y="2090738"/>
            <a:ext cx="1066800" cy="457200"/>
          </a:xfrm>
          <a:prstGeom prst="rect">
            <a:avLst/>
          </a:prstGeom>
          <a:solidFill>
            <a:schemeClr val="accent5">
              <a:lumMod val="20000"/>
              <a:lumOff val="80000"/>
            </a:schemeClr>
          </a:solidFill>
          <a:ln>
            <a:noFill/>
          </a:ln>
          <a:effectLst/>
        </p:spPr>
        <p:txBody>
          <a:bodyPr>
            <a:spAutoFit/>
          </a:bodyP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50000"/>
              </a:spcBef>
              <a:buClrTx/>
              <a:buSzTx/>
              <a:buFontTx/>
              <a:buNone/>
            </a:pPr>
            <a:r>
              <a:rPr kumimoji="0" lang="en-US" altLang="en-US" sz="2400">
                <a:solidFill>
                  <a:schemeClr val="tx1"/>
                </a:solidFill>
              </a:rPr>
              <a:t>Fields</a:t>
            </a:r>
            <a:endParaRPr kumimoji="0" lang="en-US" altLang="en-US" sz="2400">
              <a:solidFill>
                <a:schemeClr val="tx1"/>
              </a:solidFill>
              <a:latin typeface="Times New Roman" panose="02020603050405020304" pitchFamily="18" charset="0"/>
            </a:endParaRPr>
          </a:p>
        </p:txBody>
      </p:sp>
      <p:sp>
        <p:nvSpPr>
          <p:cNvPr id="22537" name="Text Box 8"/>
          <p:cNvSpPr txBox="1">
            <a:spLocks noChangeArrowheads="1"/>
          </p:cNvSpPr>
          <p:nvPr/>
        </p:nvSpPr>
        <p:spPr bwMode="auto">
          <a:xfrm>
            <a:off x="7162800" y="2676525"/>
            <a:ext cx="1676400" cy="683264"/>
          </a:xfrm>
          <a:prstGeom prst="rect">
            <a:avLst/>
          </a:prstGeom>
          <a:solidFill>
            <a:schemeClr val="accent5">
              <a:lumMod val="20000"/>
              <a:lumOff val="80000"/>
            </a:schemeClr>
          </a:solidFill>
          <a:ln>
            <a:noFill/>
          </a:ln>
          <a:effectLst/>
        </p:spPr>
        <p:txBody>
          <a:bodyPr>
            <a:spAutoFit/>
          </a:bodyP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nSpc>
                <a:spcPct val="80000"/>
              </a:lnSpc>
              <a:spcBef>
                <a:spcPct val="0"/>
              </a:spcBef>
              <a:buClrTx/>
              <a:buSzTx/>
              <a:buFontTx/>
              <a:buNone/>
            </a:pPr>
            <a:r>
              <a:rPr kumimoji="0" lang="en-US" altLang="en-US" sz="2400">
                <a:solidFill>
                  <a:schemeClr val="tx1"/>
                </a:solidFill>
                <a:latin typeface="Arial Narrow" panose="020B0606020202030204" pitchFamily="34" charset="0"/>
              </a:rPr>
              <a:t>Constructors and methods</a:t>
            </a:r>
            <a:endParaRPr kumimoji="0" lang="en-US" altLang="en-US" sz="2400">
              <a:solidFill>
                <a:schemeClr val="tx1"/>
              </a:solidFill>
              <a:latin typeface="Times New Roman" panose="02020603050405020304" pitchFamily="18" charset="0"/>
            </a:endParaRPr>
          </a:p>
        </p:txBody>
      </p:sp>
      <p:sp>
        <p:nvSpPr>
          <p:cNvPr id="22538" name="Line 9"/>
          <p:cNvSpPr>
            <a:spLocks noChangeShapeType="1"/>
          </p:cNvSpPr>
          <p:nvPr/>
        </p:nvSpPr>
        <p:spPr bwMode="auto">
          <a:xfrm flipV="1">
            <a:off x="6629400" y="2319338"/>
            <a:ext cx="6858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9" name="Line 10"/>
          <p:cNvSpPr>
            <a:spLocks noChangeShapeType="1"/>
          </p:cNvSpPr>
          <p:nvPr/>
        </p:nvSpPr>
        <p:spPr bwMode="auto">
          <a:xfrm>
            <a:off x="6629400" y="2151063"/>
            <a:ext cx="0" cy="304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0" name="Line 15"/>
          <p:cNvSpPr>
            <a:spLocks noChangeShapeType="1"/>
          </p:cNvSpPr>
          <p:nvPr/>
        </p:nvSpPr>
        <p:spPr bwMode="auto">
          <a:xfrm>
            <a:off x="8915400" y="3063875"/>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1" name="Line 18"/>
          <p:cNvSpPr>
            <a:spLocks noChangeShapeType="1"/>
          </p:cNvSpPr>
          <p:nvPr/>
        </p:nvSpPr>
        <p:spPr bwMode="auto">
          <a:xfrm>
            <a:off x="6324600" y="2151063"/>
            <a:ext cx="3048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2" name="Line 19"/>
          <p:cNvSpPr>
            <a:spLocks noChangeShapeType="1"/>
          </p:cNvSpPr>
          <p:nvPr/>
        </p:nvSpPr>
        <p:spPr bwMode="auto">
          <a:xfrm>
            <a:off x="6324600" y="2455863"/>
            <a:ext cx="3048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3" name="Line 20"/>
          <p:cNvSpPr>
            <a:spLocks noChangeShapeType="1"/>
          </p:cNvSpPr>
          <p:nvPr/>
        </p:nvSpPr>
        <p:spPr bwMode="auto">
          <a:xfrm>
            <a:off x="6858000" y="2803525"/>
            <a:ext cx="3048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4" name="Text Box 22"/>
          <p:cNvSpPr txBox="1">
            <a:spLocks noChangeArrowheads="1"/>
          </p:cNvSpPr>
          <p:nvPr/>
        </p:nvSpPr>
        <p:spPr bwMode="auto">
          <a:xfrm>
            <a:off x="3382963" y="2117725"/>
            <a:ext cx="1295400" cy="457200"/>
          </a:xfrm>
          <a:prstGeom prst="rect">
            <a:avLst/>
          </a:prstGeom>
          <a:solidFill>
            <a:schemeClr val="accent5">
              <a:lumMod val="20000"/>
              <a:lumOff val="80000"/>
            </a:schemeClr>
          </a:solidFill>
          <a:ln>
            <a:noFill/>
          </a:ln>
          <a:effectLst/>
        </p:spPr>
        <p:txBody>
          <a:bodyPr>
            <a:spAutoFit/>
          </a:bodyP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50000"/>
              </a:spcBef>
              <a:buClrTx/>
              <a:buSzTx/>
              <a:buFontTx/>
              <a:buNone/>
            </a:pPr>
            <a:r>
              <a:rPr kumimoji="0" lang="en-US" altLang="en-US" sz="2400">
                <a:solidFill>
                  <a:schemeClr val="tx1"/>
                </a:solidFill>
              </a:rPr>
              <a:t>Scope</a:t>
            </a:r>
          </a:p>
        </p:txBody>
      </p:sp>
      <p:grpSp>
        <p:nvGrpSpPr>
          <p:cNvPr id="22545" name="Group 43"/>
          <p:cNvGrpSpPr>
            <a:grpSpLocks/>
          </p:cNvGrpSpPr>
          <p:nvPr/>
        </p:nvGrpSpPr>
        <p:grpSpPr bwMode="auto">
          <a:xfrm>
            <a:off x="4038600" y="2111376"/>
            <a:ext cx="1447800" cy="1089025"/>
            <a:chOff x="1584" y="1330"/>
            <a:chExt cx="912" cy="686"/>
          </a:xfrm>
        </p:grpSpPr>
        <p:sp>
          <p:nvSpPr>
            <p:cNvPr id="22567" name="Line 23"/>
            <p:cNvSpPr>
              <a:spLocks noChangeShapeType="1"/>
            </p:cNvSpPr>
            <p:nvPr/>
          </p:nvSpPr>
          <p:spPr bwMode="auto">
            <a:xfrm>
              <a:off x="1584" y="1794"/>
              <a:ext cx="528"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8" name="Line 24"/>
            <p:cNvSpPr>
              <a:spLocks noChangeShapeType="1"/>
            </p:cNvSpPr>
            <p:nvPr/>
          </p:nvSpPr>
          <p:spPr bwMode="auto">
            <a:xfrm>
              <a:off x="1584" y="1622"/>
              <a:ext cx="0" cy="17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9" name="Line 25"/>
            <p:cNvSpPr>
              <a:spLocks noChangeShapeType="1"/>
            </p:cNvSpPr>
            <p:nvPr/>
          </p:nvSpPr>
          <p:spPr bwMode="auto">
            <a:xfrm>
              <a:off x="2112" y="1331"/>
              <a:ext cx="38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70" name="Line 26"/>
            <p:cNvSpPr>
              <a:spLocks noChangeShapeType="1"/>
            </p:cNvSpPr>
            <p:nvPr/>
          </p:nvSpPr>
          <p:spPr bwMode="auto">
            <a:xfrm>
              <a:off x="2112" y="2016"/>
              <a:ext cx="38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71" name="Line 27"/>
            <p:cNvSpPr>
              <a:spLocks noChangeShapeType="1"/>
            </p:cNvSpPr>
            <p:nvPr/>
          </p:nvSpPr>
          <p:spPr bwMode="auto">
            <a:xfrm>
              <a:off x="2112" y="1330"/>
              <a:ext cx="0" cy="68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546" name="Text Box 44"/>
          <p:cNvSpPr txBox="1">
            <a:spLocks noChangeArrowheads="1"/>
          </p:cNvSpPr>
          <p:nvPr/>
        </p:nvSpPr>
        <p:spPr bwMode="auto">
          <a:xfrm>
            <a:off x="5037138" y="4003675"/>
            <a:ext cx="4953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0"/>
              </a:spcBef>
              <a:buClrTx/>
              <a:buSzTx/>
              <a:buFontTx/>
              <a:buNone/>
            </a:pPr>
            <a:r>
              <a:rPr kumimoji="0" lang="en-US" altLang="en-US" sz="2400">
                <a:solidFill>
                  <a:schemeClr val="tx1"/>
                </a:solidFill>
              </a:rPr>
              <a:t>public class </a:t>
            </a:r>
            <a:r>
              <a:rPr kumimoji="0" lang="en-US" altLang="en-US" sz="2400" i="1">
                <a:solidFill>
                  <a:schemeClr val="tx1"/>
                </a:solidFill>
              </a:rPr>
              <a:t>SomeClass</a:t>
            </a:r>
            <a:endParaRPr kumimoji="0" lang="en-US" altLang="en-US" sz="2400">
              <a:solidFill>
                <a:schemeClr val="tx1"/>
              </a:solidFill>
            </a:endParaRPr>
          </a:p>
          <a:p>
            <a:pPr>
              <a:spcBef>
                <a:spcPct val="0"/>
              </a:spcBef>
              <a:buClrTx/>
              <a:buSzTx/>
              <a:buFontTx/>
              <a:buNone/>
            </a:pPr>
            <a:r>
              <a:rPr kumimoji="0" lang="en-US" altLang="en-US" sz="2400">
                <a:solidFill>
                  <a:schemeClr val="tx1"/>
                </a:solidFill>
              </a:rPr>
              <a:t>{</a:t>
            </a:r>
          </a:p>
          <a:p>
            <a:pPr>
              <a:spcBef>
                <a:spcPct val="0"/>
              </a:spcBef>
              <a:buClrTx/>
              <a:buSzTx/>
              <a:buFontTx/>
              <a:buNone/>
            </a:pPr>
            <a:endParaRPr kumimoji="0" lang="en-US" altLang="en-US" sz="2400">
              <a:solidFill>
                <a:schemeClr val="tx1"/>
              </a:solidFill>
            </a:endParaRPr>
          </a:p>
          <a:p>
            <a:pPr>
              <a:spcBef>
                <a:spcPct val="0"/>
              </a:spcBef>
              <a:buClrTx/>
              <a:buSzTx/>
              <a:buFontTx/>
              <a:buNone/>
            </a:pPr>
            <a:endParaRPr kumimoji="0" lang="en-US" altLang="en-US" sz="2400">
              <a:solidFill>
                <a:schemeClr val="tx1"/>
              </a:solidFill>
            </a:endParaRPr>
          </a:p>
          <a:p>
            <a:pPr>
              <a:spcBef>
                <a:spcPct val="0"/>
              </a:spcBef>
              <a:buClrTx/>
              <a:buSzTx/>
              <a:buFontTx/>
              <a:buNone/>
            </a:pPr>
            <a:endParaRPr kumimoji="0" lang="en-US" altLang="en-US" sz="2400">
              <a:solidFill>
                <a:schemeClr val="tx1"/>
              </a:solidFill>
            </a:endParaRPr>
          </a:p>
          <a:p>
            <a:pPr>
              <a:spcBef>
                <a:spcPct val="0"/>
              </a:spcBef>
              <a:buClrTx/>
              <a:buSzTx/>
              <a:buFontTx/>
              <a:buNone/>
            </a:pPr>
            <a:r>
              <a:rPr kumimoji="0" lang="en-US" altLang="en-US" sz="2400">
                <a:solidFill>
                  <a:schemeClr val="tx1"/>
                </a:solidFill>
              </a:rPr>
              <a:t>}</a:t>
            </a:r>
            <a:endParaRPr kumimoji="0" lang="en-US" altLang="en-US" sz="2400">
              <a:solidFill>
                <a:schemeClr val="tx1"/>
              </a:solidFill>
              <a:latin typeface="Times New Roman" panose="02020603050405020304" pitchFamily="18" charset="0"/>
            </a:endParaRPr>
          </a:p>
        </p:txBody>
      </p:sp>
      <p:sp>
        <p:nvSpPr>
          <p:cNvPr id="22547" name="Line 45"/>
          <p:cNvSpPr>
            <a:spLocks noChangeShapeType="1"/>
          </p:cNvSpPr>
          <p:nvPr/>
        </p:nvSpPr>
        <p:spPr bwMode="auto">
          <a:xfrm>
            <a:off x="5494338" y="5611813"/>
            <a:ext cx="762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8" name="Line 46"/>
          <p:cNvSpPr>
            <a:spLocks noChangeShapeType="1"/>
          </p:cNvSpPr>
          <p:nvPr/>
        </p:nvSpPr>
        <p:spPr bwMode="auto">
          <a:xfrm>
            <a:off x="5494338" y="5764213"/>
            <a:ext cx="762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9" name="Text Box 48"/>
          <p:cNvSpPr txBox="1">
            <a:spLocks noChangeArrowheads="1"/>
          </p:cNvSpPr>
          <p:nvPr/>
        </p:nvSpPr>
        <p:spPr bwMode="auto">
          <a:xfrm>
            <a:off x="7323138" y="5476875"/>
            <a:ext cx="1066800" cy="457200"/>
          </a:xfrm>
          <a:prstGeom prst="rect">
            <a:avLst/>
          </a:prstGeom>
          <a:solidFill>
            <a:schemeClr val="accent5">
              <a:lumMod val="20000"/>
              <a:lumOff val="80000"/>
            </a:schemeClr>
          </a:solidFill>
          <a:ln>
            <a:noFill/>
          </a:ln>
          <a:effectLst/>
        </p:spPr>
        <p:txBody>
          <a:bodyPr>
            <a:spAutoFit/>
          </a:bodyP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50000"/>
              </a:spcBef>
              <a:buClrTx/>
              <a:buSzTx/>
              <a:buFontTx/>
              <a:buNone/>
            </a:pPr>
            <a:r>
              <a:rPr kumimoji="0" lang="en-US" altLang="en-US" sz="2400">
                <a:solidFill>
                  <a:schemeClr val="tx1"/>
                </a:solidFill>
              </a:rPr>
              <a:t>Fields</a:t>
            </a:r>
            <a:endParaRPr kumimoji="0" lang="en-US" altLang="en-US" sz="2400">
              <a:solidFill>
                <a:schemeClr val="tx1"/>
              </a:solidFill>
              <a:latin typeface="Times New Roman" panose="02020603050405020304" pitchFamily="18" charset="0"/>
            </a:endParaRPr>
          </a:p>
        </p:txBody>
      </p:sp>
      <p:sp>
        <p:nvSpPr>
          <p:cNvPr id="22550" name="Text Box 49"/>
          <p:cNvSpPr txBox="1">
            <a:spLocks noChangeArrowheads="1"/>
          </p:cNvSpPr>
          <p:nvPr/>
        </p:nvSpPr>
        <p:spPr bwMode="auto">
          <a:xfrm>
            <a:off x="7170738" y="4695825"/>
            <a:ext cx="1676400" cy="683264"/>
          </a:xfrm>
          <a:prstGeom prst="rect">
            <a:avLst/>
          </a:prstGeom>
          <a:solidFill>
            <a:schemeClr val="accent5">
              <a:lumMod val="20000"/>
              <a:lumOff val="80000"/>
            </a:schemeClr>
          </a:solidFill>
          <a:ln>
            <a:noFill/>
          </a:ln>
          <a:effectLst/>
        </p:spPr>
        <p:txBody>
          <a:bodyPr>
            <a:spAutoFit/>
          </a:bodyP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nSpc>
                <a:spcPct val="80000"/>
              </a:lnSpc>
              <a:spcBef>
                <a:spcPct val="0"/>
              </a:spcBef>
              <a:buClrTx/>
              <a:buSzTx/>
              <a:buFontTx/>
              <a:buNone/>
            </a:pPr>
            <a:r>
              <a:rPr kumimoji="0" lang="en-US" altLang="en-US" sz="2400">
                <a:solidFill>
                  <a:schemeClr val="tx1"/>
                </a:solidFill>
                <a:latin typeface="Arial Narrow" panose="020B0606020202030204" pitchFamily="34" charset="0"/>
              </a:rPr>
              <a:t>Constructors and methods</a:t>
            </a:r>
            <a:endParaRPr kumimoji="0" lang="en-US" altLang="en-US" sz="2400">
              <a:solidFill>
                <a:schemeClr val="tx1"/>
              </a:solidFill>
              <a:latin typeface="Times New Roman" panose="02020603050405020304" pitchFamily="18" charset="0"/>
            </a:endParaRPr>
          </a:p>
        </p:txBody>
      </p:sp>
      <p:sp>
        <p:nvSpPr>
          <p:cNvPr id="22551" name="Line 50"/>
          <p:cNvSpPr>
            <a:spLocks noChangeShapeType="1"/>
          </p:cNvSpPr>
          <p:nvPr/>
        </p:nvSpPr>
        <p:spPr bwMode="auto">
          <a:xfrm flipV="1">
            <a:off x="6637338" y="5705475"/>
            <a:ext cx="6858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2" name="Line 51"/>
          <p:cNvSpPr>
            <a:spLocks noChangeShapeType="1"/>
          </p:cNvSpPr>
          <p:nvPr/>
        </p:nvSpPr>
        <p:spPr bwMode="auto">
          <a:xfrm>
            <a:off x="6637338" y="5537200"/>
            <a:ext cx="0" cy="304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3" name="Line 52"/>
          <p:cNvSpPr>
            <a:spLocks noChangeShapeType="1"/>
          </p:cNvSpPr>
          <p:nvPr/>
        </p:nvSpPr>
        <p:spPr bwMode="auto">
          <a:xfrm>
            <a:off x="8923338" y="5349875"/>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4" name="Line 54"/>
          <p:cNvSpPr>
            <a:spLocks noChangeShapeType="1"/>
          </p:cNvSpPr>
          <p:nvPr/>
        </p:nvSpPr>
        <p:spPr bwMode="auto">
          <a:xfrm>
            <a:off x="6332538" y="5537200"/>
            <a:ext cx="3048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5" name="Line 55"/>
          <p:cNvSpPr>
            <a:spLocks noChangeShapeType="1"/>
          </p:cNvSpPr>
          <p:nvPr/>
        </p:nvSpPr>
        <p:spPr bwMode="auto">
          <a:xfrm>
            <a:off x="6332538" y="5842000"/>
            <a:ext cx="3048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6" name="Line 56"/>
          <p:cNvSpPr>
            <a:spLocks noChangeShapeType="1"/>
          </p:cNvSpPr>
          <p:nvPr/>
        </p:nvSpPr>
        <p:spPr bwMode="auto">
          <a:xfrm>
            <a:off x="6865938" y="5089525"/>
            <a:ext cx="3048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7" name="Text Box 57"/>
          <p:cNvSpPr txBox="1">
            <a:spLocks noChangeArrowheads="1"/>
          </p:cNvSpPr>
          <p:nvPr/>
        </p:nvSpPr>
        <p:spPr bwMode="auto">
          <a:xfrm>
            <a:off x="3390900" y="4826000"/>
            <a:ext cx="1295400" cy="457200"/>
          </a:xfrm>
          <a:prstGeom prst="rect">
            <a:avLst/>
          </a:prstGeom>
          <a:solidFill>
            <a:schemeClr val="accent5">
              <a:lumMod val="20000"/>
              <a:lumOff val="80000"/>
            </a:schemeClr>
          </a:solidFill>
          <a:ln>
            <a:noFill/>
          </a:ln>
          <a:effectLst/>
        </p:spPr>
        <p:txBody>
          <a:bodyPr>
            <a:spAutoFit/>
          </a:bodyP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50000"/>
              </a:spcBef>
              <a:buClrTx/>
              <a:buSzTx/>
              <a:buFontTx/>
              <a:buNone/>
            </a:pPr>
            <a:r>
              <a:rPr kumimoji="0" lang="en-US" altLang="en-US" sz="2400">
                <a:solidFill>
                  <a:schemeClr val="tx1"/>
                </a:solidFill>
              </a:rPr>
              <a:t>Scope</a:t>
            </a:r>
          </a:p>
        </p:txBody>
      </p:sp>
      <p:grpSp>
        <p:nvGrpSpPr>
          <p:cNvPr id="22558" name="Group 58"/>
          <p:cNvGrpSpPr>
            <a:grpSpLocks/>
          </p:cNvGrpSpPr>
          <p:nvPr/>
        </p:nvGrpSpPr>
        <p:grpSpPr bwMode="auto">
          <a:xfrm>
            <a:off x="4046538" y="4819651"/>
            <a:ext cx="1447800" cy="1089025"/>
            <a:chOff x="1584" y="1330"/>
            <a:chExt cx="912" cy="686"/>
          </a:xfrm>
        </p:grpSpPr>
        <p:sp>
          <p:nvSpPr>
            <p:cNvPr id="22562" name="Line 59"/>
            <p:cNvSpPr>
              <a:spLocks noChangeShapeType="1"/>
            </p:cNvSpPr>
            <p:nvPr/>
          </p:nvSpPr>
          <p:spPr bwMode="auto">
            <a:xfrm>
              <a:off x="1584" y="1794"/>
              <a:ext cx="528"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3" name="Line 60"/>
            <p:cNvSpPr>
              <a:spLocks noChangeShapeType="1"/>
            </p:cNvSpPr>
            <p:nvPr/>
          </p:nvSpPr>
          <p:spPr bwMode="auto">
            <a:xfrm>
              <a:off x="1584" y="1622"/>
              <a:ext cx="0" cy="17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4" name="Line 61"/>
            <p:cNvSpPr>
              <a:spLocks noChangeShapeType="1"/>
            </p:cNvSpPr>
            <p:nvPr/>
          </p:nvSpPr>
          <p:spPr bwMode="auto">
            <a:xfrm>
              <a:off x="2112" y="1331"/>
              <a:ext cx="38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5" name="Line 62"/>
            <p:cNvSpPr>
              <a:spLocks noChangeShapeType="1"/>
            </p:cNvSpPr>
            <p:nvPr/>
          </p:nvSpPr>
          <p:spPr bwMode="auto">
            <a:xfrm>
              <a:off x="2112" y="2016"/>
              <a:ext cx="38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6" name="Line 63"/>
            <p:cNvSpPr>
              <a:spLocks noChangeShapeType="1"/>
            </p:cNvSpPr>
            <p:nvPr/>
          </p:nvSpPr>
          <p:spPr bwMode="auto">
            <a:xfrm>
              <a:off x="2112" y="1330"/>
              <a:ext cx="0" cy="68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559" name="Rectangle 64"/>
          <p:cNvSpPr>
            <a:spLocks noChangeArrowheads="1"/>
          </p:cNvSpPr>
          <p:nvPr/>
        </p:nvSpPr>
        <p:spPr bwMode="auto">
          <a:xfrm>
            <a:off x="5486400" y="4876801"/>
            <a:ext cx="1295400" cy="50006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0"/>
              </a:spcBef>
              <a:buClrTx/>
              <a:buSzTx/>
              <a:buFontTx/>
              <a:buNone/>
            </a:pPr>
            <a:endParaRPr kumimoji="0" lang="en-US" altLang="en-US">
              <a:solidFill>
                <a:schemeClr val="tx1"/>
              </a:solidFill>
              <a:latin typeface="Times New Roman" panose="02020603050405020304" pitchFamily="18" charset="0"/>
            </a:endParaRPr>
          </a:p>
        </p:txBody>
      </p:sp>
      <p:sp>
        <p:nvSpPr>
          <p:cNvPr id="22560" name="Text Box 65"/>
          <p:cNvSpPr txBox="1">
            <a:spLocks noChangeArrowheads="1"/>
          </p:cNvSpPr>
          <p:nvPr/>
        </p:nvSpPr>
        <p:spPr bwMode="auto">
          <a:xfrm>
            <a:off x="2651126" y="3544888"/>
            <a:ext cx="19415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50000"/>
              </a:spcBef>
              <a:buClrTx/>
              <a:buSzTx/>
              <a:buFontTx/>
              <a:buNone/>
            </a:pPr>
            <a:r>
              <a:rPr kumimoji="0" lang="en-US" altLang="en-US"/>
              <a:t>Or</a:t>
            </a:r>
            <a:r>
              <a:rPr kumimoji="0" lang="en-US" altLang="en-US">
                <a:solidFill>
                  <a:schemeClr val="tx1"/>
                </a:solidFill>
              </a:rPr>
              <a:t>:</a:t>
            </a:r>
          </a:p>
        </p:txBody>
      </p:sp>
      <p:sp>
        <p:nvSpPr>
          <p:cNvPr id="43" name="TextBox 42"/>
          <p:cNvSpPr txBox="1"/>
          <p:nvPr/>
        </p:nvSpPr>
        <p:spPr>
          <a:xfrm>
            <a:off x="2544764" y="365126"/>
            <a:ext cx="479425" cy="277813"/>
          </a:xfrm>
          <a:prstGeom prst="rect">
            <a:avLst/>
          </a:prstGeom>
          <a:noFill/>
        </p:spPr>
        <p:txBody>
          <a:bodyPr wrap="none">
            <a:spAutoFit/>
          </a:bodyPr>
          <a:lstStyle/>
          <a:p>
            <a:pPr>
              <a:defRPr/>
            </a:pPr>
            <a:r>
              <a:rPr lang="en-US" sz="1200" dirty="0">
                <a:solidFill>
                  <a:schemeClr val="bg1">
                    <a:lumMod val="75000"/>
                  </a:schemeClr>
                </a:solidFill>
              </a:rPr>
              <a:t>[6.2]</a:t>
            </a:r>
          </a:p>
        </p:txBody>
      </p:sp>
    </p:spTree>
    <p:extLst>
      <p:ext uri="{BB962C8B-B14F-4D97-AF65-F5344CB8AC3E}">
        <p14:creationId xmlns:p14="http://schemas.microsoft.com/office/powerpoint/2010/main" val="6007508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50000"/>
              </a:spcBef>
              <a:buClrTx/>
              <a:buSzTx/>
              <a:buFontTx/>
              <a:buNone/>
            </a:pPr>
            <a:r>
              <a:rPr kumimoji="0" lang="en-US" altLang="en-US" sz="1400">
                <a:solidFill>
                  <a:schemeClr val="tx1"/>
                </a:solidFill>
              </a:rPr>
              <a:t>6-</a:t>
            </a:r>
            <a:fld id="{9380BD15-2707-4EB0-ADFF-FF1A0F6CAD23}" type="slidenum">
              <a:rPr kumimoji="0" lang="en-US" altLang="en-US" sz="1400">
                <a:solidFill>
                  <a:schemeClr val="tx1"/>
                </a:solidFill>
              </a:rPr>
              <a:pPr>
                <a:spcBef>
                  <a:spcPct val="50000"/>
                </a:spcBef>
                <a:buClrTx/>
                <a:buSzTx/>
                <a:buFontTx/>
                <a:buNone/>
              </a:pPr>
              <a:t>24</a:t>
            </a:fld>
            <a:endParaRPr kumimoji="0" lang="en-US" altLang="en-US" sz="1400">
              <a:solidFill>
                <a:schemeClr val="tx1"/>
              </a:solidFill>
            </a:endParaRPr>
          </a:p>
        </p:txBody>
      </p:sp>
      <p:sp>
        <p:nvSpPr>
          <p:cNvPr id="32771" name="Rectangle 7"/>
          <p:cNvSpPr>
            <a:spLocks noGrp="1" noChangeArrowheads="1"/>
          </p:cNvSpPr>
          <p:nvPr>
            <p:ph type="title"/>
          </p:nvPr>
        </p:nvSpPr>
        <p:spPr/>
        <p:txBody>
          <a:bodyPr/>
          <a:lstStyle/>
          <a:p>
            <a:r>
              <a:rPr lang="en-US" altLang="en-US" dirty="0" smtClean="0">
                <a:solidFill>
                  <a:srgbClr val="3333FF"/>
                </a:solidFill>
              </a:rPr>
              <a:t>Variables (cont’d)</a:t>
            </a:r>
          </a:p>
        </p:txBody>
      </p:sp>
      <p:sp>
        <p:nvSpPr>
          <p:cNvPr id="32772" name="Rectangle 8"/>
          <p:cNvSpPr>
            <a:spLocks noGrp="1" noChangeArrowheads="1"/>
          </p:cNvSpPr>
          <p:nvPr>
            <p:ph type="body" idx="1"/>
          </p:nvPr>
        </p:nvSpPr>
        <p:spPr/>
        <p:txBody>
          <a:bodyPr/>
          <a:lstStyle/>
          <a:p>
            <a:r>
              <a:rPr lang="en-US" altLang="en-US" dirty="0" smtClean="0"/>
              <a:t>Common mistakes </a:t>
            </a:r>
            <a:r>
              <a:rPr lang="en-US" altLang="en-US" dirty="0" smtClean="0">
                <a:solidFill>
                  <a:srgbClr val="FF0000"/>
                </a:solidFill>
              </a:rPr>
              <a:t>– class Circle w/ field radius:</a:t>
            </a:r>
          </a:p>
          <a:p>
            <a:pPr lvl="1"/>
            <a:endParaRPr lang="en-US" altLang="en-US" dirty="0" smtClean="0"/>
          </a:p>
          <a:p>
            <a:pPr lvl="1"/>
            <a:endParaRPr lang="en-US" altLang="en-US" dirty="0" smtClean="0"/>
          </a:p>
        </p:txBody>
      </p:sp>
      <p:sp>
        <p:nvSpPr>
          <p:cNvPr id="32773" name="Text Box 4"/>
          <p:cNvSpPr txBox="1">
            <a:spLocks noChangeArrowheads="1"/>
          </p:cNvSpPr>
          <p:nvPr/>
        </p:nvSpPr>
        <p:spPr bwMode="auto">
          <a:xfrm>
            <a:off x="2697164" y="2438401"/>
            <a:ext cx="7780337" cy="3108325"/>
          </a:xfrm>
          <a:prstGeom prst="rect">
            <a:avLst/>
          </a:prstGeom>
          <a:solidFill>
            <a:schemeClr val="accent6">
              <a:lumMod val="20000"/>
              <a:lumOff val="80000"/>
            </a:schemeClr>
          </a:solidFill>
          <a:ln>
            <a:noFill/>
          </a:ln>
          <a:effectLst/>
        </p:spPr>
        <p:txBody>
          <a:bodyPr>
            <a:spAutoFit/>
          </a:bodyPr>
          <a:lstStyle>
            <a:lvl1pPr marL="342900" indent="-342900">
              <a:spcBef>
                <a:spcPct val="30000"/>
              </a:spcBef>
              <a:buClr>
                <a:srgbClr val="FF9900"/>
              </a:buClr>
              <a:buSzPct val="120000"/>
              <a:buChar char="•"/>
              <a:defRPr kumimoji="1" sz="2800">
                <a:solidFill>
                  <a:schemeClr val="tx2"/>
                </a:solidFill>
                <a:latin typeface="Arial" panose="020B0604020202020204" pitchFamily="34" charset="0"/>
              </a:defRPr>
            </a:lvl1pPr>
            <a:lvl2pPr>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lvl="1">
              <a:spcBef>
                <a:spcPct val="50000"/>
              </a:spcBef>
              <a:buClrTx/>
              <a:buSzTx/>
              <a:buFontTx/>
              <a:buNone/>
            </a:pPr>
            <a:r>
              <a:rPr kumimoji="0" lang="en-US" altLang="en-US" sz="2800" dirty="0">
                <a:solidFill>
                  <a:schemeClr val="tx1"/>
                </a:solidFill>
              </a:rPr>
              <a:t>private double radius; </a:t>
            </a:r>
            <a:r>
              <a:rPr kumimoji="0" lang="en-US" altLang="en-US" sz="2800" dirty="0">
                <a:solidFill>
                  <a:srgbClr val="FF0000"/>
                </a:solidFill>
              </a:rPr>
              <a:t>// auto. assigned: 0.0</a:t>
            </a:r>
          </a:p>
          <a:p>
            <a:pPr lvl="1">
              <a:spcBef>
                <a:spcPct val="0"/>
              </a:spcBef>
              <a:buClrTx/>
              <a:buSzTx/>
              <a:buFontTx/>
              <a:buNone/>
            </a:pPr>
            <a:r>
              <a:rPr kumimoji="0" lang="en-US" altLang="en-US" sz="2800" dirty="0">
                <a:solidFill>
                  <a:schemeClr val="tx1"/>
                </a:solidFill>
              </a:rPr>
              <a:t>...</a:t>
            </a:r>
          </a:p>
          <a:p>
            <a:pPr lvl="1">
              <a:spcBef>
                <a:spcPct val="0"/>
              </a:spcBef>
              <a:buClrTx/>
              <a:buSzTx/>
              <a:buFontTx/>
              <a:buNone/>
            </a:pPr>
            <a:r>
              <a:rPr kumimoji="0" lang="en-US" altLang="en-US" sz="2800" dirty="0">
                <a:solidFill>
                  <a:schemeClr val="tx1"/>
                </a:solidFill>
              </a:rPr>
              <a:t>public Circle (...)       // constructor</a:t>
            </a:r>
          </a:p>
          <a:p>
            <a:pPr lvl="1">
              <a:spcBef>
                <a:spcPct val="0"/>
              </a:spcBef>
              <a:buClrTx/>
              <a:buSzTx/>
              <a:buFontTx/>
              <a:buNone/>
            </a:pPr>
            <a:r>
              <a:rPr kumimoji="0" lang="en-US" altLang="en-US" sz="2800" dirty="0">
                <a:solidFill>
                  <a:schemeClr val="tx1"/>
                </a:solidFill>
              </a:rPr>
              <a:t>{</a:t>
            </a:r>
          </a:p>
          <a:p>
            <a:pPr lvl="1">
              <a:spcBef>
                <a:spcPct val="0"/>
              </a:spcBef>
              <a:buClrTx/>
              <a:buSzTx/>
              <a:buFontTx/>
              <a:buNone/>
            </a:pPr>
            <a:r>
              <a:rPr kumimoji="0" lang="en-US" altLang="en-US" sz="2800" dirty="0">
                <a:solidFill>
                  <a:schemeClr val="tx1"/>
                </a:solidFill>
              </a:rPr>
              <a:t>    </a:t>
            </a:r>
            <a:r>
              <a:rPr kumimoji="0" lang="en-US" altLang="en-US" sz="2800" b="1" dirty="0">
                <a:solidFill>
                  <a:schemeClr val="tx1"/>
                </a:solidFill>
              </a:rPr>
              <a:t>double</a:t>
            </a:r>
            <a:r>
              <a:rPr kumimoji="0" lang="en-US" altLang="en-US" sz="2800" dirty="0">
                <a:solidFill>
                  <a:schemeClr val="tx1"/>
                </a:solidFill>
              </a:rPr>
              <a:t>   radius = 5;</a:t>
            </a:r>
          </a:p>
          <a:p>
            <a:pPr lvl="1">
              <a:spcBef>
                <a:spcPct val="0"/>
              </a:spcBef>
              <a:buClrTx/>
              <a:buSzTx/>
              <a:buFontTx/>
              <a:buNone/>
            </a:pPr>
            <a:r>
              <a:rPr kumimoji="0" lang="en-US" altLang="en-US" sz="2800" dirty="0">
                <a:solidFill>
                  <a:schemeClr val="tx1"/>
                </a:solidFill>
              </a:rPr>
              <a:t>    ...</a:t>
            </a:r>
          </a:p>
          <a:p>
            <a:pPr lvl="1">
              <a:spcBef>
                <a:spcPct val="0"/>
              </a:spcBef>
              <a:buClrTx/>
              <a:buSzTx/>
              <a:buFontTx/>
              <a:buNone/>
            </a:pPr>
            <a:r>
              <a:rPr kumimoji="0" lang="en-US" altLang="en-US" sz="2800" dirty="0">
                <a:solidFill>
                  <a:schemeClr val="tx1"/>
                </a:solidFill>
              </a:rPr>
              <a:t>}</a:t>
            </a:r>
          </a:p>
        </p:txBody>
      </p:sp>
      <p:sp>
        <p:nvSpPr>
          <p:cNvPr id="32774" name="AutoShape 5"/>
          <p:cNvSpPr>
            <a:spLocks/>
          </p:cNvSpPr>
          <p:nvPr/>
        </p:nvSpPr>
        <p:spPr bwMode="auto">
          <a:xfrm>
            <a:off x="5486400" y="5257801"/>
            <a:ext cx="4229100" cy="1196975"/>
          </a:xfrm>
          <a:prstGeom prst="accentCallout2">
            <a:avLst>
              <a:gd name="adj1" fmla="val 9551"/>
              <a:gd name="adj2" fmla="val -1801"/>
              <a:gd name="adj3" fmla="val 9551"/>
              <a:gd name="adj4" fmla="val -16477"/>
              <a:gd name="adj5" fmla="val -50000"/>
              <a:gd name="adj6" fmla="val -31532"/>
            </a:avLst>
          </a:prstGeom>
          <a:solidFill>
            <a:schemeClr val="accent5">
              <a:lumMod val="20000"/>
              <a:lumOff val="80000"/>
            </a:schemeClr>
          </a:solidFill>
          <a:ln w="9525">
            <a:solidFill>
              <a:srgbClr val="FF0000"/>
            </a:solidFill>
            <a:miter lim="800000"/>
            <a:headEnd/>
            <a:tailEnd/>
          </a:ln>
          <a:effectLst/>
        </p:spPr>
        <p:txBody>
          <a:bodyPr>
            <a:spAutoFit/>
          </a:bodyP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0"/>
              </a:spcBef>
              <a:buClrTx/>
              <a:buSzTx/>
              <a:buFontTx/>
              <a:buNone/>
            </a:pPr>
            <a:r>
              <a:rPr kumimoji="0" lang="en-US" altLang="en-US" sz="2400">
                <a:solidFill>
                  <a:schemeClr val="tx1"/>
                </a:solidFill>
              </a:rPr>
              <a:t>Declares a </a:t>
            </a:r>
            <a:r>
              <a:rPr kumimoji="0" lang="en-US" altLang="en-US" sz="2400" u="sng">
                <a:solidFill>
                  <a:schemeClr val="tx1"/>
                </a:solidFill>
              </a:rPr>
              <a:t>local variable</a:t>
            </a:r>
            <a:r>
              <a:rPr kumimoji="0" lang="en-US" altLang="en-US" sz="2400">
                <a:solidFill>
                  <a:schemeClr val="tx1"/>
                </a:solidFill>
              </a:rPr>
              <a:t> </a:t>
            </a:r>
            <a:r>
              <a:rPr kumimoji="0" lang="en-US" altLang="en-US" sz="2400" b="1">
                <a:solidFill>
                  <a:schemeClr val="tx1"/>
                </a:solidFill>
              </a:rPr>
              <a:t>radius</a:t>
            </a:r>
            <a:r>
              <a:rPr kumimoji="0" lang="en-US" altLang="en-US" sz="2400">
                <a:solidFill>
                  <a:schemeClr val="tx1"/>
                </a:solidFill>
              </a:rPr>
              <a:t>; the value of the </a:t>
            </a:r>
            <a:r>
              <a:rPr kumimoji="0" lang="en-US" altLang="en-US" sz="2400" u="sng">
                <a:solidFill>
                  <a:schemeClr val="tx1"/>
                </a:solidFill>
              </a:rPr>
              <a:t>field</a:t>
            </a:r>
            <a:r>
              <a:rPr kumimoji="0" lang="en-US" altLang="en-US" sz="2400">
                <a:solidFill>
                  <a:schemeClr val="tx1"/>
                </a:solidFill>
              </a:rPr>
              <a:t> </a:t>
            </a:r>
            <a:r>
              <a:rPr kumimoji="0" lang="en-US" altLang="en-US" sz="2400" b="1">
                <a:solidFill>
                  <a:schemeClr val="tx1"/>
                </a:solidFill>
              </a:rPr>
              <a:t>radius</a:t>
            </a:r>
            <a:r>
              <a:rPr kumimoji="0" lang="en-US" altLang="en-US" sz="2400">
                <a:solidFill>
                  <a:schemeClr val="tx1"/>
                </a:solidFill>
              </a:rPr>
              <a:t> remains 0.0</a:t>
            </a:r>
          </a:p>
        </p:txBody>
      </p:sp>
      <p:sp>
        <p:nvSpPr>
          <p:cNvPr id="32775" name="Rectangle 6"/>
          <p:cNvSpPr>
            <a:spLocks noChangeArrowheads="1"/>
          </p:cNvSpPr>
          <p:nvPr/>
        </p:nvSpPr>
        <p:spPr bwMode="auto">
          <a:xfrm>
            <a:off x="3506789" y="4191000"/>
            <a:ext cx="1404937" cy="457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0"/>
              </a:spcBef>
              <a:buClrTx/>
              <a:buSzTx/>
              <a:buFontTx/>
              <a:buNone/>
            </a:pPr>
            <a:endParaRPr kumimoji="0" lang="en-US" altLang="en-US">
              <a:solidFill>
                <a:schemeClr val="tx1"/>
              </a:solidFill>
              <a:latin typeface="Times New Roman" panose="02020603050405020304" pitchFamily="18" charset="0"/>
            </a:endParaRPr>
          </a:p>
        </p:txBody>
      </p:sp>
      <p:sp>
        <p:nvSpPr>
          <p:cNvPr id="8" name="TextBox 7"/>
          <p:cNvSpPr txBox="1"/>
          <p:nvPr/>
        </p:nvSpPr>
        <p:spPr>
          <a:xfrm>
            <a:off x="2544764" y="365126"/>
            <a:ext cx="479425" cy="277813"/>
          </a:xfrm>
          <a:prstGeom prst="rect">
            <a:avLst/>
          </a:prstGeom>
          <a:noFill/>
        </p:spPr>
        <p:txBody>
          <a:bodyPr wrap="none">
            <a:spAutoFit/>
          </a:bodyPr>
          <a:lstStyle/>
          <a:p>
            <a:pPr>
              <a:defRPr/>
            </a:pPr>
            <a:r>
              <a:rPr lang="en-US" sz="1200" dirty="0">
                <a:solidFill>
                  <a:schemeClr val="bg1">
                    <a:lumMod val="75000"/>
                  </a:schemeClr>
                </a:solidFill>
              </a:rPr>
              <a:t>[6.2]</a:t>
            </a:r>
          </a:p>
        </p:txBody>
      </p:sp>
    </p:spTree>
    <p:extLst>
      <p:ext uri="{BB962C8B-B14F-4D97-AF65-F5344CB8AC3E}">
        <p14:creationId xmlns:p14="http://schemas.microsoft.com/office/powerpoint/2010/main" val="29572100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ln w="38100">
            <a:solidFill>
              <a:srgbClr val="00B050"/>
            </a:solidFill>
            <a:miter lim="800000"/>
            <a:headEnd/>
            <a:tailEnd/>
          </a:ln>
        </p:spPr>
        <p:txBody>
          <a:bodyPr/>
          <a:lstStyle/>
          <a:p>
            <a:pPr eaLnBrk="1" hangingPunct="1"/>
            <a:r>
              <a:rPr lang="en-US" altLang="en-US" b="1" dirty="0" smtClean="0">
                <a:solidFill>
                  <a:srgbClr val="3333FF"/>
                </a:solidFill>
              </a:rPr>
              <a:t>____</a:t>
            </a:r>
          </a:p>
        </p:txBody>
      </p:sp>
      <p:sp>
        <p:nvSpPr>
          <p:cNvPr id="2051" name="Subtitle 2"/>
          <p:cNvSpPr>
            <a:spLocks noGrp="1"/>
          </p:cNvSpPr>
          <p:nvPr>
            <p:ph type="subTitle" idx="1"/>
          </p:nvPr>
        </p:nvSpPr>
        <p:spPr>
          <a:ln w="38100">
            <a:solidFill>
              <a:srgbClr val="00B050"/>
            </a:solidFill>
            <a:miter lim="800000"/>
            <a:headEnd/>
            <a:tailEnd/>
          </a:ln>
        </p:spPr>
        <p:txBody>
          <a:bodyPr/>
          <a:lstStyle/>
          <a:p>
            <a:pPr eaLnBrk="1" hangingPunct="1">
              <a:defRPr/>
            </a:pPr>
            <a:r>
              <a:rPr lang="en-US" sz="1200" b="1" dirty="0" smtClean="0">
                <a:solidFill>
                  <a:schemeClr val="bg1">
                    <a:lumMod val="65000"/>
                  </a:schemeClr>
                </a:solidFill>
              </a:rPr>
              <a:t>JC08-4.1</a:t>
            </a:r>
          </a:p>
          <a:p>
            <a:pPr eaLnBrk="1" hangingPunct="1">
              <a:defRPr/>
            </a:pPr>
            <a:r>
              <a:rPr lang="en-US" sz="1200" b="1" dirty="0" smtClean="0">
                <a:solidFill>
                  <a:schemeClr val="bg1">
                    <a:lumMod val="65000"/>
                  </a:schemeClr>
                </a:solidFill>
              </a:rPr>
              <a:t> </a:t>
            </a:r>
            <a:r>
              <a:rPr lang="en-US" b="1" dirty="0" smtClean="0">
                <a:solidFill>
                  <a:schemeClr val="bg1">
                    <a:lumMod val="75000"/>
                  </a:schemeClr>
                </a:solidFill>
              </a:rPr>
              <a:t>(</a:t>
            </a:r>
            <a:r>
              <a:rPr lang="en-US" b="1" dirty="0">
                <a:solidFill>
                  <a:schemeClr val="bg1">
                    <a:lumMod val="75000"/>
                  </a:schemeClr>
                </a:solidFill>
              </a:rPr>
              <a:t>A. Nguyen)</a:t>
            </a:r>
          </a:p>
          <a:p>
            <a:pPr eaLnBrk="1" hangingPunct="1">
              <a:defRPr/>
            </a:pPr>
            <a:endParaRPr lang="en-US" b="1" dirty="0" smtClean="0"/>
          </a:p>
        </p:txBody>
      </p:sp>
    </p:spTree>
    <p:extLst>
      <p:ext uri="{BB962C8B-B14F-4D97-AF65-F5344CB8AC3E}">
        <p14:creationId xmlns:p14="http://schemas.microsoft.com/office/powerpoint/2010/main" val="10842904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ln w="38100">
            <a:solidFill>
              <a:srgbClr val="00B050"/>
            </a:solidFill>
            <a:miter lim="800000"/>
            <a:headEnd/>
            <a:tailEnd/>
          </a:ln>
        </p:spPr>
        <p:txBody>
          <a:bodyPr/>
          <a:lstStyle/>
          <a:p>
            <a:pPr algn="ctr" eaLnBrk="1" hangingPunct="1"/>
            <a:r>
              <a:rPr lang="en-US" altLang="en-US" b="1" dirty="0" smtClean="0">
                <a:solidFill>
                  <a:srgbClr val="3333FF"/>
                </a:solidFill>
              </a:rPr>
              <a:t>__</a:t>
            </a:r>
          </a:p>
        </p:txBody>
      </p:sp>
      <p:sp>
        <p:nvSpPr>
          <p:cNvPr id="3" name="Content Placeholder 2"/>
          <p:cNvSpPr>
            <a:spLocks noGrp="1"/>
          </p:cNvSpPr>
          <p:nvPr>
            <p:ph idx="1"/>
          </p:nvPr>
        </p:nvSpPr>
        <p:spPr>
          <a:xfrm>
            <a:off x="838200" y="1825625"/>
            <a:ext cx="10515600" cy="4668838"/>
          </a:xfrm>
          <a:ln w="38100">
            <a:solidFill>
              <a:srgbClr val="00B050"/>
            </a:solidFill>
            <a:miter lim="800000"/>
            <a:headEnd/>
            <a:tailEnd/>
          </a:ln>
        </p:spPr>
        <p:txBody>
          <a:bodyPr/>
          <a:lstStyle/>
          <a:p>
            <a:pPr eaLnBrk="1" hangingPunct="1"/>
            <a:r>
              <a:rPr lang="en-US" altLang="en-US" dirty="0"/>
              <a:t>__</a:t>
            </a:r>
          </a:p>
          <a:p>
            <a:pPr eaLnBrk="1" hangingPunct="1"/>
            <a:r>
              <a:rPr lang="en-US" altLang="en-US" dirty="0" smtClean="0"/>
              <a:t>__</a:t>
            </a:r>
            <a:endParaRPr lang="en-US" altLang="en-US" dirty="0"/>
          </a:p>
          <a:p>
            <a:pPr eaLnBrk="1" hangingPunct="1"/>
            <a:endParaRPr lang="en-US" altLang="en-US" dirty="0" smtClean="0"/>
          </a:p>
        </p:txBody>
      </p:sp>
    </p:spTree>
    <p:extLst>
      <p:ext uri="{BB962C8B-B14F-4D97-AF65-F5344CB8AC3E}">
        <p14:creationId xmlns:p14="http://schemas.microsoft.com/office/powerpoint/2010/main" val="3200515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ln w="38100">
            <a:solidFill>
              <a:srgbClr val="00B050"/>
            </a:solidFill>
            <a:miter lim="800000"/>
            <a:headEnd/>
            <a:tailEnd/>
          </a:ln>
        </p:spPr>
        <p:txBody>
          <a:bodyPr/>
          <a:lstStyle/>
          <a:p>
            <a:pPr algn="ctr" eaLnBrk="1" hangingPunct="1"/>
            <a:r>
              <a:rPr lang="en-US" altLang="en-US" b="1" dirty="0" smtClean="0"/>
              <a:t>THE END</a:t>
            </a:r>
          </a:p>
        </p:txBody>
      </p:sp>
      <p:sp>
        <p:nvSpPr>
          <p:cNvPr id="3" name="Content Placeholder 2"/>
          <p:cNvSpPr>
            <a:spLocks noGrp="1"/>
          </p:cNvSpPr>
          <p:nvPr>
            <p:ph idx="1"/>
          </p:nvPr>
        </p:nvSpPr>
        <p:spPr>
          <a:ln w="38100">
            <a:solidFill>
              <a:srgbClr val="00B050"/>
            </a:solidFill>
            <a:miter lim="800000"/>
            <a:headEnd/>
            <a:tailEnd/>
          </a:ln>
        </p:spPr>
        <p:txBody>
          <a:bodyPr/>
          <a:lstStyle/>
          <a:p>
            <a:pPr eaLnBrk="1" hangingPunct="1"/>
            <a:endParaRPr lang="en-US" altLang="en-US" dirty="0" smtClean="0"/>
          </a:p>
        </p:txBody>
      </p:sp>
    </p:spTree>
    <p:extLst>
      <p:ext uri="{BB962C8B-B14F-4D97-AF65-F5344CB8AC3E}">
        <p14:creationId xmlns:p14="http://schemas.microsoft.com/office/powerpoint/2010/main" val="1735588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ln w="38100">
            <a:solidFill>
              <a:srgbClr val="FFC000"/>
            </a:solidFill>
            <a:miter lim="800000"/>
            <a:headEnd/>
            <a:tailEnd/>
          </a:ln>
        </p:spPr>
        <p:txBody>
          <a:bodyPr/>
          <a:lstStyle/>
          <a:p>
            <a:pPr algn="ctr" eaLnBrk="1" hangingPunct="1"/>
            <a:r>
              <a:rPr lang="en-US" altLang="en-US" b="1" smtClean="0"/>
              <a:t>3 kinds of variables: comparison</a:t>
            </a:r>
            <a:endParaRPr lang="en-US" altLang="en-US" b="1" smtClean="0">
              <a:solidFill>
                <a:srgbClr val="FF0000"/>
              </a:solidFill>
            </a:endParaRPr>
          </a:p>
        </p:txBody>
      </p:sp>
      <p:graphicFrame>
        <p:nvGraphicFramePr>
          <p:cNvPr id="2" name="Content Placeholder 1"/>
          <p:cNvGraphicFramePr>
            <a:graphicFrameLocks noGrp="1"/>
          </p:cNvGraphicFramePr>
          <p:nvPr>
            <p:ph idx="1"/>
          </p:nvPr>
        </p:nvGraphicFramePr>
        <p:xfrm>
          <a:off x="838200" y="1825625"/>
          <a:ext cx="10515600" cy="4851400"/>
        </p:xfrm>
        <a:graphic>
          <a:graphicData uri="http://schemas.openxmlformats.org/drawingml/2006/table">
            <a:tbl>
              <a:tblPr firstRow="1" bandRow="1">
                <a:tableStyleId>{5C22544A-7EE6-4342-B048-85BDC9FD1C3A}</a:tableStyleId>
              </a:tblPr>
              <a:tblGrid>
                <a:gridCol w="2628900"/>
                <a:gridCol w="2628900"/>
                <a:gridCol w="2628900"/>
                <a:gridCol w="2628900"/>
              </a:tblGrid>
              <a:tr h="370729">
                <a:tc>
                  <a:txBody>
                    <a:bodyPr/>
                    <a:lstStyle/>
                    <a:p>
                      <a:endParaRPr lang="en-US" sz="1800" dirty="0"/>
                    </a:p>
                  </a:txBody>
                  <a:tcPr marT="45706" marB="45706"/>
                </a:tc>
                <a:tc>
                  <a:txBody>
                    <a:bodyPr/>
                    <a:lstStyle/>
                    <a:p>
                      <a:r>
                        <a:rPr lang="en-US" sz="1800" dirty="0" smtClean="0"/>
                        <a:t>FIELD</a:t>
                      </a:r>
                      <a:endParaRPr lang="en-US" sz="1800" dirty="0"/>
                    </a:p>
                  </a:txBody>
                  <a:tcPr marT="45706" marB="45706"/>
                </a:tc>
                <a:tc>
                  <a:txBody>
                    <a:bodyPr/>
                    <a:lstStyle/>
                    <a:p>
                      <a:r>
                        <a:rPr lang="en-US" sz="1800" dirty="0" smtClean="0"/>
                        <a:t>LOCAL VARIABLE</a:t>
                      </a:r>
                      <a:endParaRPr lang="en-US" sz="1800" dirty="0"/>
                    </a:p>
                  </a:txBody>
                  <a:tcPr marT="45706" marB="45706"/>
                </a:tc>
                <a:tc>
                  <a:txBody>
                    <a:bodyPr/>
                    <a:lstStyle/>
                    <a:p>
                      <a:r>
                        <a:rPr lang="en-US" sz="1800" dirty="0" smtClean="0"/>
                        <a:t>(FORMAL) PARAMETER</a:t>
                      </a:r>
                      <a:endParaRPr lang="en-US" sz="1800" dirty="0"/>
                    </a:p>
                  </a:txBody>
                  <a:tcPr marT="45706" marB="45706"/>
                </a:tc>
              </a:tr>
              <a:tr h="640081">
                <a:tc>
                  <a:txBody>
                    <a:bodyPr/>
                    <a:lstStyle/>
                    <a:p>
                      <a:r>
                        <a:rPr lang="en-US" sz="1800" dirty="0" smtClean="0"/>
                        <a:t>pubic vs. private</a:t>
                      </a:r>
                      <a:endParaRPr lang="en-US" sz="1800" dirty="0"/>
                    </a:p>
                  </a:txBody>
                  <a:tcPr marT="45706" marB="45706"/>
                </a:tc>
                <a:tc>
                  <a:txBody>
                    <a:bodyPr/>
                    <a:lstStyle/>
                    <a:p>
                      <a:r>
                        <a:rPr lang="en-US" sz="1800" baseline="0" dirty="0" smtClean="0"/>
                        <a:t>must be specified; if not, same as public</a:t>
                      </a:r>
                    </a:p>
                  </a:txBody>
                  <a:tcPr marT="45706" marB="45706"/>
                </a:tc>
                <a:tc>
                  <a:txBody>
                    <a:bodyPr/>
                    <a:lstStyle/>
                    <a:p>
                      <a:r>
                        <a:rPr lang="en-US" sz="1800" dirty="0" smtClean="0"/>
                        <a:t>not </a:t>
                      </a:r>
                      <a:r>
                        <a:rPr lang="en-US" sz="1800" baseline="0" dirty="0" smtClean="0"/>
                        <a:t>specified, or else compile error</a:t>
                      </a:r>
                      <a:endParaRPr lang="en-US" sz="1800" dirty="0"/>
                    </a:p>
                  </a:txBody>
                  <a:tcPr marT="45706" marB="45706"/>
                </a:tc>
                <a:tc>
                  <a:txBody>
                    <a:bodyPr/>
                    <a:lstStyle/>
                    <a:p>
                      <a:r>
                        <a:rPr lang="en-US" sz="1800" dirty="0" smtClean="0"/>
                        <a:t>not </a:t>
                      </a:r>
                      <a:r>
                        <a:rPr lang="en-US" sz="1800" baseline="0" dirty="0" smtClean="0"/>
                        <a:t>specified; or else compile error</a:t>
                      </a:r>
                      <a:endParaRPr lang="en-US" sz="1800" dirty="0"/>
                    </a:p>
                  </a:txBody>
                  <a:tcPr marT="45706" marB="45706"/>
                </a:tc>
              </a:tr>
              <a:tr h="914416">
                <a:tc>
                  <a:txBody>
                    <a:bodyPr/>
                    <a:lstStyle/>
                    <a:p>
                      <a:r>
                        <a:rPr lang="en-US" sz="1800" dirty="0" smtClean="0"/>
                        <a:t>initial</a:t>
                      </a:r>
                      <a:r>
                        <a:rPr lang="en-US" sz="1800" baseline="0" dirty="0" smtClean="0"/>
                        <a:t> value</a:t>
                      </a:r>
                      <a:endParaRPr lang="en-US" sz="1800" dirty="0"/>
                    </a:p>
                  </a:txBody>
                  <a:tcPr marT="45706" marB="45706"/>
                </a:tc>
                <a:tc>
                  <a:txBody>
                    <a:bodyPr/>
                    <a:lstStyle/>
                    <a:p>
                      <a:r>
                        <a:rPr lang="en-US" sz="1800" dirty="0" smtClean="0"/>
                        <a:t>defaulted</a:t>
                      </a:r>
                      <a:r>
                        <a:rPr lang="en-US" sz="1800" baseline="0" dirty="0" smtClean="0"/>
                        <a:t> as zero or null if not explicitly </a:t>
                      </a:r>
                      <a:r>
                        <a:rPr lang="en-US" sz="1800" dirty="0" smtClean="0"/>
                        <a:t>initialized</a:t>
                      </a:r>
                      <a:endParaRPr lang="en-US" sz="1800" dirty="0"/>
                    </a:p>
                  </a:txBody>
                  <a:tcPr marT="45706" marB="4570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must be initialized before used</a:t>
                      </a:r>
                      <a:r>
                        <a:rPr lang="en-US" sz="1800" baseline="0" dirty="0" smtClean="0"/>
                        <a:t>, or else compile error</a:t>
                      </a:r>
                      <a:endParaRPr lang="en-US" sz="1800" dirty="0" smtClean="0"/>
                    </a:p>
                  </a:txBody>
                  <a:tcPr marT="45706" marB="45706"/>
                </a:tc>
                <a:tc>
                  <a:txBody>
                    <a:bodyPr/>
                    <a:lstStyle/>
                    <a:p>
                      <a:r>
                        <a:rPr lang="en-US" sz="1800" dirty="0" smtClean="0"/>
                        <a:t>value</a:t>
                      </a:r>
                      <a:r>
                        <a:rPr lang="en-US" sz="1800" baseline="0" dirty="0" smtClean="0"/>
                        <a:t> same as passed from caller</a:t>
                      </a:r>
                      <a:endParaRPr lang="en-US" sz="1800" dirty="0"/>
                    </a:p>
                  </a:txBody>
                  <a:tcPr marT="45706" marB="45706"/>
                </a:tc>
              </a:tr>
              <a:tr h="1463087">
                <a:tc>
                  <a:txBody>
                    <a:bodyPr/>
                    <a:lstStyle/>
                    <a:p>
                      <a:r>
                        <a:rPr lang="en-US" sz="1800" dirty="0" smtClean="0"/>
                        <a:t>assigned</a:t>
                      </a:r>
                      <a:endParaRPr lang="en-US" sz="1800" dirty="0"/>
                    </a:p>
                  </a:txBody>
                  <a:tcPr marT="45706" marB="45706"/>
                </a:tc>
                <a:tc>
                  <a:txBody>
                    <a:bodyPr/>
                    <a:lstStyle/>
                    <a:p>
                      <a:r>
                        <a:rPr lang="en-US" sz="1800" dirty="0" smtClean="0"/>
                        <a:t>assigned by</a:t>
                      </a:r>
                      <a:r>
                        <a:rPr lang="en-US" sz="1800" baseline="0" dirty="0" smtClean="0"/>
                        <a:t> any method in the class (if private);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assigned by</a:t>
                      </a:r>
                      <a:r>
                        <a:rPr lang="en-US" sz="1800" baseline="0" dirty="0" smtClean="0"/>
                        <a:t> any method constructing the object (if public)</a:t>
                      </a:r>
                    </a:p>
                  </a:txBody>
                  <a:tcPr marT="45706" marB="4570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assigned after declared, within</a:t>
                      </a:r>
                      <a:r>
                        <a:rPr lang="en-US" sz="1800" baseline="0" dirty="0" smtClean="0"/>
                        <a:t> its scope</a:t>
                      </a:r>
                    </a:p>
                  </a:txBody>
                  <a:tcPr marT="45706" marB="45706"/>
                </a:tc>
                <a:tc>
                  <a:txBody>
                    <a:bodyPr/>
                    <a:lstStyle/>
                    <a:p>
                      <a:r>
                        <a:rPr lang="en-US" sz="1800" dirty="0" smtClean="0"/>
                        <a:t>used (but not</a:t>
                      </a:r>
                      <a:r>
                        <a:rPr lang="en-US" sz="1800" baseline="0" dirty="0" smtClean="0"/>
                        <a:t> reassigned</a:t>
                      </a:r>
                      <a:r>
                        <a:rPr lang="en-US" sz="1800" dirty="0" smtClean="0"/>
                        <a:t>) by the called method</a:t>
                      </a:r>
                    </a:p>
                    <a:p>
                      <a:endParaRPr lang="en-US" sz="1800" dirty="0" smtClean="0"/>
                    </a:p>
                    <a:p>
                      <a:r>
                        <a:rPr lang="en-US" sz="1800" dirty="0" smtClean="0"/>
                        <a:t>Note: a copy of the </a:t>
                      </a:r>
                      <a:r>
                        <a:rPr lang="en-US" sz="1800" dirty="0" err="1" smtClean="0"/>
                        <a:t>para</a:t>
                      </a:r>
                      <a:r>
                        <a:rPr lang="en-US" sz="1800" baseline="0" dirty="0" err="1" smtClean="0"/>
                        <a:t>m</a:t>
                      </a:r>
                      <a:r>
                        <a:rPr lang="en-US" sz="1800" baseline="0" dirty="0" smtClean="0"/>
                        <a:t>  is made locally</a:t>
                      </a:r>
                      <a:endParaRPr lang="en-US" sz="1800" dirty="0"/>
                    </a:p>
                  </a:txBody>
                  <a:tcPr marT="45706" marB="45706"/>
                </a:tc>
              </a:tr>
              <a:tr h="1463087">
                <a:tc>
                  <a:txBody>
                    <a:bodyPr/>
                    <a:lstStyle/>
                    <a:p>
                      <a:r>
                        <a:rPr lang="en-US" sz="1800" dirty="0" smtClean="0"/>
                        <a:t>scope</a:t>
                      </a:r>
                    </a:p>
                    <a:p>
                      <a:endParaRPr lang="en-US" sz="1800" dirty="0" smtClean="0"/>
                    </a:p>
                    <a:p>
                      <a:r>
                        <a:rPr lang="en-US" sz="1800" dirty="0" smtClean="0"/>
                        <a:t>(shown</a:t>
                      </a:r>
                      <a:r>
                        <a:rPr lang="en-US" sz="1800" baseline="0" dirty="0" smtClean="0"/>
                        <a:t> in different color boxes in </a:t>
                      </a:r>
                      <a:r>
                        <a:rPr lang="en-US" sz="1800" baseline="0" dirty="0" err="1" smtClean="0"/>
                        <a:t>BlueJ</a:t>
                      </a:r>
                      <a:r>
                        <a:rPr lang="en-US" sz="1800" baseline="0" dirty="0" smtClean="0"/>
                        <a:t>)</a:t>
                      </a:r>
                      <a:endParaRPr lang="en-US" sz="1800" dirty="0"/>
                    </a:p>
                  </a:txBody>
                  <a:tcPr marT="45706" marB="45706"/>
                </a:tc>
                <a:tc>
                  <a:txBody>
                    <a:bodyPr/>
                    <a:lstStyle/>
                    <a:p>
                      <a:r>
                        <a:rPr lang="en-US" sz="1800" baseline="0" dirty="0" smtClean="0"/>
                        <a:t>if private, </a:t>
                      </a:r>
                      <a:r>
                        <a:rPr lang="en-US" sz="1800" dirty="0" smtClean="0"/>
                        <a:t>scope is the entire class</a:t>
                      </a:r>
                      <a:r>
                        <a:rPr lang="en-US" sz="18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t>if public, </a:t>
                      </a:r>
                      <a:r>
                        <a:rPr lang="en-US" sz="1800" dirty="0" smtClean="0"/>
                        <a:t>accessible</a:t>
                      </a:r>
                      <a:r>
                        <a:rPr lang="en-US" sz="1800" baseline="0" dirty="0" smtClean="0"/>
                        <a:t> &amp;  modifiable by clients (i.e., objects of other classes)</a:t>
                      </a:r>
                    </a:p>
                  </a:txBody>
                  <a:tcPr marT="45706" marB="45706"/>
                </a:tc>
                <a:tc>
                  <a:txBody>
                    <a:bodyPr/>
                    <a:lstStyle/>
                    <a:p>
                      <a:r>
                        <a:rPr lang="en-US" sz="1800" dirty="0" smtClean="0"/>
                        <a:t>scope is from</a:t>
                      </a:r>
                      <a:r>
                        <a:rPr lang="en-US" sz="1800" baseline="0" dirty="0" smtClean="0"/>
                        <a:t> the declaration time until the ending brace of the block containing the declaration</a:t>
                      </a:r>
                      <a:endParaRPr lang="en-US" sz="1800" dirty="0"/>
                    </a:p>
                  </a:txBody>
                  <a:tcPr marT="45706" marB="45706"/>
                </a:tc>
                <a:tc>
                  <a:txBody>
                    <a:bodyPr/>
                    <a:lstStyle/>
                    <a:p>
                      <a:r>
                        <a:rPr lang="en-US" sz="1800" dirty="0" smtClean="0"/>
                        <a:t>scope is the called method</a:t>
                      </a:r>
                      <a:r>
                        <a:rPr lang="en-US" sz="1800" baseline="0" dirty="0" smtClean="0"/>
                        <a:t> (i.e., the method </a:t>
                      </a:r>
                      <a:r>
                        <a:rPr lang="en-US" sz="1800" baseline="0" smtClean="0"/>
                        <a:t>where the </a:t>
                      </a:r>
                      <a:r>
                        <a:rPr lang="en-US" sz="1800" baseline="0" dirty="0" smtClean="0"/>
                        <a:t>parameter is passed to)</a:t>
                      </a:r>
                      <a:endParaRPr lang="en-US" sz="1800" dirty="0"/>
                    </a:p>
                  </a:txBody>
                  <a:tcPr marT="45706" marB="45706"/>
                </a:tc>
              </a:tr>
            </a:tbl>
          </a:graphicData>
        </a:graphic>
      </p:graphicFrame>
    </p:spTree>
    <p:extLst>
      <p:ext uri="{BB962C8B-B14F-4D97-AF65-F5344CB8AC3E}">
        <p14:creationId xmlns:p14="http://schemas.microsoft.com/office/powerpoint/2010/main" val="9178825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ln w="38100">
            <a:solidFill>
              <a:srgbClr val="FFC000"/>
            </a:solidFill>
            <a:miter lim="800000"/>
            <a:headEnd/>
            <a:tailEnd/>
          </a:ln>
        </p:spPr>
        <p:txBody>
          <a:bodyPr/>
          <a:lstStyle/>
          <a:p>
            <a:pPr algn="ctr" eaLnBrk="1" hangingPunct="1"/>
            <a:r>
              <a:rPr lang="en-US" altLang="en-US" b="1" dirty="0" smtClean="0">
                <a:solidFill>
                  <a:srgbClr val="3333FF"/>
                </a:solidFill>
              </a:rPr>
              <a:t>How to choose data type</a:t>
            </a:r>
          </a:p>
        </p:txBody>
      </p:sp>
      <p:sp>
        <p:nvSpPr>
          <p:cNvPr id="3" name="Content Placeholder 2"/>
          <p:cNvSpPr>
            <a:spLocks noGrp="1"/>
          </p:cNvSpPr>
          <p:nvPr>
            <p:ph idx="1"/>
          </p:nvPr>
        </p:nvSpPr>
        <p:spPr>
          <a:xfrm>
            <a:off x="838200" y="1825625"/>
            <a:ext cx="10515600" cy="4897438"/>
          </a:xfrm>
          <a:ln w="38100">
            <a:solidFill>
              <a:srgbClr val="FFC000"/>
            </a:solidFill>
            <a:miter lim="800000"/>
            <a:headEnd/>
            <a:tailEnd/>
          </a:ln>
        </p:spPr>
        <p:txBody>
          <a:bodyPr/>
          <a:lstStyle/>
          <a:p>
            <a:pPr eaLnBrk="1" hangingPunct="1"/>
            <a:r>
              <a:rPr lang="en-US" altLang="en-US" smtClean="0"/>
              <a:t>For info that is integers (e.g., student ID, room number), choose </a:t>
            </a:r>
            <a:r>
              <a:rPr lang="en-US" altLang="en-US" smtClean="0">
                <a:latin typeface="Courier New" panose="02070309020205020404" pitchFamily="49" charset="0"/>
                <a:cs typeface="Courier New" panose="02070309020205020404" pitchFamily="49" charset="0"/>
              </a:rPr>
              <a:t>int </a:t>
            </a:r>
          </a:p>
          <a:p>
            <a:pPr eaLnBrk="1" hangingPunct="1"/>
            <a:r>
              <a:rPr lang="en-US" altLang="en-US" smtClean="0"/>
              <a:t>For info that is floating-point (e.g., money amount, GPA), choose </a:t>
            </a:r>
            <a:r>
              <a:rPr lang="en-US" altLang="en-US" smtClean="0">
                <a:latin typeface="Courier New" panose="02070309020205020404" pitchFamily="49" charset="0"/>
                <a:cs typeface="Courier New" panose="02070309020205020404" pitchFamily="49" charset="0"/>
              </a:rPr>
              <a:t>double</a:t>
            </a:r>
            <a:endParaRPr lang="en-US" altLang="en-US" smtClean="0"/>
          </a:p>
          <a:p>
            <a:pPr eaLnBrk="1" hangingPunct="1"/>
            <a:r>
              <a:rPr lang="en-US" altLang="en-US" smtClean="0"/>
              <a:t>For info that is one-character text (e.g., initial of middle name), choose </a:t>
            </a:r>
            <a:r>
              <a:rPr lang="en-US" altLang="en-US" smtClean="0">
                <a:latin typeface="Courier New" panose="02070309020205020404" pitchFamily="49" charset="0"/>
                <a:cs typeface="Courier New" panose="02070309020205020404" pitchFamily="49" charset="0"/>
              </a:rPr>
              <a:t>char</a:t>
            </a:r>
            <a:endParaRPr lang="en-US" altLang="en-US" smtClean="0"/>
          </a:p>
          <a:p>
            <a:pPr eaLnBrk="1" hangingPunct="1"/>
            <a:r>
              <a:rPr lang="en-US" altLang="en-US" smtClean="0"/>
              <a:t>For info that represents true/false or yes/no (e.g., whether a rectangle is a square, or whether an item has been found), choose </a:t>
            </a:r>
            <a:r>
              <a:rPr lang="en-US" altLang="en-US" smtClean="0">
                <a:latin typeface="Courier New" panose="02070309020205020404" pitchFamily="49" charset="0"/>
                <a:cs typeface="Courier New" panose="02070309020205020404" pitchFamily="49" charset="0"/>
              </a:rPr>
              <a:t>boolean</a:t>
            </a:r>
            <a:endParaRPr lang="en-US" altLang="en-US" smtClean="0"/>
          </a:p>
          <a:p>
            <a:pPr eaLnBrk="1" hangingPunct="1"/>
            <a:r>
              <a:rPr lang="en-US" altLang="en-US" u="sng" smtClean="0"/>
              <a:t>NOTE</a:t>
            </a:r>
            <a:r>
              <a:rPr lang="en-US" altLang="en-US" smtClean="0"/>
              <a:t>: Make sure that the info will fit into the storage by the data type; an </a:t>
            </a:r>
            <a:r>
              <a:rPr lang="en-US" altLang="en-US" smtClean="0">
                <a:latin typeface="Courier New" panose="02070309020205020404" pitchFamily="49" charset="0"/>
                <a:cs typeface="Courier New" panose="02070309020205020404" pitchFamily="49" charset="0"/>
              </a:rPr>
              <a:t>int</a:t>
            </a:r>
            <a:r>
              <a:rPr lang="en-US" altLang="en-US" smtClean="0"/>
              <a:t> is sufficient for a social security number, but not for area code + phone number</a:t>
            </a:r>
          </a:p>
        </p:txBody>
      </p:sp>
    </p:spTree>
    <p:extLst>
      <p:ext uri="{BB962C8B-B14F-4D97-AF65-F5344CB8AC3E}">
        <p14:creationId xmlns:p14="http://schemas.microsoft.com/office/powerpoint/2010/main" val="3518166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ln w="38100">
            <a:solidFill>
              <a:srgbClr val="FFC000"/>
            </a:solidFill>
            <a:miter lim="800000"/>
            <a:headEnd/>
            <a:tailEnd/>
          </a:ln>
        </p:spPr>
        <p:txBody>
          <a:bodyPr/>
          <a:lstStyle/>
          <a:p>
            <a:pPr algn="ctr" eaLnBrk="1" hangingPunct="1"/>
            <a:r>
              <a:rPr lang="en-US" altLang="en-US" b="1" dirty="0" err="1" smtClean="0">
                <a:latin typeface="Courier New" panose="02070309020205020404" pitchFamily="49" charset="0"/>
                <a:cs typeface="Courier New" panose="02070309020205020404" pitchFamily="49" charset="0"/>
              </a:rPr>
              <a:t>int</a:t>
            </a:r>
            <a:r>
              <a:rPr lang="en-US" altLang="en-US" b="1" dirty="0" smtClean="0"/>
              <a:t> in Java</a:t>
            </a:r>
          </a:p>
        </p:txBody>
      </p:sp>
      <p:sp>
        <p:nvSpPr>
          <p:cNvPr id="3" name="Content Placeholder 2"/>
          <p:cNvSpPr>
            <a:spLocks noGrp="1"/>
          </p:cNvSpPr>
          <p:nvPr>
            <p:ph idx="1"/>
          </p:nvPr>
        </p:nvSpPr>
        <p:spPr>
          <a:xfrm>
            <a:off x="838200" y="1825625"/>
            <a:ext cx="10515600" cy="4897438"/>
          </a:xfrm>
          <a:ln w="38100">
            <a:solidFill>
              <a:srgbClr val="FFC000"/>
            </a:solidFill>
            <a:miter lim="800000"/>
            <a:headEnd/>
            <a:tailEnd/>
          </a:ln>
        </p:spPr>
        <p:txBody>
          <a:bodyPr/>
          <a:lstStyle/>
          <a:p>
            <a:pPr marL="0" indent="0" eaLnBrk="1" hangingPunct="1">
              <a:buFont typeface="Arial" panose="020B0604020202020204" pitchFamily="34" charset="0"/>
              <a:buNone/>
            </a:pPr>
            <a:endParaRPr lang="en-US" altLang="en-US" sz="2400" smtClean="0"/>
          </a:p>
        </p:txBody>
      </p:sp>
      <p:sp>
        <p:nvSpPr>
          <p:cNvPr id="4" name="TextBox 3"/>
          <p:cNvSpPr txBox="1"/>
          <p:nvPr/>
        </p:nvSpPr>
        <p:spPr>
          <a:xfrm>
            <a:off x="1020763" y="377825"/>
            <a:ext cx="473075" cy="276225"/>
          </a:xfrm>
          <a:prstGeom prst="rect">
            <a:avLst/>
          </a:prstGeom>
          <a:noFill/>
        </p:spPr>
        <p:txBody>
          <a:bodyPr wrap="none">
            <a:spAutoFit/>
          </a:bodyPr>
          <a:lstStyle/>
          <a:p>
            <a:pPr>
              <a:defRPr/>
            </a:pPr>
            <a:r>
              <a:rPr lang="en-US" sz="1200" dirty="0">
                <a:solidFill>
                  <a:schemeClr val="bg1">
                    <a:lumMod val="75000"/>
                  </a:schemeClr>
                </a:solidFill>
              </a:rPr>
              <a:t>[1.5]</a:t>
            </a:r>
          </a:p>
        </p:txBody>
      </p:sp>
      <p:graphicFrame>
        <p:nvGraphicFramePr>
          <p:cNvPr id="5" name="Table 4"/>
          <p:cNvGraphicFramePr>
            <a:graphicFrameLocks noGrp="1"/>
          </p:cNvGraphicFramePr>
          <p:nvPr/>
        </p:nvGraphicFramePr>
        <p:xfrm>
          <a:off x="1257300" y="1925638"/>
          <a:ext cx="9877424" cy="2773610"/>
        </p:xfrm>
        <a:graphic>
          <a:graphicData uri="http://schemas.openxmlformats.org/drawingml/2006/table">
            <a:tbl>
              <a:tblPr firstRow="1" bandRow="1">
                <a:tableStyleId>{5C22544A-7EE6-4342-B048-85BDC9FD1C3A}</a:tableStyleId>
              </a:tblPr>
              <a:tblGrid>
                <a:gridCol w="3287992"/>
                <a:gridCol w="2703012"/>
                <a:gridCol w="3886420"/>
              </a:tblGrid>
              <a:tr h="396195">
                <a:tc>
                  <a:txBody>
                    <a:bodyPr/>
                    <a:lstStyle/>
                    <a:p>
                      <a:endParaRPr lang="en-US" sz="2000" dirty="0"/>
                    </a:p>
                  </a:txBody>
                  <a:tcPr marL="91445" marR="91445" marT="45715" marB="45715"/>
                </a:tc>
                <a:tc>
                  <a:txBody>
                    <a:bodyPr/>
                    <a:lstStyle/>
                    <a:p>
                      <a:r>
                        <a:rPr lang="en-US" sz="2000" dirty="0" smtClean="0"/>
                        <a:t>VALUE</a:t>
                      </a:r>
                      <a:endParaRPr lang="en-US" sz="2000" dirty="0"/>
                    </a:p>
                  </a:txBody>
                  <a:tcPr marL="91445" marR="91445" marT="45715" marB="45715"/>
                </a:tc>
                <a:tc>
                  <a:txBody>
                    <a:bodyPr/>
                    <a:lstStyle/>
                    <a:p>
                      <a:r>
                        <a:rPr lang="en-US" sz="2000" dirty="0" smtClean="0"/>
                        <a:t>COMMENTS</a:t>
                      </a:r>
                      <a:endParaRPr lang="en-US" sz="2000" dirty="0"/>
                    </a:p>
                  </a:txBody>
                  <a:tcPr marL="91445" marR="91445" marT="45715" marB="45715"/>
                </a:tc>
              </a:tr>
              <a:tr h="396195">
                <a:tc>
                  <a:txBody>
                    <a:bodyPr/>
                    <a:lstStyle/>
                    <a:p>
                      <a:r>
                        <a:rPr lang="en-US" sz="2000" dirty="0" err="1" smtClean="0">
                          <a:latin typeface="Courier New" panose="02070309020205020404" pitchFamily="49" charset="0"/>
                          <a:cs typeface="Courier New" panose="02070309020205020404" pitchFamily="49" charset="0"/>
                        </a:rPr>
                        <a:t>Integer.MIN_VALUE</a:t>
                      </a:r>
                      <a:endParaRPr lang="en-US" sz="2000" dirty="0"/>
                    </a:p>
                  </a:txBody>
                  <a:tcPr marL="91445" marR="91445" marT="45715" marB="45715"/>
                </a:tc>
                <a:tc>
                  <a:txBody>
                    <a:bodyPr/>
                    <a:lstStyle/>
                    <a:p>
                      <a:r>
                        <a:rPr lang="en-US" sz="2000" dirty="0" smtClean="0"/>
                        <a:t>-2</a:t>
                      </a:r>
                      <a:r>
                        <a:rPr lang="en-US" sz="2000" baseline="30000" dirty="0" smtClean="0"/>
                        <a:t>31</a:t>
                      </a:r>
                      <a:r>
                        <a:rPr lang="en-US" sz="2000" dirty="0" smtClean="0"/>
                        <a:t> or -2,147,483,648 </a:t>
                      </a:r>
                      <a:endParaRPr lang="en-US" sz="2000" dirty="0"/>
                    </a:p>
                  </a:txBody>
                  <a:tcPr marL="91445" marR="91445" marT="45715" marB="45715"/>
                </a:tc>
                <a:tc>
                  <a:txBody>
                    <a:bodyPr/>
                    <a:lstStyle/>
                    <a:p>
                      <a:endParaRPr lang="en-US" sz="2000"/>
                    </a:p>
                  </a:txBody>
                  <a:tcPr marL="91445" marR="91445" marT="45715" marB="45715"/>
                </a:tc>
              </a:tr>
              <a:tr h="3961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urier New" panose="02070309020205020404" pitchFamily="49" charset="0"/>
                          <a:cs typeface="Courier New" panose="02070309020205020404" pitchFamily="49" charset="0"/>
                        </a:rPr>
                        <a:t>Integer.MIN_VALUE-1</a:t>
                      </a:r>
                      <a:endParaRPr lang="en-US" sz="2000" dirty="0" smtClean="0"/>
                    </a:p>
                  </a:txBody>
                  <a:tcPr marL="91445" marR="91445" marT="45715" marB="45715"/>
                </a:tc>
                <a:tc>
                  <a:txBody>
                    <a:bodyPr/>
                    <a:lstStyle/>
                    <a:p>
                      <a:r>
                        <a:rPr lang="en-US" sz="2000" dirty="0" smtClean="0"/>
                        <a:t>2147483647</a:t>
                      </a:r>
                      <a:endParaRPr lang="en-US" sz="2000" dirty="0"/>
                    </a:p>
                  </a:txBody>
                  <a:tcPr marL="91445" marR="91445" marT="45715" marB="45715"/>
                </a:tc>
                <a:tc>
                  <a:txBody>
                    <a:bodyPr/>
                    <a:lstStyle/>
                    <a:p>
                      <a:r>
                        <a:rPr lang="en-US" sz="2000" dirty="0" smtClean="0"/>
                        <a:t>Overflow, becoming positive!</a:t>
                      </a:r>
                      <a:endParaRPr lang="en-US" sz="2000" dirty="0"/>
                    </a:p>
                  </a:txBody>
                  <a:tcPr marL="91445" marR="91445" marT="45715" marB="45715"/>
                </a:tc>
              </a:tr>
              <a:tr h="3961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urier New" panose="02070309020205020404" pitchFamily="49" charset="0"/>
                          <a:cs typeface="Courier New" panose="02070309020205020404" pitchFamily="49" charset="0"/>
                        </a:rPr>
                        <a:t>Integer.MIN_VALUE+1</a:t>
                      </a:r>
                      <a:endParaRPr lang="en-US" sz="2000" dirty="0" smtClean="0"/>
                    </a:p>
                  </a:txBody>
                  <a:tcPr marL="91445" marR="91445" marT="45715" marB="45715"/>
                </a:tc>
                <a:tc>
                  <a:txBody>
                    <a:bodyPr/>
                    <a:lstStyle/>
                    <a:p>
                      <a:r>
                        <a:rPr lang="en-US" sz="2000" dirty="0" smtClean="0"/>
                        <a:t>-2,147,483,647</a:t>
                      </a:r>
                      <a:endParaRPr lang="en-US" sz="2000" dirty="0"/>
                    </a:p>
                  </a:txBody>
                  <a:tcPr marL="91445" marR="91445" marT="45715" marB="45715"/>
                </a:tc>
                <a:tc>
                  <a:txBody>
                    <a:bodyPr/>
                    <a:lstStyle/>
                    <a:p>
                      <a:endParaRPr lang="en-US" sz="2000" dirty="0"/>
                    </a:p>
                  </a:txBody>
                  <a:tcPr marL="91445" marR="91445" marT="45715" marB="45715"/>
                </a:tc>
              </a:tr>
              <a:tr h="396195">
                <a:tc>
                  <a:txBody>
                    <a:bodyPr/>
                    <a:lstStyle/>
                    <a:p>
                      <a:r>
                        <a:rPr lang="en-US" sz="2000" dirty="0" err="1" smtClean="0">
                          <a:latin typeface="Courier New" panose="02070309020205020404" pitchFamily="49" charset="0"/>
                          <a:cs typeface="Courier New" panose="02070309020205020404" pitchFamily="49" charset="0"/>
                        </a:rPr>
                        <a:t>Integer.MAX_VALUE</a:t>
                      </a:r>
                      <a:endParaRPr lang="en-US" sz="2000" dirty="0"/>
                    </a:p>
                  </a:txBody>
                  <a:tcPr marL="91445" marR="91445" marT="45715" marB="45715"/>
                </a:tc>
                <a:tc>
                  <a:txBody>
                    <a:bodyPr/>
                    <a:lstStyle/>
                    <a:p>
                      <a:r>
                        <a:rPr lang="en-US" sz="2000" dirty="0" smtClean="0"/>
                        <a:t>2</a:t>
                      </a:r>
                      <a:r>
                        <a:rPr lang="en-US" sz="2000" baseline="30000" dirty="0" smtClean="0"/>
                        <a:t>31</a:t>
                      </a:r>
                      <a:r>
                        <a:rPr lang="en-US" sz="2000" dirty="0" smtClean="0"/>
                        <a:t>-1 or 2,147,483,647</a:t>
                      </a:r>
                      <a:endParaRPr lang="en-US" sz="2000" dirty="0"/>
                    </a:p>
                  </a:txBody>
                  <a:tcPr marL="91445" marR="91445" marT="45715" marB="45715"/>
                </a:tc>
                <a:tc>
                  <a:txBody>
                    <a:bodyPr/>
                    <a:lstStyle/>
                    <a:p>
                      <a:endParaRPr lang="en-US" sz="2000"/>
                    </a:p>
                  </a:txBody>
                  <a:tcPr marL="91445" marR="91445" marT="45715" marB="45715"/>
                </a:tc>
              </a:tr>
              <a:tr h="3961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urier New" panose="02070309020205020404" pitchFamily="49" charset="0"/>
                          <a:cs typeface="Courier New" panose="02070309020205020404" pitchFamily="49" charset="0"/>
                        </a:rPr>
                        <a:t>Integer.MAX_VALUE</a:t>
                      </a:r>
                      <a:r>
                        <a:rPr lang="en-US" sz="2000" dirty="0" smtClean="0">
                          <a:latin typeface="+mn-lt"/>
                          <a:cs typeface="+mn-cs"/>
                        </a:rPr>
                        <a:t>-1</a:t>
                      </a:r>
                      <a:endParaRPr lang="en-US" sz="2000" dirty="0" smtClean="0"/>
                    </a:p>
                  </a:txBody>
                  <a:tcPr marL="91445" marR="91445" marT="45715" marB="45715"/>
                </a:tc>
                <a:tc>
                  <a:txBody>
                    <a:bodyPr/>
                    <a:lstStyle/>
                    <a:p>
                      <a:r>
                        <a:rPr lang="en-US" sz="2000" dirty="0" smtClean="0"/>
                        <a:t>2147483646</a:t>
                      </a:r>
                      <a:endParaRPr lang="en-US" sz="2000" dirty="0"/>
                    </a:p>
                  </a:txBody>
                  <a:tcPr marL="91445" marR="91445"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marL="91445" marR="91445" marT="45715" marB="45715"/>
                </a:tc>
              </a:tr>
              <a:tr h="3961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urier New" panose="02070309020205020404" pitchFamily="49" charset="0"/>
                          <a:cs typeface="Courier New" panose="02070309020205020404" pitchFamily="49" charset="0"/>
                        </a:rPr>
                        <a:t>Integer.MAX_VALUE</a:t>
                      </a:r>
                      <a:r>
                        <a:rPr lang="en-US" sz="2000" dirty="0" smtClean="0">
                          <a:latin typeface="+mn-lt"/>
                          <a:cs typeface="+mn-cs"/>
                        </a:rPr>
                        <a:t>+1</a:t>
                      </a:r>
                      <a:endParaRPr lang="en-US" sz="2000" dirty="0" smtClean="0"/>
                    </a:p>
                  </a:txBody>
                  <a:tcPr marL="91445" marR="91445" marT="45715" marB="45715"/>
                </a:tc>
                <a:tc>
                  <a:txBody>
                    <a:bodyPr/>
                    <a:lstStyle/>
                    <a:p>
                      <a:r>
                        <a:rPr lang="en-US" sz="2000" dirty="0" smtClean="0"/>
                        <a:t>-2147483648</a:t>
                      </a:r>
                      <a:endParaRPr lang="en-US" sz="2000" dirty="0"/>
                    </a:p>
                  </a:txBody>
                  <a:tcPr marL="91445" marR="91445"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Overflow, becoming negative!</a:t>
                      </a:r>
                    </a:p>
                  </a:txBody>
                  <a:tcPr marL="91445" marR="91445" marT="45715" marB="45715"/>
                </a:tc>
              </a:tr>
            </a:tbl>
          </a:graphicData>
        </a:graphic>
      </p:graphicFrame>
    </p:spTree>
    <p:extLst>
      <p:ext uri="{BB962C8B-B14F-4D97-AF65-F5344CB8AC3E}">
        <p14:creationId xmlns:p14="http://schemas.microsoft.com/office/powerpoint/2010/main" val="1256538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ln w="38100">
            <a:solidFill>
              <a:srgbClr val="00B050"/>
            </a:solidFill>
            <a:miter lim="800000"/>
            <a:headEnd/>
            <a:tailEnd/>
          </a:ln>
        </p:spPr>
        <p:txBody>
          <a:bodyPr/>
          <a:lstStyle/>
          <a:p>
            <a:pPr eaLnBrk="1" hangingPunct="1"/>
            <a:r>
              <a:rPr lang="en-US" altLang="en-US" b="1" dirty="0" smtClean="0">
                <a:solidFill>
                  <a:srgbClr val="3333FF"/>
                </a:solidFill>
              </a:rPr>
              <a:t>Return value</a:t>
            </a:r>
            <a:endParaRPr lang="en-US" altLang="en-US" b="1" dirty="0" smtClean="0">
              <a:solidFill>
                <a:srgbClr val="3333FF"/>
              </a:solidFill>
            </a:endParaRPr>
          </a:p>
        </p:txBody>
      </p:sp>
      <p:sp>
        <p:nvSpPr>
          <p:cNvPr id="2051" name="Subtitle 2"/>
          <p:cNvSpPr>
            <a:spLocks noGrp="1"/>
          </p:cNvSpPr>
          <p:nvPr>
            <p:ph type="subTitle" idx="1"/>
          </p:nvPr>
        </p:nvSpPr>
        <p:spPr>
          <a:ln w="38100">
            <a:solidFill>
              <a:srgbClr val="00B050"/>
            </a:solidFill>
            <a:miter lim="800000"/>
            <a:headEnd/>
            <a:tailEnd/>
          </a:ln>
        </p:spPr>
        <p:txBody>
          <a:bodyPr/>
          <a:lstStyle/>
          <a:p>
            <a:pPr eaLnBrk="1" hangingPunct="1">
              <a:defRPr/>
            </a:pPr>
            <a:r>
              <a:rPr lang="en-US" sz="1200" b="1" dirty="0" smtClean="0">
                <a:solidFill>
                  <a:schemeClr val="bg1">
                    <a:lumMod val="65000"/>
                  </a:schemeClr>
                </a:solidFill>
              </a:rPr>
              <a:t>JC08-4.5</a:t>
            </a:r>
          </a:p>
          <a:p>
            <a:pPr eaLnBrk="1" hangingPunct="1">
              <a:defRPr/>
            </a:pPr>
            <a:r>
              <a:rPr lang="en-US" sz="1200" b="1" dirty="0" smtClean="0">
                <a:solidFill>
                  <a:schemeClr val="bg1">
                    <a:lumMod val="65000"/>
                  </a:schemeClr>
                </a:solidFill>
              </a:rPr>
              <a:t> </a:t>
            </a:r>
            <a:r>
              <a:rPr lang="en-US" b="1" dirty="0" smtClean="0">
                <a:solidFill>
                  <a:schemeClr val="bg1">
                    <a:lumMod val="75000"/>
                  </a:schemeClr>
                </a:solidFill>
              </a:rPr>
              <a:t>(</a:t>
            </a:r>
            <a:r>
              <a:rPr lang="en-US" b="1" dirty="0">
                <a:solidFill>
                  <a:schemeClr val="bg1">
                    <a:lumMod val="75000"/>
                  </a:schemeClr>
                </a:solidFill>
              </a:rPr>
              <a:t>A. Nguyen)</a:t>
            </a:r>
          </a:p>
          <a:p>
            <a:pPr eaLnBrk="1" hangingPunct="1">
              <a:defRPr/>
            </a:pPr>
            <a:endParaRPr lang="en-US" b="1" dirty="0" smtClean="0"/>
          </a:p>
        </p:txBody>
      </p:sp>
    </p:spTree>
    <p:extLst>
      <p:ext uri="{BB962C8B-B14F-4D97-AF65-F5344CB8AC3E}">
        <p14:creationId xmlns:p14="http://schemas.microsoft.com/office/powerpoint/2010/main" val="21712352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ln w="38100">
            <a:solidFill>
              <a:srgbClr val="FFC000"/>
            </a:solidFill>
            <a:miter lim="800000"/>
            <a:headEnd/>
            <a:tailEnd/>
          </a:ln>
        </p:spPr>
        <p:txBody>
          <a:bodyPr/>
          <a:lstStyle/>
          <a:p>
            <a:pPr algn="ctr" eaLnBrk="1" hangingPunct="1"/>
            <a:r>
              <a:rPr lang="en-US" altLang="en-US" b="1" dirty="0" smtClean="0">
                <a:solidFill>
                  <a:srgbClr val="3333FF"/>
                </a:solidFill>
              </a:rPr>
              <a:t>Characteristics of </a:t>
            </a:r>
            <a:r>
              <a:rPr lang="en-US" altLang="en-US" b="1" dirty="0" smtClean="0">
                <a:solidFill>
                  <a:srgbClr val="3333FF"/>
                </a:solidFill>
                <a:latin typeface="Courier New" panose="02070309020205020404" pitchFamily="49" charset="0"/>
                <a:cs typeface="Courier New" panose="02070309020205020404" pitchFamily="49" charset="0"/>
              </a:rPr>
              <a:t>return</a:t>
            </a:r>
            <a:endParaRPr lang="en-US" altLang="en-US" b="1" dirty="0" smtClean="0">
              <a:solidFill>
                <a:srgbClr val="3333FF"/>
              </a:solidFill>
            </a:endParaRPr>
          </a:p>
        </p:txBody>
      </p:sp>
      <p:sp>
        <p:nvSpPr>
          <p:cNvPr id="3" name="Content Placeholder 2"/>
          <p:cNvSpPr>
            <a:spLocks noGrp="1"/>
          </p:cNvSpPr>
          <p:nvPr>
            <p:ph idx="1"/>
          </p:nvPr>
        </p:nvSpPr>
        <p:spPr>
          <a:xfrm>
            <a:off x="838200" y="1825625"/>
            <a:ext cx="10515600" cy="4897438"/>
          </a:xfrm>
          <a:ln w="38100">
            <a:solidFill>
              <a:srgbClr val="FFC000"/>
            </a:solidFill>
            <a:miter lim="800000"/>
            <a:headEnd/>
            <a:tailEnd/>
          </a:ln>
        </p:spPr>
        <p:txBody>
          <a:bodyPr/>
          <a:lstStyle/>
          <a:p>
            <a:pPr eaLnBrk="1" hangingPunct="1">
              <a:defRPr/>
            </a:pPr>
            <a:r>
              <a:rPr lang="en-US" altLang="en-US" sz="2400" dirty="0" smtClean="0"/>
              <a:t>When a program encounters a </a:t>
            </a:r>
            <a:r>
              <a:rPr lang="en-US" altLang="en-US" sz="2400" dirty="0">
                <a:latin typeface="Courier New" panose="02070309020205020404" pitchFamily="49" charset="0"/>
                <a:cs typeface="Courier New" panose="02070309020205020404" pitchFamily="49" charset="0"/>
              </a:rPr>
              <a:t>return</a:t>
            </a:r>
            <a:r>
              <a:rPr lang="en-US" altLang="en-US" sz="2400" dirty="0"/>
              <a:t> </a:t>
            </a:r>
            <a:r>
              <a:rPr lang="en-US" altLang="en-US" sz="2400" dirty="0" smtClean="0"/>
              <a:t>statement, it quits that method.</a:t>
            </a:r>
          </a:p>
          <a:p>
            <a:pPr eaLnBrk="1" hangingPunct="1">
              <a:defRPr/>
            </a:pPr>
            <a:r>
              <a:rPr lang="en-US" altLang="en-US" sz="2400" dirty="0" smtClean="0"/>
              <a:t>If the method does not require an output (i.e., </a:t>
            </a:r>
            <a:r>
              <a:rPr lang="en-US" altLang="en-US" sz="2400" dirty="0" smtClean="0">
                <a:latin typeface="Courier New" panose="02070309020205020404" pitchFamily="49" charset="0"/>
                <a:cs typeface="Courier New" panose="02070309020205020404" pitchFamily="49" charset="0"/>
              </a:rPr>
              <a:t>void</a:t>
            </a:r>
            <a:r>
              <a:rPr lang="en-US" altLang="en-US" sz="2400" dirty="0" smtClean="0"/>
              <a:t>), then (1) </a:t>
            </a:r>
            <a:r>
              <a:rPr lang="en-US" altLang="en-US" sz="2400" dirty="0" smtClean="0">
                <a:latin typeface="Courier New" panose="02070309020205020404" pitchFamily="49" charset="0"/>
                <a:cs typeface="Courier New" panose="02070309020205020404" pitchFamily="49" charset="0"/>
              </a:rPr>
              <a:t>return</a:t>
            </a:r>
            <a:r>
              <a:rPr lang="en-US" altLang="en-US" sz="2400" dirty="0" smtClean="0"/>
              <a:t> simply quits the method, (2) </a:t>
            </a:r>
            <a:r>
              <a:rPr lang="en-US" altLang="en-US" sz="2400" dirty="0">
                <a:latin typeface="Courier New" panose="02070309020205020404" pitchFamily="49" charset="0"/>
                <a:cs typeface="Courier New" panose="02070309020205020404" pitchFamily="49" charset="0"/>
              </a:rPr>
              <a:t>return</a:t>
            </a:r>
            <a:r>
              <a:rPr lang="en-US" altLang="en-US" sz="2400" dirty="0"/>
              <a:t> </a:t>
            </a:r>
            <a:r>
              <a:rPr lang="en-US" altLang="en-US" sz="2400" dirty="0" smtClean="0"/>
              <a:t>is NOT </a:t>
            </a:r>
            <a:r>
              <a:rPr lang="en-US" altLang="en-US" sz="2400" dirty="0"/>
              <a:t>REQUIRED </a:t>
            </a:r>
            <a:r>
              <a:rPr lang="en-US" altLang="en-US" sz="2400" dirty="0" smtClean="0"/>
              <a:t>if the method ends at the closing brace of the method’s body. </a:t>
            </a:r>
          </a:p>
          <a:p>
            <a:pPr eaLnBrk="1" hangingPunct="1">
              <a:defRPr/>
            </a:pPr>
            <a:r>
              <a:rPr lang="en-US" altLang="en-US" sz="2400" dirty="0"/>
              <a:t>If the method </a:t>
            </a:r>
            <a:r>
              <a:rPr lang="en-US" altLang="en-US" sz="2400" dirty="0" smtClean="0"/>
              <a:t>requires </a:t>
            </a:r>
            <a:r>
              <a:rPr lang="en-US" altLang="en-US" sz="2400" dirty="0"/>
              <a:t>an </a:t>
            </a:r>
            <a:r>
              <a:rPr lang="en-US" altLang="en-US" sz="2400" dirty="0" smtClean="0"/>
              <a:t>output/return, </a:t>
            </a:r>
            <a:r>
              <a:rPr lang="en-US" altLang="en-US" sz="2400" dirty="0"/>
              <a:t>then (1) </a:t>
            </a:r>
            <a:r>
              <a:rPr lang="en-US" altLang="en-US" sz="2400" dirty="0" smtClean="0">
                <a:latin typeface="Courier New" panose="02070309020205020404" pitchFamily="49" charset="0"/>
                <a:cs typeface="Courier New" panose="02070309020205020404" pitchFamily="49" charset="0"/>
              </a:rPr>
              <a:t>return</a:t>
            </a:r>
            <a:r>
              <a:rPr lang="en-US" altLang="en-US" sz="2400" dirty="0" smtClean="0"/>
              <a:t> must be followed by a value of the </a:t>
            </a:r>
            <a:r>
              <a:rPr lang="en-US" altLang="en-US" sz="2400" dirty="0"/>
              <a:t>output/return</a:t>
            </a:r>
            <a:r>
              <a:rPr lang="en-US" altLang="en-US" sz="2400" dirty="0" smtClean="0"/>
              <a:t> data type, </a:t>
            </a:r>
            <a:r>
              <a:rPr lang="en-US" altLang="en-US" sz="2400" dirty="0"/>
              <a:t>(2) </a:t>
            </a:r>
            <a:r>
              <a:rPr lang="en-US" altLang="en-US" sz="2400" dirty="0">
                <a:latin typeface="Courier New" panose="02070309020205020404" pitchFamily="49" charset="0"/>
                <a:cs typeface="Courier New" panose="02070309020205020404" pitchFamily="49" charset="0"/>
              </a:rPr>
              <a:t>return</a:t>
            </a:r>
            <a:r>
              <a:rPr lang="en-US" altLang="en-US" sz="2400" dirty="0"/>
              <a:t> is </a:t>
            </a:r>
            <a:r>
              <a:rPr lang="en-US" altLang="en-US" sz="2400" dirty="0" smtClean="0"/>
              <a:t>REQUIRED, and is the last statement of the method for normal end.</a:t>
            </a:r>
          </a:p>
          <a:p>
            <a:pPr eaLnBrk="1" hangingPunct="1">
              <a:defRPr/>
            </a:pPr>
            <a:r>
              <a:rPr lang="en-US" altLang="en-US" sz="2400" dirty="0" smtClean="0"/>
              <a:t>A statement that follows a </a:t>
            </a:r>
            <a:r>
              <a:rPr lang="en-US" altLang="en-US" sz="2400" dirty="0">
                <a:latin typeface="Courier New" panose="02070309020205020404" pitchFamily="49" charset="0"/>
                <a:cs typeface="Courier New" panose="02070309020205020404" pitchFamily="49" charset="0"/>
              </a:rPr>
              <a:t>return</a:t>
            </a:r>
            <a:r>
              <a:rPr lang="en-US" altLang="en-US" sz="2400" dirty="0" smtClean="0"/>
              <a:t> statement </a:t>
            </a:r>
            <a:r>
              <a:rPr lang="en-US" altLang="en-US" sz="2400" dirty="0"/>
              <a:t>(in the same block) </a:t>
            </a:r>
            <a:r>
              <a:rPr lang="en-US" altLang="en-US" sz="2400" dirty="0" smtClean="0"/>
              <a:t>will cause a syntax error.</a:t>
            </a:r>
          </a:p>
          <a:p>
            <a:pPr eaLnBrk="1" hangingPunct="1">
              <a:defRPr/>
            </a:pPr>
            <a:r>
              <a:rPr lang="en-US" altLang="en-US" sz="2400" dirty="0" smtClean="0">
                <a:solidFill>
                  <a:srgbClr val="FF0000"/>
                </a:solidFill>
              </a:rPr>
              <a:t>A method that “returns” something means a method WITH OUTPUT; it does NOT mean a method that </a:t>
            </a:r>
            <a:r>
              <a:rPr lang="en-US" altLang="en-US" sz="2400" dirty="0" smtClean="0">
                <a:solidFill>
                  <a:srgbClr val="FF0000"/>
                </a:solidFill>
                <a:latin typeface="Courier New" panose="02070309020205020404" pitchFamily="49" charset="0"/>
                <a:cs typeface="Courier New" panose="02070309020205020404" pitchFamily="49" charset="0"/>
              </a:rPr>
              <a:t>print</a:t>
            </a:r>
            <a:r>
              <a:rPr lang="en-US" altLang="en-US" sz="2400" dirty="0" smtClean="0">
                <a:solidFill>
                  <a:srgbClr val="FF0000"/>
                </a:solidFill>
              </a:rPr>
              <a:t> or </a:t>
            </a:r>
            <a:r>
              <a:rPr lang="en-US" altLang="en-US" sz="2400" dirty="0" err="1" smtClean="0">
                <a:solidFill>
                  <a:srgbClr val="FF0000"/>
                </a:solidFill>
                <a:latin typeface="Courier New" panose="02070309020205020404" pitchFamily="49" charset="0"/>
                <a:cs typeface="Courier New" panose="02070309020205020404" pitchFamily="49" charset="0"/>
              </a:rPr>
              <a:t>println</a:t>
            </a:r>
            <a:r>
              <a:rPr lang="en-US" altLang="en-US" sz="2400" dirty="0" smtClean="0">
                <a:solidFill>
                  <a:srgbClr val="FF0000"/>
                </a:solidFill>
              </a:rPr>
              <a:t> something.</a:t>
            </a:r>
          </a:p>
          <a:p>
            <a:pPr marL="0" indent="0" eaLnBrk="1" hangingPunct="1">
              <a:buFont typeface="Arial" panose="020B0604020202020204" pitchFamily="34" charset="0"/>
              <a:buNone/>
              <a:defRPr/>
            </a:pPr>
            <a:endParaRPr lang="en-US" altLang="en-US" dirty="0" smtClean="0"/>
          </a:p>
        </p:txBody>
      </p:sp>
      <p:sp>
        <p:nvSpPr>
          <p:cNvPr id="5" name="TextBox 4"/>
          <p:cNvSpPr txBox="1"/>
          <p:nvPr/>
        </p:nvSpPr>
        <p:spPr>
          <a:xfrm>
            <a:off x="838200" y="365125"/>
            <a:ext cx="490840" cy="215444"/>
          </a:xfrm>
          <a:prstGeom prst="rect">
            <a:avLst/>
          </a:prstGeom>
          <a:noFill/>
        </p:spPr>
        <p:txBody>
          <a:bodyPr wrap="none" rtlCol="0">
            <a:spAutoFit/>
          </a:bodyPr>
          <a:lstStyle/>
          <a:p>
            <a:r>
              <a:rPr lang="en-US" sz="800" dirty="0" smtClean="0"/>
              <a:t>JM02-7</a:t>
            </a:r>
            <a:endParaRPr lang="en-US" sz="800" dirty="0"/>
          </a:p>
        </p:txBody>
      </p:sp>
    </p:spTree>
    <p:extLst>
      <p:ext uri="{BB962C8B-B14F-4D97-AF65-F5344CB8AC3E}">
        <p14:creationId xmlns:p14="http://schemas.microsoft.com/office/powerpoint/2010/main" val="27363856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ln w="38100">
            <a:solidFill>
              <a:srgbClr val="FFC000"/>
            </a:solidFill>
            <a:miter lim="800000"/>
            <a:headEnd/>
            <a:tailEnd/>
          </a:ln>
        </p:spPr>
        <p:txBody>
          <a:bodyPr/>
          <a:lstStyle/>
          <a:p>
            <a:pPr algn="ctr" eaLnBrk="1" hangingPunct="1"/>
            <a:r>
              <a:rPr lang="en-US" altLang="en-US" b="1" dirty="0" smtClean="0">
                <a:solidFill>
                  <a:srgbClr val="3333FF"/>
                </a:solidFill>
              </a:rPr>
              <a:t>Example of </a:t>
            </a:r>
            <a:r>
              <a:rPr lang="en-US" altLang="en-US" b="1" dirty="0" smtClean="0">
                <a:solidFill>
                  <a:srgbClr val="3333FF"/>
                </a:solidFill>
                <a:latin typeface="Courier New" panose="02070309020205020404" pitchFamily="49" charset="0"/>
                <a:cs typeface="Courier New" panose="02070309020205020404" pitchFamily="49" charset="0"/>
              </a:rPr>
              <a:t>return</a:t>
            </a:r>
            <a:r>
              <a:rPr lang="en-US" altLang="en-US" b="1" dirty="0" smtClean="0">
                <a:solidFill>
                  <a:srgbClr val="3333FF"/>
                </a:solidFill>
              </a:rPr>
              <a:t> in a method w/o output</a:t>
            </a:r>
          </a:p>
        </p:txBody>
      </p:sp>
      <p:sp>
        <p:nvSpPr>
          <p:cNvPr id="3" name="Content Placeholder 2"/>
          <p:cNvSpPr>
            <a:spLocks noGrp="1"/>
          </p:cNvSpPr>
          <p:nvPr>
            <p:ph idx="1"/>
          </p:nvPr>
        </p:nvSpPr>
        <p:spPr>
          <a:xfrm>
            <a:off x="838200" y="1825625"/>
            <a:ext cx="10515600" cy="4897438"/>
          </a:xfrm>
          <a:ln w="38100">
            <a:solidFill>
              <a:srgbClr val="FFC000"/>
            </a:solidFill>
            <a:miter lim="800000"/>
            <a:headEnd/>
            <a:tailEnd/>
          </a:ln>
        </p:spPr>
        <p:txBody>
          <a:bodyPr/>
          <a:lstStyle/>
          <a:p>
            <a:pPr marL="0" indent="0" eaLnBrk="1" hangingPunct="1">
              <a:spcBef>
                <a:spcPts val="0"/>
              </a:spcBef>
              <a:buFont typeface="Arial" panose="020B0604020202020204" pitchFamily="34" charset="0"/>
              <a:buNone/>
              <a:defRPr/>
            </a:pPr>
            <a:r>
              <a:rPr lang="en-US" altLang="en-US" sz="2400" dirty="0" smtClean="0">
                <a:latin typeface="Courier New" panose="02070309020205020404" pitchFamily="49" charset="0"/>
                <a:cs typeface="Courier New" panose="02070309020205020404" pitchFamily="49" charset="0"/>
              </a:rPr>
              <a:t>public </a:t>
            </a:r>
            <a:r>
              <a:rPr lang="en-US" altLang="en-US" sz="2400" dirty="0" smtClean="0">
                <a:solidFill>
                  <a:srgbClr val="FF0000"/>
                </a:solidFill>
                <a:latin typeface="Courier New" panose="02070309020205020404" pitchFamily="49" charset="0"/>
                <a:cs typeface="Courier New" panose="02070309020205020404" pitchFamily="49" charset="0"/>
              </a:rPr>
              <a:t>void</a:t>
            </a:r>
            <a:r>
              <a:rPr lang="en-US" altLang="en-US" sz="2400" dirty="0" smtClean="0">
                <a:latin typeface="Courier New" panose="02070309020205020404" pitchFamily="49" charset="0"/>
                <a:cs typeface="Courier New" panose="02070309020205020404" pitchFamily="49" charset="0"/>
              </a:rPr>
              <a:t> </a:t>
            </a:r>
            <a:r>
              <a:rPr lang="en-US" altLang="en-US" sz="2400" dirty="0" err="1" smtClean="0">
                <a:latin typeface="Courier New" panose="02070309020205020404" pitchFamily="49" charset="0"/>
                <a:cs typeface="Courier New" panose="02070309020205020404" pitchFamily="49" charset="0"/>
              </a:rPr>
              <a:t>doSomething</a:t>
            </a:r>
            <a:r>
              <a:rPr lang="en-US" altLang="en-US" sz="2400" dirty="0" smtClean="0">
                <a:latin typeface="Courier New" panose="02070309020205020404" pitchFamily="49" charset="0"/>
                <a:cs typeface="Courier New" panose="02070309020205020404" pitchFamily="49" charset="0"/>
              </a:rPr>
              <a:t>() </a:t>
            </a:r>
            <a:r>
              <a:rPr lang="en-US" altLang="en-US" sz="2400" b="1" dirty="0">
                <a:solidFill>
                  <a:srgbClr val="3333FF"/>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b="1" dirty="0" smtClean="0">
                <a:solidFill>
                  <a:srgbClr val="3333FF"/>
                </a:solidFill>
                <a:latin typeface="Courier New" panose="02070309020205020404" pitchFamily="49" charset="0"/>
                <a:cs typeface="Courier New" panose="02070309020205020404" pitchFamily="49" charset="0"/>
                <a:sym typeface="Wingdings" panose="05000000000000000000" pitchFamily="2" charset="2"/>
              </a:rPr>
              <a:t>void</a:t>
            </a:r>
            <a:r>
              <a:rPr lang="en-US" altLang="en-US" sz="2400" b="1" dirty="0" smtClean="0">
                <a:solidFill>
                  <a:srgbClr val="3333FF"/>
                </a:solidFill>
                <a:latin typeface="Times New Roman" panose="02020603050405020304" pitchFamily="18" charset="0"/>
                <a:cs typeface="Times New Roman" panose="02020603050405020304" pitchFamily="18" charset="0"/>
                <a:sym typeface="Wingdings" panose="05000000000000000000" pitchFamily="2" charset="2"/>
              </a:rPr>
              <a:t> indicate no output </a:t>
            </a:r>
            <a:endParaRPr lang="en-US" altLang="en-US" sz="2400" dirty="0" smtClean="0">
              <a:latin typeface="Courier New" panose="02070309020205020404" pitchFamily="49" charset="0"/>
              <a:cs typeface="Courier New" panose="02070309020205020404" pitchFamily="49" charset="0"/>
            </a:endParaRPr>
          </a:p>
          <a:p>
            <a:pPr marL="0" indent="0" eaLnBrk="1" hangingPunct="1">
              <a:spcBef>
                <a:spcPts val="0"/>
              </a:spcBef>
              <a:buFont typeface="Arial" panose="020B0604020202020204" pitchFamily="34" charset="0"/>
              <a:buNone/>
              <a:defRPr/>
            </a:pPr>
            <a:r>
              <a:rPr lang="en-US" altLang="en-US" sz="2400" dirty="0" smtClean="0">
                <a:latin typeface="Courier New" panose="02070309020205020404" pitchFamily="49" charset="0"/>
                <a:cs typeface="Courier New" panose="02070309020205020404" pitchFamily="49" charset="0"/>
              </a:rPr>
              <a:t>{</a:t>
            </a:r>
          </a:p>
          <a:p>
            <a:pPr marL="0" indent="0" eaLnBrk="1" hangingPunct="1">
              <a:spcBef>
                <a:spcPts val="0"/>
              </a:spcBef>
              <a:buFont typeface="Arial" panose="020B0604020202020204" pitchFamily="34" charset="0"/>
              <a:buNone/>
              <a:defRPr/>
            </a:pPr>
            <a:r>
              <a:rPr lang="en-US" altLang="en-US" sz="2400" dirty="0">
                <a:latin typeface="Courier New" panose="02070309020205020404" pitchFamily="49" charset="0"/>
                <a:cs typeface="Courier New" panose="02070309020205020404" pitchFamily="49" charset="0"/>
              </a:rPr>
              <a:t> </a:t>
            </a:r>
            <a:r>
              <a:rPr lang="en-US" altLang="en-US" sz="2400" dirty="0" smtClean="0">
                <a:latin typeface="Courier New" panose="02070309020205020404" pitchFamily="49" charset="0"/>
                <a:cs typeface="Courier New" panose="02070309020205020404" pitchFamily="49" charset="0"/>
              </a:rPr>
              <a:t>  … </a:t>
            </a:r>
          </a:p>
          <a:p>
            <a:pPr marL="0" indent="0" eaLnBrk="1" hangingPunct="1">
              <a:spcBef>
                <a:spcPts val="0"/>
              </a:spcBef>
              <a:buFont typeface="Arial" panose="020B0604020202020204" pitchFamily="34" charset="0"/>
              <a:buNone/>
              <a:defRPr/>
            </a:pPr>
            <a:r>
              <a:rPr lang="en-US" altLang="en-US" sz="2400" dirty="0">
                <a:latin typeface="Courier New" panose="02070309020205020404" pitchFamily="49" charset="0"/>
                <a:cs typeface="Courier New" panose="02070309020205020404" pitchFamily="49" charset="0"/>
              </a:rPr>
              <a:t> </a:t>
            </a:r>
            <a:r>
              <a:rPr lang="en-US" altLang="en-US" sz="2400" dirty="0" smtClean="0">
                <a:latin typeface="Courier New" panose="02070309020205020404" pitchFamily="49" charset="0"/>
                <a:cs typeface="Courier New" panose="02070309020205020404" pitchFamily="49" charset="0"/>
              </a:rPr>
              <a:t>  if ( … )</a:t>
            </a:r>
          </a:p>
          <a:p>
            <a:pPr marL="0" indent="0" eaLnBrk="1" hangingPunct="1">
              <a:spcBef>
                <a:spcPts val="0"/>
              </a:spcBef>
              <a:buFont typeface="Arial" panose="020B0604020202020204" pitchFamily="34" charset="0"/>
              <a:buNone/>
              <a:defRPr/>
            </a:pPr>
            <a:r>
              <a:rPr lang="en-US" altLang="en-US" sz="2400" dirty="0">
                <a:latin typeface="Courier New" panose="02070309020205020404" pitchFamily="49" charset="0"/>
                <a:cs typeface="Courier New" panose="02070309020205020404" pitchFamily="49" charset="0"/>
              </a:rPr>
              <a:t> </a:t>
            </a:r>
            <a:r>
              <a:rPr lang="en-US" altLang="en-US" sz="2400" dirty="0" smtClean="0">
                <a:latin typeface="Courier New" panose="02070309020205020404" pitchFamily="49" charset="0"/>
                <a:cs typeface="Courier New" panose="02070309020205020404" pitchFamily="49" charset="0"/>
              </a:rPr>
              <a:t>  {</a:t>
            </a:r>
          </a:p>
          <a:p>
            <a:pPr marL="0" indent="0" eaLnBrk="1" hangingPunct="1">
              <a:spcBef>
                <a:spcPts val="0"/>
              </a:spcBef>
              <a:buFont typeface="Arial" panose="020B0604020202020204" pitchFamily="34" charset="0"/>
              <a:buNone/>
              <a:defRPr/>
            </a:pPr>
            <a:r>
              <a:rPr lang="en-US" altLang="en-US" sz="2400" dirty="0">
                <a:latin typeface="Courier New" panose="02070309020205020404" pitchFamily="49" charset="0"/>
                <a:cs typeface="Courier New" panose="02070309020205020404" pitchFamily="49" charset="0"/>
              </a:rPr>
              <a:t> </a:t>
            </a:r>
            <a:r>
              <a:rPr lang="en-US" altLang="en-US" sz="2400" dirty="0" smtClean="0">
                <a:latin typeface="Courier New" panose="02070309020205020404" pitchFamily="49" charset="0"/>
                <a:cs typeface="Courier New" panose="02070309020205020404" pitchFamily="49" charset="0"/>
              </a:rPr>
              <a:t>     …</a:t>
            </a:r>
          </a:p>
          <a:p>
            <a:pPr marL="0" indent="0" eaLnBrk="1" hangingPunct="1">
              <a:spcBef>
                <a:spcPts val="0"/>
              </a:spcBef>
              <a:buFont typeface="Arial" panose="020B0604020202020204" pitchFamily="34" charset="0"/>
              <a:buNone/>
              <a:defRPr/>
            </a:pPr>
            <a:r>
              <a:rPr lang="en-US" altLang="en-US" sz="2400" dirty="0">
                <a:latin typeface="Courier New" panose="02070309020205020404" pitchFamily="49" charset="0"/>
                <a:cs typeface="Courier New" panose="02070309020205020404" pitchFamily="49" charset="0"/>
              </a:rPr>
              <a:t> </a:t>
            </a:r>
            <a:r>
              <a:rPr lang="en-US" altLang="en-US" sz="2400" dirty="0" smtClean="0">
                <a:latin typeface="Courier New" panose="02070309020205020404" pitchFamily="49" charset="0"/>
                <a:cs typeface="Courier New" panose="02070309020205020404" pitchFamily="49" charset="0"/>
              </a:rPr>
              <a:t>     </a:t>
            </a:r>
            <a:r>
              <a:rPr lang="en-US" altLang="en-US" sz="2400" dirty="0" smtClean="0">
                <a:solidFill>
                  <a:srgbClr val="FF0000"/>
                </a:solidFill>
                <a:latin typeface="Courier New" panose="02070309020205020404" pitchFamily="49" charset="0"/>
                <a:cs typeface="Courier New" panose="02070309020205020404" pitchFamily="49" charset="0"/>
              </a:rPr>
              <a:t>return</a:t>
            </a:r>
            <a:r>
              <a:rPr lang="en-US" altLang="en-US" sz="2400" dirty="0" smtClean="0">
                <a:latin typeface="Courier New" panose="02070309020205020404" pitchFamily="49" charset="0"/>
                <a:cs typeface="Courier New" panose="02070309020205020404" pitchFamily="49" charset="0"/>
              </a:rPr>
              <a:t>; </a:t>
            </a:r>
            <a:r>
              <a:rPr lang="en-US" altLang="en-US" sz="2400" b="1" dirty="0" smtClean="0">
                <a:solidFill>
                  <a:srgbClr val="3333FF"/>
                </a:solidFill>
                <a:latin typeface="Times New Roman" panose="02020603050405020304" pitchFamily="18" charset="0"/>
                <a:cs typeface="Times New Roman" panose="02020603050405020304" pitchFamily="18" charset="0"/>
                <a:sym typeface="Wingdings" panose="05000000000000000000" pitchFamily="2" charset="2"/>
              </a:rPr>
              <a:t> special-case return, in the middle of a method b</a:t>
            </a:r>
            <a:r>
              <a:rPr lang="en-US" altLang="en-US" sz="2400" b="1" dirty="0" smtClean="0">
                <a:solidFill>
                  <a:srgbClr val="3333FF"/>
                </a:solidFill>
                <a:latin typeface="+mj-lt"/>
                <a:cs typeface="Courier New" panose="02070309020205020404" pitchFamily="49" charset="0"/>
                <a:sym typeface="Wingdings" panose="05000000000000000000" pitchFamily="2" charset="2"/>
              </a:rPr>
              <a:t>ody</a:t>
            </a:r>
            <a:endParaRPr lang="en-US" altLang="en-US" sz="2400" b="1" dirty="0" smtClean="0">
              <a:solidFill>
                <a:srgbClr val="3333FF"/>
              </a:solidFill>
              <a:latin typeface="+mj-lt"/>
              <a:cs typeface="Courier New" panose="02070309020205020404" pitchFamily="49" charset="0"/>
            </a:endParaRPr>
          </a:p>
          <a:p>
            <a:pPr marL="0" indent="0" eaLnBrk="1" hangingPunct="1">
              <a:spcBef>
                <a:spcPts val="0"/>
              </a:spcBef>
              <a:buFont typeface="Arial" panose="020B0604020202020204" pitchFamily="34" charset="0"/>
              <a:buNone/>
              <a:defRPr/>
            </a:pPr>
            <a:r>
              <a:rPr lang="en-US" altLang="en-US" sz="2400" dirty="0">
                <a:latin typeface="Courier New" panose="02070309020205020404" pitchFamily="49" charset="0"/>
                <a:cs typeface="Courier New" panose="02070309020205020404" pitchFamily="49" charset="0"/>
              </a:rPr>
              <a:t> </a:t>
            </a:r>
            <a:r>
              <a:rPr lang="en-US" altLang="en-US" sz="2400" dirty="0" smtClean="0">
                <a:latin typeface="Courier New" panose="02070309020205020404" pitchFamily="49" charset="0"/>
                <a:cs typeface="Courier New" panose="02070309020205020404" pitchFamily="49" charset="0"/>
              </a:rPr>
              <a:t>     </a:t>
            </a:r>
            <a:r>
              <a:rPr lang="en-US" altLang="en-US" sz="2400" b="1" dirty="0">
                <a:solidFill>
                  <a:srgbClr val="3333FF"/>
                </a:solidFill>
                <a:latin typeface="Times New Roman" panose="02020603050405020304" pitchFamily="18" charset="0"/>
                <a:cs typeface="Times New Roman" panose="02020603050405020304" pitchFamily="18" charset="0"/>
              </a:rPr>
              <a:t>// no more statements </a:t>
            </a:r>
            <a:r>
              <a:rPr lang="en-US" altLang="en-US" sz="2400" b="1" dirty="0" smtClean="0">
                <a:solidFill>
                  <a:srgbClr val="3333FF"/>
                </a:solidFill>
                <a:latin typeface="Times New Roman" panose="02020603050405020304" pitchFamily="18" charset="0"/>
                <a:cs typeface="Times New Roman" panose="02020603050405020304" pitchFamily="18" charset="0"/>
              </a:rPr>
              <a:t>here, or syntax error</a:t>
            </a:r>
            <a:endParaRPr lang="en-US" altLang="en-US" sz="2400" dirty="0" smtClean="0">
              <a:latin typeface="Courier New" panose="02070309020205020404" pitchFamily="49" charset="0"/>
              <a:cs typeface="Courier New" panose="02070309020205020404" pitchFamily="49" charset="0"/>
            </a:endParaRPr>
          </a:p>
          <a:p>
            <a:pPr marL="0" indent="0" eaLnBrk="1" hangingPunct="1">
              <a:spcBef>
                <a:spcPts val="0"/>
              </a:spcBef>
              <a:buFont typeface="Arial" panose="020B0604020202020204" pitchFamily="34" charset="0"/>
              <a:buNone/>
              <a:defRPr/>
            </a:pPr>
            <a:r>
              <a:rPr lang="en-US" altLang="en-US" sz="2400" dirty="0">
                <a:latin typeface="Courier New" panose="02070309020205020404" pitchFamily="49" charset="0"/>
                <a:cs typeface="Courier New" panose="02070309020205020404" pitchFamily="49" charset="0"/>
              </a:rPr>
              <a:t> </a:t>
            </a:r>
            <a:r>
              <a:rPr lang="en-US" altLang="en-US" sz="2400" dirty="0" smtClean="0">
                <a:latin typeface="Courier New" panose="02070309020205020404" pitchFamily="49" charset="0"/>
                <a:cs typeface="Courier New" panose="02070309020205020404" pitchFamily="49" charset="0"/>
              </a:rPr>
              <a:t>  }</a:t>
            </a:r>
          </a:p>
          <a:p>
            <a:pPr marL="0" indent="0" eaLnBrk="1" hangingPunct="1">
              <a:spcBef>
                <a:spcPts val="0"/>
              </a:spcBef>
              <a:buFont typeface="Arial" panose="020B0604020202020204" pitchFamily="34" charset="0"/>
              <a:buNone/>
              <a:defRPr/>
            </a:pPr>
            <a:r>
              <a:rPr lang="en-US" altLang="en-US" sz="2400" dirty="0">
                <a:latin typeface="Courier New" panose="02070309020205020404" pitchFamily="49" charset="0"/>
                <a:cs typeface="Courier New" panose="02070309020205020404" pitchFamily="49" charset="0"/>
              </a:rPr>
              <a:t> </a:t>
            </a:r>
            <a:r>
              <a:rPr lang="en-US" altLang="en-US" sz="2400" dirty="0" smtClean="0">
                <a:latin typeface="Courier New" panose="02070309020205020404" pitchFamily="49" charset="0"/>
                <a:cs typeface="Courier New" panose="02070309020205020404" pitchFamily="49" charset="0"/>
              </a:rPr>
              <a:t>  else</a:t>
            </a:r>
          </a:p>
          <a:p>
            <a:pPr marL="0" indent="0" eaLnBrk="1" hangingPunct="1">
              <a:spcBef>
                <a:spcPts val="0"/>
              </a:spcBef>
              <a:buFont typeface="Arial" panose="020B0604020202020204" pitchFamily="34" charset="0"/>
              <a:buNone/>
              <a:defRPr/>
            </a:pPr>
            <a:r>
              <a:rPr lang="en-US" altLang="en-US" sz="2400" dirty="0">
                <a:latin typeface="Courier New" panose="02070309020205020404" pitchFamily="49" charset="0"/>
                <a:cs typeface="Courier New" panose="02070309020205020404" pitchFamily="49" charset="0"/>
              </a:rPr>
              <a:t> </a:t>
            </a:r>
            <a:r>
              <a:rPr lang="en-US" altLang="en-US" sz="2400" dirty="0" smtClean="0">
                <a:latin typeface="Courier New" panose="02070309020205020404" pitchFamily="49" charset="0"/>
                <a:cs typeface="Courier New" panose="02070309020205020404" pitchFamily="49" charset="0"/>
              </a:rPr>
              <a:t>    …</a:t>
            </a:r>
          </a:p>
          <a:p>
            <a:pPr marL="0" indent="0" eaLnBrk="1" hangingPunct="1">
              <a:spcBef>
                <a:spcPts val="0"/>
              </a:spcBef>
              <a:buFont typeface="Arial" panose="020B0604020202020204" pitchFamily="34" charset="0"/>
              <a:buNone/>
              <a:defRPr/>
            </a:pPr>
            <a:r>
              <a:rPr lang="en-US" altLang="en-US" sz="2400" dirty="0">
                <a:latin typeface="Courier New" panose="02070309020205020404" pitchFamily="49" charset="0"/>
                <a:cs typeface="Courier New" panose="02070309020205020404" pitchFamily="49" charset="0"/>
              </a:rPr>
              <a:t> </a:t>
            </a:r>
            <a:r>
              <a:rPr lang="en-US" altLang="en-US" sz="2400" dirty="0" smtClean="0">
                <a:latin typeface="Courier New" panose="02070309020205020404" pitchFamily="49" charset="0"/>
                <a:cs typeface="Courier New" panose="02070309020205020404" pitchFamily="49" charset="0"/>
              </a:rPr>
              <a:t>  … </a:t>
            </a:r>
          </a:p>
          <a:p>
            <a:pPr marL="0" indent="0" eaLnBrk="1" hangingPunct="1">
              <a:spcBef>
                <a:spcPts val="0"/>
              </a:spcBef>
              <a:buFont typeface="Arial" panose="020B0604020202020204" pitchFamily="34" charset="0"/>
              <a:buNone/>
              <a:defRPr/>
            </a:pPr>
            <a:r>
              <a:rPr lang="en-US" altLang="en-US" sz="2400" dirty="0" smtClean="0">
                <a:latin typeface="Courier New" panose="02070309020205020404" pitchFamily="49" charset="0"/>
                <a:cs typeface="Courier New" panose="02070309020205020404" pitchFamily="49" charset="0"/>
              </a:rPr>
              <a:t>}</a:t>
            </a:r>
            <a:r>
              <a:rPr lang="en-US" altLang="en-US" sz="2400" b="1" dirty="0">
                <a:solidFill>
                  <a:srgbClr val="3333FF"/>
                </a:solidFill>
                <a:cs typeface="Courier New" panose="02070309020205020404" pitchFamily="49" charset="0"/>
                <a:sym typeface="Wingdings" panose="05000000000000000000" pitchFamily="2" charset="2"/>
              </a:rPr>
              <a:t> </a:t>
            </a:r>
            <a:r>
              <a:rPr lang="en-US" altLang="en-US" sz="2400" b="1" dirty="0">
                <a:solidFill>
                  <a:srgbClr val="3333FF"/>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b="1" dirty="0" smtClean="0">
                <a:solidFill>
                  <a:srgbClr val="3333FF"/>
                </a:solidFill>
                <a:latin typeface="Times New Roman" panose="02020603050405020304" pitchFamily="18" charset="0"/>
                <a:cs typeface="Times New Roman" panose="02020603050405020304" pitchFamily="18" charset="0"/>
                <a:sym typeface="Wingdings" panose="05000000000000000000" pitchFamily="2" charset="2"/>
              </a:rPr>
              <a:t>normal </a:t>
            </a:r>
            <a:r>
              <a:rPr lang="en-US" altLang="en-US" sz="2400" b="1" dirty="0">
                <a:solidFill>
                  <a:srgbClr val="3333FF"/>
                </a:solidFill>
                <a:latin typeface="Times New Roman" panose="02020603050405020304" pitchFamily="18" charset="0"/>
                <a:cs typeface="Times New Roman" panose="02020603050405020304" pitchFamily="18" charset="0"/>
                <a:sym typeface="Wingdings" panose="05000000000000000000" pitchFamily="2" charset="2"/>
              </a:rPr>
              <a:t>return, </a:t>
            </a:r>
            <a:r>
              <a:rPr lang="en-US" altLang="en-US" sz="2400" b="1" dirty="0" smtClean="0">
                <a:solidFill>
                  <a:srgbClr val="3333FF"/>
                </a:solidFill>
                <a:latin typeface="Times New Roman" panose="02020603050405020304" pitchFamily="18" charset="0"/>
                <a:cs typeface="Times New Roman" panose="02020603050405020304" pitchFamily="18" charset="0"/>
                <a:sym typeface="Wingdings" panose="05000000000000000000" pitchFamily="2" charset="2"/>
              </a:rPr>
              <a:t>at the ending brace of </a:t>
            </a:r>
            <a:r>
              <a:rPr lang="en-US" altLang="en-US" sz="2400" b="1" dirty="0">
                <a:solidFill>
                  <a:srgbClr val="3333FF"/>
                </a:solidFill>
                <a:latin typeface="Times New Roman" panose="02020603050405020304" pitchFamily="18" charset="0"/>
                <a:cs typeface="Times New Roman" panose="02020603050405020304" pitchFamily="18" charset="0"/>
                <a:sym typeface="Wingdings" panose="05000000000000000000" pitchFamily="2" charset="2"/>
              </a:rPr>
              <a:t>a method </a:t>
            </a:r>
            <a:r>
              <a:rPr lang="en-US" altLang="en-US" sz="2400" b="1" dirty="0" smtClean="0">
                <a:solidFill>
                  <a:srgbClr val="3333FF"/>
                </a:solidFill>
                <a:latin typeface="Times New Roman" panose="02020603050405020304" pitchFamily="18" charset="0"/>
                <a:cs typeface="Times New Roman" panose="02020603050405020304" pitchFamily="18" charset="0"/>
                <a:sym typeface="Wingdings" panose="05000000000000000000" pitchFamily="2" charset="2"/>
              </a:rPr>
              <a:t>body</a:t>
            </a:r>
            <a:endParaRPr lang="en-US" altLang="en-US" sz="2400" dirty="0" smtClean="0">
              <a:latin typeface="Times New Roman" panose="02020603050405020304" pitchFamily="18" charset="0"/>
              <a:cs typeface="Times New Roman" panose="02020603050405020304" pitchFamily="18" charset="0"/>
            </a:endParaRPr>
          </a:p>
        </p:txBody>
      </p:sp>
      <p:sp>
        <p:nvSpPr>
          <p:cNvPr id="4" name="TextBox 3"/>
          <p:cNvSpPr txBox="1"/>
          <p:nvPr/>
        </p:nvSpPr>
        <p:spPr>
          <a:xfrm>
            <a:off x="838200" y="365125"/>
            <a:ext cx="490840" cy="215444"/>
          </a:xfrm>
          <a:prstGeom prst="rect">
            <a:avLst/>
          </a:prstGeom>
          <a:noFill/>
        </p:spPr>
        <p:txBody>
          <a:bodyPr wrap="none" rtlCol="0">
            <a:spAutoFit/>
          </a:bodyPr>
          <a:lstStyle/>
          <a:p>
            <a:r>
              <a:rPr lang="en-US" sz="800" dirty="0" smtClean="0"/>
              <a:t>JM02-7</a:t>
            </a:r>
            <a:endParaRPr lang="en-US" sz="800" dirty="0"/>
          </a:p>
        </p:txBody>
      </p:sp>
    </p:spTree>
    <p:extLst>
      <p:ext uri="{BB962C8B-B14F-4D97-AF65-F5344CB8AC3E}">
        <p14:creationId xmlns:p14="http://schemas.microsoft.com/office/powerpoint/2010/main" val="2215042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 calcmode="lin" valueType="num">
                                      <p:cBhvr additive="base">
                                        <p:cTn id="7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2" end="12"/>
                                            </p:txEl>
                                          </p:spTgt>
                                        </p:tgtEl>
                                        <p:attrNameLst>
                                          <p:attrName>style.visibility</p:attrName>
                                        </p:attrNameLst>
                                      </p:cBhvr>
                                      <p:to>
                                        <p:strVal val="visible"/>
                                      </p:to>
                                    </p:set>
                                    <p:anim calcmode="lin" valueType="num">
                                      <p:cBhvr additive="base">
                                        <p:cTn id="8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ln w="38100">
            <a:solidFill>
              <a:srgbClr val="FFC000"/>
            </a:solidFill>
            <a:miter lim="800000"/>
            <a:headEnd/>
            <a:tailEnd/>
          </a:ln>
        </p:spPr>
        <p:txBody>
          <a:bodyPr/>
          <a:lstStyle/>
          <a:p>
            <a:pPr algn="ctr" eaLnBrk="1" hangingPunct="1"/>
            <a:r>
              <a:rPr lang="en-US" altLang="en-US" b="1" dirty="0" smtClean="0">
                <a:solidFill>
                  <a:srgbClr val="3333FF"/>
                </a:solidFill>
              </a:rPr>
              <a:t>Example of </a:t>
            </a:r>
            <a:r>
              <a:rPr lang="en-US" altLang="en-US" b="1" dirty="0" smtClean="0">
                <a:solidFill>
                  <a:srgbClr val="3333FF"/>
                </a:solidFill>
                <a:latin typeface="Courier New" panose="02070309020205020404" pitchFamily="49" charset="0"/>
                <a:cs typeface="Courier New" panose="02070309020205020404" pitchFamily="49" charset="0"/>
              </a:rPr>
              <a:t>return</a:t>
            </a:r>
            <a:r>
              <a:rPr lang="en-US" altLang="en-US" b="1" dirty="0" smtClean="0">
                <a:solidFill>
                  <a:srgbClr val="3333FF"/>
                </a:solidFill>
              </a:rPr>
              <a:t> in a method w/ output</a:t>
            </a:r>
          </a:p>
        </p:txBody>
      </p:sp>
      <p:sp>
        <p:nvSpPr>
          <p:cNvPr id="3" name="Content Placeholder 2"/>
          <p:cNvSpPr>
            <a:spLocks noGrp="1"/>
          </p:cNvSpPr>
          <p:nvPr>
            <p:ph idx="1"/>
          </p:nvPr>
        </p:nvSpPr>
        <p:spPr>
          <a:xfrm>
            <a:off x="838200" y="1825625"/>
            <a:ext cx="10515600" cy="4897438"/>
          </a:xfrm>
          <a:ln w="38100">
            <a:solidFill>
              <a:srgbClr val="FFC000"/>
            </a:solidFill>
            <a:miter lim="800000"/>
            <a:headEnd/>
            <a:tailEnd/>
          </a:ln>
        </p:spPr>
        <p:txBody>
          <a:bodyPr/>
          <a:lstStyle/>
          <a:p>
            <a:pPr marL="0" indent="0" eaLnBrk="1" hangingPunct="1">
              <a:buFont typeface="Arial" panose="020B0604020202020204" pitchFamily="34" charset="0"/>
              <a:buNone/>
              <a:defRPr/>
            </a:pPr>
            <a:r>
              <a:rPr lang="en-US" altLang="en-US" sz="2400" dirty="0" smtClean="0">
                <a:latin typeface="Courier New" panose="02070309020205020404" pitchFamily="49" charset="0"/>
                <a:cs typeface="Courier New" panose="02070309020205020404" pitchFamily="49" charset="0"/>
              </a:rPr>
              <a:t>public </a:t>
            </a:r>
            <a:r>
              <a:rPr lang="en-US" altLang="en-US" sz="2400" dirty="0" smtClean="0">
                <a:solidFill>
                  <a:srgbClr val="FF0000"/>
                </a:solidFill>
                <a:latin typeface="Courier New" panose="02070309020205020404" pitchFamily="49" charset="0"/>
                <a:cs typeface="Courier New" panose="02070309020205020404" pitchFamily="49" charset="0"/>
              </a:rPr>
              <a:t>double </a:t>
            </a:r>
            <a:r>
              <a:rPr lang="en-US" altLang="en-US" sz="2400" dirty="0" err="1" smtClean="0">
                <a:latin typeface="Courier New" panose="02070309020205020404" pitchFamily="49" charset="0"/>
                <a:cs typeface="Courier New" panose="02070309020205020404" pitchFamily="49" charset="0"/>
              </a:rPr>
              <a:t>calcArea</a:t>
            </a:r>
            <a:r>
              <a:rPr lang="en-US" altLang="en-US" sz="2400" dirty="0" smtClean="0">
                <a:latin typeface="Courier New" panose="02070309020205020404" pitchFamily="49" charset="0"/>
                <a:cs typeface="Courier New" panose="02070309020205020404" pitchFamily="49" charset="0"/>
              </a:rPr>
              <a:t>(double radius)</a:t>
            </a:r>
            <a:r>
              <a:rPr lang="en-US" altLang="en-US" sz="2400" b="1" dirty="0">
                <a:solidFill>
                  <a:srgbClr val="3333FF"/>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1200" b="1" dirty="0" smtClean="0">
                <a:solidFill>
                  <a:srgbClr val="3333FF"/>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1200" b="1" dirty="0" smtClean="0">
                <a:solidFill>
                  <a:srgbClr val="3333FF"/>
                </a:solidFill>
                <a:latin typeface="Courier New" panose="02070309020205020404" pitchFamily="49" charset="0"/>
                <a:cs typeface="Courier New" panose="02070309020205020404" pitchFamily="49" charset="0"/>
                <a:sym typeface="Wingdings" panose="05000000000000000000" pitchFamily="2" charset="2"/>
              </a:rPr>
              <a:t>double</a:t>
            </a:r>
            <a:r>
              <a:rPr lang="en-US" altLang="en-US" sz="1200" b="1" dirty="0" smtClean="0">
                <a:solidFill>
                  <a:srgbClr val="3333FF"/>
                </a:solidFill>
                <a:latin typeface="Times New Roman" panose="02020603050405020304" pitchFamily="18" charset="0"/>
                <a:cs typeface="Times New Roman" panose="02020603050405020304" pitchFamily="18" charset="0"/>
                <a:sym typeface="Wingdings" panose="05000000000000000000" pitchFamily="2" charset="2"/>
              </a:rPr>
              <a:t> indicates with output, of type double</a:t>
            </a:r>
            <a:endParaRPr lang="en-US" altLang="en-US" sz="1200" dirty="0" smtClean="0">
              <a:latin typeface="Courier New" panose="02070309020205020404" pitchFamily="49" charset="0"/>
              <a:cs typeface="Courier New" panose="02070309020205020404" pitchFamily="49" charset="0"/>
            </a:endParaRPr>
          </a:p>
          <a:p>
            <a:pPr marL="0" indent="0" eaLnBrk="1" hangingPunct="1">
              <a:buFont typeface="Arial" panose="020B0604020202020204" pitchFamily="34" charset="0"/>
              <a:buNone/>
              <a:defRPr/>
            </a:pPr>
            <a:r>
              <a:rPr lang="en-US" altLang="en-US" sz="2400" dirty="0" smtClean="0">
                <a:latin typeface="Courier New" panose="02070309020205020404" pitchFamily="49" charset="0"/>
                <a:cs typeface="Courier New" panose="02070309020205020404" pitchFamily="49" charset="0"/>
              </a:rPr>
              <a:t>{</a:t>
            </a:r>
          </a:p>
          <a:p>
            <a:pPr marL="0" indent="0" eaLnBrk="1" hangingPunct="1">
              <a:buFont typeface="Arial" panose="020B0604020202020204" pitchFamily="34" charset="0"/>
              <a:buNone/>
              <a:defRPr/>
            </a:pPr>
            <a:r>
              <a:rPr lang="en-US" altLang="en-US" sz="2400" dirty="0" smtClean="0">
                <a:latin typeface="Courier New" panose="02070309020205020404" pitchFamily="49" charset="0"/>
                <a:cs typeface="Courier New" panose="02070309020205020404" pitchFamily="49" charset="0"/>
              </a:rPr>
              <a:t>   double area = 0.0;   </a:t>
            </a:r>
          </a:p>
          <a:p>
            <a:pPr marL="0" indent="0" eaLnBrk="1" hangingPunct="1">
              <a:buFont typeface="Arial" panose="020B0604020202020204" pitchFamily="34" charset="0"/>
              <a:buNone/>
              <a:defRPr/>
            </a:pPr>
            <a:r>
              <a:rPr lang="en-US" altLang="en-US" sz="2400" dirty="0" smtClean="0">
                <a:latin typeface="Courier New" panose="02070309020205020404" pitchFamily="49" charset="0"/>
                <a:cs typeface="Courier New" panose="02070309020205020404" pitchFamily="49" charset="0"/>
              </a:rPr>
              <a:t>   if (radius &lt; 0.0 )</a:t>
            </a:r>
          </a:p>
          <a:p>
            <a:pPr marL="0" indent="0" eaLnBrk="1" hangingPunct="1">
              <a:buFont typeface="Arial" panose="020B0604020202020204" pitchFamily="34" charset="0"/>
              <a:buNone/>
              <a:defRPr/>
            </a:pPr>
            <a:r>
              <a:rPr lang="en-US" altLang="en-US" sz="2400" dirty="0" smtClean="0">
                <a:latin typeface="Courier New" panose="02070309020205020404" pitchFamily="49" charset="0"/>
                <a:cs typeface="Courier New" panose="02070309020205020404" pitchFamily="49" charset="0"/>
              </a:rPr>
              <a:t>      area </a:t>
            </a:r>
            <a:r>
              <a:rPr lang="en-US" altLang="en-US" sz="2400" dirty="0">
                <a:latin typeface="Courier New" panose="02070309020205020404" pitchFamily="49" charset="0"/>
                <a:cs typeface="Courier New" panose="02070309020205020404" pitchFamily="49" charset="0"/>
              </a:rPr>
              <a:t>= </a:t>
            </a:r>
            <a:r>
              <a:rPr lang="en-US" altLang="en-US" sz="2400" dirty="0" smtClean="0">
                <a:latin typeface="Courier New" panose="02070309020205020404" pitchFamily="49" charset="0"/>
                <a:cs typeface="Courier New" panose="02070309020205020404" pitchFamily="49" charset="0"/>
              </a:rPr>
              <a:t>-1.0; // neg. area to indicate bad input</a:t>
            </a:r>
            <a:endParaRPr lang="en-US" altLang="en-US" sz="2400" b="1" dirty="0" smtClean="0">
              <a:solidFill>
                <a:srgbClr val="3333FF"/>
              </a:solidFill>
              <a:latin typeface="+mj-lt"/>
              <a:cs typeface="Courier New" panose="02070309020205020404" pitchFamily="49" charset="0"/>
            </a:endParaRPr>
          </a:p>
          <a:p>
            <a:pPr marL="0" indent="0" eaLnBrk="1" hangingPunct="1">
              <a:buFont typeface="Arial" panose="020B0604020202020204" pitchFamily="34" charset="0"/>
              <a:buNone/>
              <a:defRPr/>
            </a:pPr>
            <a:r>
              <a:rPr lang="en-US" altLang="en-US" sz="2400" dirty="0">
                <a:latin typeface="Courier New" panose="02070309020205020404" pitchFamily="49" charset="0"/>
                <a:cs typeface="Courier New" panose="02070309020205020404" pitchFamily="49" charset="0"/>
              </a:rPr>
              <a:t> </a:t>
            </a:r>
            <a:r>
              <a:rPr lang="en-US" altLang="en-US" sz="2400" dirty="0" smtClean="0">
                <a:latin typeface="Courier New" panose="02070309020205020404" pitchFamily="49" charset="0"/>
                <a:cs typeface="Courier New" panose="02070309020205020404" pitchFamily="49" charset="0"/>
              </a:rPr>
              <a:t>  else</a:t>
            </a:r>
          </a:p>
          <a:p>
            <a:pPr marL="0" indent="0" eaLnBrk="1" hangingPunct="1">
              <a:buFont typeface="Arial" panose="020B0604020202020204" pitchFamily="34" charset="0"/>
              <a:buNone/>
              <a:defRPr/>
            </a:pPr>
            <a:r>
              <a:rPr lang="en-US" altLang="en-US" sz="2400" dirty="0">
                <a:latin typeface="Courier New" panose="02070309020205020404" pitchFamily="49" charset="0"/>
                <a:cs typeface="Courier New" panose="02070309020205020404" pitchFamily="49" charset="0"/>
              </a:rPr>
              <a:t> </a:t>
            </a:r>
            <a:r>
              <a:rPr lang="en-US" altLang="en-US" sz="2400" dirty="0" smtClean="0">
                <a:latin typeface="Courier New" panose="02070309020205020404" pitchFamily="49" charset="0"/>
                <a:cs typeface="Courier New" panose="02070309020205020404" pitchFamily="49" charset="0"/>
              </a:rPr>
              <a:t>    area </a:t>
            </a:r>
            <a:r>
              <a:rPr lang="en-US" altLang="en-US" sz="2400" dirty="0">
                <a:latin typeface="Courier New" panose="02070309020205020404" pitchFamily="49" charset="0"/>
                <a:cs typeface="Courier New" panose="02070309020205020404" pitchFamily="49" charset="0"/>
              </a:rPr>
              <a:t>= </a:t>
            </a:r>
            <a:r>
              <a:rPr lang="en-US" altLang="en-US" sz="2400" dirty="0" err="1" smtClean="0">
                <a:latin typeface="Courier New" panose="02070309020205020404" pitchFamily="49" charset="0"/>
                <a:cs typeface="Courier New" panose="02070309020205020404" pitchFamily="49" charset="0"/>
              </a:rPr>
              <a:t>Math.PI</a:t>
            </a:r>
            <a:r>
              <a:rPr lang="en-US" altLang="en-US" sz="2400" dirty="0" smtClean="0">
                <a:latin typeface="Courier New" panose="02070309020205020404" pitchFamily="49" charset="0"/>
                <a:cs typeface="Courier New" panose="02070309020205020404" pitchFamily="49" charset="0"/>
              </a:rPr>
              <a:t> * radius * radius;</a:t>
            </a:r>
          </a:p>
          <a:p>
            <a:pPr marL="0" indent="0" eaLnBrk="1" hangingPunct="1">
              <a:buFont typeface="Arial" panose="020B0604020202020204" pitchFamily="34" charset="0"/>
              <a:buNone/>
              <a:defRPr/>
            </a:pPr>
            <a:r>
              <a:rPr lang="en-US" altLang="en-US" sz="2400" dirty="0">
                <a:solidFill>
                  <a:srgbClr val="FF3300"/>
                </a:solidFill>
                <a:latin typeface="Courier New" panose="02070309020205020404" pitchFamily="49" charset="0"/>
                <a:cs typeface="Courier New" panose="02070309020205020404" pitchFamily="49" charset="0"/>
              </a:rPr>
              <a:t> </a:t>
            </a:r>
            <a:r>
              <a:rPr lang="en-US" altLang="en-US" sz="2400" dirty="0" smtClean="0">
                <a:solidFill>
                  <a:srgbClr val="FF3300"/>
                </a:solidFill>
                <a:latin typeface="Courier New" panose="02070309020205020404" pitchFamily="49" charset="0"/>
                <a:cs typeface="Courier New" panose="02070309020205020404" pitchFamily="49" charset="0"/>
              </a:rPr>
              <a:t>  return area; </a:t>
            </a:r>
            <a:r>
              <a:rPr lang="en-US" altLang="en-US" sz="2400" b="1" dirty="0">
                <a:solidFill>
                  <a:srgbClr val="3333FF"/>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b="1" dirty="0" smtClean="0">
                <a:solidFill>
                  <a:srgbClr val="3333FF"/>
                </a:solidFill>
                <a:latin typeface="Times New Roman" panose="02020603050405020304" pitchFamily="18" charset="0"/>
                <a:cs typeface="Times New Roman" panose="02020603050405020304" pitchFamily="18" charset="0"/>
                <a:sym typeface="Wingdings" panose="05000000000000000000" pitchFamily="2" charset="2"/>
              </a:rPr>
              <a:t>REQUIRED return, and WITH output</a:t>
            </a:r>
            <a:endParaRPr lang="en-US" altLang="en-US" sz="2400" dirty="0" smtClean="0">
              <a:solidFill>
                <a:srgbClr val="FF3300"/>
              </a:solidFill>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defRPr/>
            </a:pPr>
            <a:r>
              <a:rPr lang="en-US" altLang="en-US" sz="2400" dirty="0">
                <a:solidFill>
                  <a:srgbClr val="FF3300"/>
                </a:solidFill>
                <a:latin typeface="Courier New" panose="02070309020205020404" pitchFamily="49" charset="0"/>
                <a:cs typeface="Courier New" panose="02070309020205020404" pitchFamily="49" charset="0"/>
              </a:rPr>
              <a:t> </a:t>
            </a:r>
            <a:r>
              <a:rPr lang="en-US" altLang="en-US" sz="2400" dirty="0" smtClean="0">
                <a:solidFill>
                  <a:srgbClr val="FF3300"/>
                </a:solidFill>
                <a:latin typeface="Courier New" panose="02070309020205020404" pitchFamily="49" charset="0"/>
                <a:cs typeface="Courier New" panose="02070309020205020404" pitchFamily="49" charset="0"/>
              </a:rPr>
              <a:t>  </a:t>
            </a:r>
            <a:r>
              <a:rPr lang="en-US" altLang="en-US" sz="2400" b="1" dirty="0" smtClean="0">
                <a:solidFill>
                  <a:srgbClr val="3333FF"/>
                </a:solidFill>
                <a:latin typeface="Times New Roman" panose="02020603050405020304" pitchFamily="18" charset="0"/>
                <a:cs typeface="Times New Roman" panose="02020603050405020304" pitchFamily="18" charset="0"/>
              </a:rPr>
              <a:t>// no more statements here, or </a:t>
            </a:r>
            <a:r>
              <a:rPr lang="en-US" altLang="en-US" sz="2400" b="1" dirty="0">
                <a:solidFill>
                  <a:srgbClr val="3333FF"/>
                </a:solidFill>
                <a:latin typeface="Times New Roman" panose="02020603050405020304" pitchFamily="18" charset="0"/>
                <a:cs typeface="Times New Roman" panose="02020603050405020304" pitchFamily="18" charset="0"/>
              </a:rPr>
              <a:t>syntax error</a:t>
            </a:r>
            <a:endParaRPr lang="en-US" altLang="en-US" sz="2400" b="1" dirty="0" smtClean="0">
              <a:solidFill>
                <a:srgbClr val="3333FF"/>
              </a:solidFill>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defRPr/>
            </a:pPr>
            <a:r>
              <a:rPr lang="en-US" altLang="en-US" sz="2400" dirty="0" smtClean="0">
                <a:latin typeface="Courier New" panose="02070309020205020404" pitchFamily="49" charset="0"/>
                <a:cs typeface="Courier New" panose="02070309020205020404" pitchFamily="49" charset="0"/>
              </a:rPr>
              <a:t>}</a:t>
            </a:r>
            <a:endParaRPr lang="en-US" altLang="en-US" dirty="0" smtClean="0"/>
          </a:p>
        </p:txBody>
      </p:sp>
      <p:sp>
        <p:nvSpPr>
          <p:cNvPr id="5" name="TextBox 4"/>
          <p:cNvSpPr txBox="1"/>
          <p:nvPr/>
        </p:nvSpPr>
        <p:spPr>
          <a:xfrm>
            <a:off x="838200" y="365125"/>
            <a:ext cx="490840" cy="215444"/>
          </a:xfrm>
          <a:prstGeom prst="rect">
            <a:avLst/>
          </a:prstGeom>
          <a:noFill/>
        </p:spPr>
        <p:txBody>
          <a:bodyPr wrap="none" rtlCol="0">
            <a:spAutoFit/>
          </a:bodyPr>
          <a:lstStyle/>
          <a:p>
            <a:r>
              <a:rPr lang="en-US" sz="800" dirty="0" smtClean="0"/>
              <a:t>JM02-7</a:t>
            </a:r>
            <a:endParaRPr lang="en-US" sz="800" dirty="0"/>
          </a:p>
        </p:txBody>
      </p:sp>
    </p:spTree>
    <p:extLst>
      <p:ext uri="{BB962C8B-B14F-4D97-AF65-F5344CB8AC3E}">
        <p14:creationId xmlns:p14="http://schemas.microsoft.com/office/powerpoint/2010/main" val="30932305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ln w="38100">
            <a:solidFill>
              <a:srgbClr val="00B050"/>
            </a:solidFill>
            <a:miter lim="800000"/>
            <a:headEnd/>
            <a:tailEnd/>
          </a:ln>
        </p:spPr>
        <p:txBody>
          <a:bodyPr/>
          <a:lstStyle/>
          <a:p>
            <a:pPr eaLnBrk="1" hangingPunct="1"/>
            <a:r>
              <a:rPr lang="en-US" altLang="en-US" b="1" dirty="0" smtClean="0">
                <a:solidFill>
                  <a:srgbClr val="3333FF"/>
                </a:solidFill>
              </a:rPr>
              <a:t>To be cont.</a:t>
            </a:r>
            <a:endParaRPr lang="en-US" altLang="en-US" b="1" dirty="0" smtClean="0">
              <a:solidFill>
                <a:srgbClr val="3333FF"/>
              </a:solidFill>
            </a:endParaRPr>
          </a:p>
        </p:txBody>
      </p:sp>
      <p:sp>
        <p:nvSpPr>
          <p:cNvPr id="2051" name="Subtitle 2"/>
          <p:cNvSpPr>
            <a:spLocks noGrp="1"/>
          </p:cNvSpPr>
          <p:nvPr>
            <p:ph type="subTitle" idx="1"/>
          </p:nvPr>
        </p:nvSpPr>
        <p:spPr>
          <a:ln w="38100">
            <a:solidFill>
              <a:srgbClr val="00B050"/>
            </a:solidFill>
            <a:miter lim="800000"/>
            <a:headEnd/>
            <a:tailEnd/>
          </a:ln>
        </p:spPr>
        <p:txBody>
          <a:bodyPr/>
          <a:lstStyle/>
          <a:p>
            <a:pPr eaLnBrk="1" hangingPunct="1">
              <a:defRPr/>
            </a:pPr>
            <a:endParaRPr lang="en-US" b="1" dirty="0" smtClean="0"/>
          </a:p>
        </p:txBody>
      </p:sp>
    </p:spTree>
    <p:extLst>
      <p:ext uri="{BB962C8B-B14F-4D97-AF65-F5344CB8AC3E}">
        <p14:creationId xmlns:p14="http://schemas.microsoft.com/office/powerpoint/2010/main" val="2398934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7905" y="242626"/>
            <a:ext cx="6373786" cy="677108"/>
          </a:xfrm>
          <a:prstGeom prst="rect">
            <a:avLst/>
          </a:prstGeom>
        </p:spPr>
        <p:txBody>
          <a:bodyPr vert="horz" wrap="square" lIns="0" tIns="0" rIns="0" bIns="0" numCol="1" rtlCol="0" anchor="ctr" anchorCtr="0" compatLnSpc="1">
            <a:prstTxWarp prst="textNoShape">
              <a:avLst/>
            </a:prstTxWarp>
            <a:spAutoFit/>
          </a:bodyPr>
          <a:lstStyle/>
          <a:p>
            <a:pPr marL="15875">
              <a:lnSpc>
                <a:spcPct val="100000"/>
              </a:lnSpc>
            </a:pPr>
            <a:r>
              <a:rPr spc="142" dirty="0"/>
              <a:t>Number</a:t>
            </a:r>
            <a:r>
              <a:rPr spc="-56" dirty="0"/>
              <a:t> </a:t>
            </a:r>
            <a:r>
              <a:rPr spc="88" dirty="0" smtClean="0"/>
              <a:t>Literals</a:t>
            </a:r>
            <a:r>
              <a:rPr lang="en-US" spc="88" dirty="0" smtClean="0"/>
              <a:t> (&amp; errors)</a:t>
            </a:r>
            <a:endParaRPr spc="88" dirty="0"/>
          </a:p>
        </p:txBody>
      </p:sp>
      <p:sp>
        <p:nvSpPr>
          <p:cNvPr id="3" name="object 3"/>
          <p:cNvSpPr/>
          <p:nvPr/>
        </p:nvSpPr>
        <p:spPr>
          <a:xfrm>
            <a:off x="1517905" y="1047750"/>
            <a:ext cx="7957244" cy="5170170"/>
          </a:xfrm>
          <a:prstGeom prst="rect">
            <a:avLst/>
          </a:prstGeom>
          <a:blipFill>
            <a:blip r:embed="rId2" cstate="print"/>
            <a:stretch>
              <a:fillRect/>
            </a:stretch>
          </a:blipFill>
        </p:spPr>
        <p:txBody>
          <a:bodyPr wrap="square" lIns="0" tIns="0" rIns="0" bIns="0" rtlCol="0"/>
          <a:lstStyle/>
          <a:p>
            <a:endParaRPr/>
          </a:p>
        </p:txBody>
      </p:sp>
      <p:sp>
        <p:nvSpPr>
          <p:cNvPr id="4" name="TextBox 3"/>
          <p:cNvSpPr txBox="1"/>
          <p:nvPr/>
        </p:nvSpPr>
        <p:spPr>
          <a:xfrm>
            <a:off x="7891691" y="292947"/>
            <a:ext cx="2379177" cy="261610"/>
          </a:xfrm>
          <a:prstGeom prst="rect">
            <a:avLst/>
          </a:prstGeom>
          <a:noFill/>
        </p:spPr>
        <p:txBody>
          <a:bodyPr wrap="none" rtlCol="0">
            <a:spAutoFit/>
          </a:bodyPr>
          <a:lstStyle/>
          <a:p>
            <a:r>
              <a:rPr lang="en-US" sz="1100" dirty="0" smtClean="0"/>
              <a:t>From Java Concepts, 8e, C. </a:t>
            </a:r>
            <a:r>
              <a:rPr lang="en-US" sz="1100" dirty="0" err="1" smtClean="0"/>
              <a:t>Horstmann</a:t>
            </a:r>
            <a:endParaRPr lang="en-US" sz="1100" dirty="0"/>
          </a:p>
        </p:txBody>
      </p:sp>
    </p:spTree>
    <p:extLst>
      <p:ext uri="{BB962C8B-B14F-4D97-AF65-F5344CB8AC3E}">
        <p14:creationId xmlns:p14="http://schemas.microsoft.com/office/powerpoint/2010/main" val="3132701328"/>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9621" y="554557"/>
            <a:ext cx="4394894" cy="677108"/>
          </a:xfrm>
          <a:prstGeom prst="rect">
            <a:avLst/>
          </a:prstGeom>
        </p:spPr>
        <p:txBody>
          <a:bodyPr vert="horz" wrap="square" lIns="0" tIns="0" rIns="0" bIns="0" numCol="1" rtlCol="0" anchor="ctr" anchorCtr="0" compatLnSpc="1">
            <a:prstTxWarp prst="textNoShape">
              <a:avLst/>
            </a:prstTxWarp>
            <a:spAutoFit/>
          </a:bodyPr>
          <a:lstStyle/>
          <a:p>
            <a:pPr marL="15875">
              <a:lnSpc>
                <a:spcPct val="100000"/>
              </a:lnSpc>
            </a:pPr>
            <a:r>
              <a:rPr spc="163" dirty="0">
                <a:solidFill>
                  <a:srgbClr val="3333FF"/>
                </a:solidFill>
              </a:rPr>
              <a:t>Rounding</a:t>
            </a:r>
            <a:r>
              <a:rPr spc="-44" dirty="0">
                <a:solidFill>
                  <a:srgbClr val="3333FF"/>
                </a:solidFill>
              </a:rPr>
              <a:t> </a:t>
            </a:r>
            <a:r>
              <a:rPr spc="113" dirty="0">
                <a:solidFill>
                  <a:srgbClr val="3333FF"/>
                </a:solidFill>
              </a:rPr>
              <a:t>Errors</a:t>
            </a:r>
          </a:p>
        </p:txBody>
      </p:sp>
      <p:sp>
        <p:nvSpPr>
          <p:cNvPr id="3" name="object 3"/>
          <p:cNvSpPr/>
          <p:nvPr/>
        </p:nvSpPr>
        <p:spPr>
          <a:xfrm>
            <a:off x="7205471" y="393545"/>
            <a:ext cx="2515101" cy="2145703"/>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body" idx="1"/>
          </p:nvPr>
        </p:nvSpPr>
        <p:spPr>
          <a:xfrm>
            <a:off x="1115568" y="2229177"/>
            <a:ext cx="9912096" cy="3608680"/>
          </a:xfrm>
          <a:prstGeom prst="rect">
            <a:avLst/>
          </a:prstGeom>
        </p:spPr>
        <p:txBody>
          <a:bodyPr vert="horz" wrap="square" lIns="0" tIns="0" rIns="0" bIns="0" numCol="1" rtlCol="0" anchor="t" anchorCtr="0" compatLnSpc="1">
            <a:prstTxWarp prst="textNoShape">
              <a:avLst/>
            </a:prstTxWarp>
            <a:spAutoFit/>
          </a:bodyPr>
          <a:lstStyle/>
          <a:p>
            <a:pPr marL="401638" marR="6350">
              <a:lnSpc>
                <a:spcPct val="118100"/>
              </a:lnSpc>
            </a:pPr>
            <a:r>
              <a:rPr spc="13" dirty="0"/>
              <a:t>Rounding errors occur </a:t>
            </a:r>
            <a:r>
              <a:rPr spc="19" dirty="0"/>
              <a:t>when an </a:t>
            </a:r>
            <a:r>
              <a:rPr spc="13" dirty="0"/>
              <a:t>exact representation of </a:t>
            </a:r>
            <a:r>
              <a:rPr spc="19" dirty="0"/>
              <a:t>a </a:t>
            </a:r>
            <a:r>
              <a:rPr spc="13" dirty="0"/>
              <a:t>floating-point </a:t>
            </a:r>
            <a:r>
              <a:rPr spc="19" dirty="0"/>
              <a:t>number </a:t>
            </a:r>
            <a:r>
              <a:rPr spc="13" dirty="0"/>
              <a:t>is not  possible.</a:t>
            </a:r>
          </a:p>
          <a:p>
            <a:pPr marL="401638" marR="203200">
              <a:lnSpc>
                <a:spcPct val="118100"/>
              </a:lnSpc>
              <a:spcBef>
                <a:spcPts val="394"/>
              </a:spcBef>
            </a:pPr>
            <a:r>
              <a:rPr spc="13" dirty="0"/>
              <a:t>Floating-point </a:t>
            </a:r>
            <a:r>
              <a:rPr spc="19" dirty="0"/>
              <a:t>numbers have </a:t>
            </a:r>
            <a:r>
              <a:rPr spc="13" dirty="0"/>
              <a:t>limited precision. Not every value </a:t>
            </a:r>
            <a:r>
              <a:rPr spc="19" dirty="0"/>
              <a:t>can be </a:t>
            </a:r>
            <a:r>
              <a:rPr spc="13" dirty="0"/>
              <a:t>represented  precisely, </a:t>
            </a:r>
            <a:r>
              <a:rPr spc="19" dirty="0"/>
              <a:t>and </a:t>
            </a:r>
            <a:r>
              <a:rPr spc="13" dirty="0"/>
              <a:t>roundoff errors </a:t>
            </a:r>
            <a:r>
              <a:rPr spc="19" dirty="0"/>
              <a:t>can</a:t>
            </a:r>
            <a:r>
              <a:rPr spc="-69" dirty="0"/>
              <a:t> </a:t>
            </a:r>
            <a:r>
              <a:rPr spc="13" dirty="0"/>
              <a:t>occur.</a:t>
            </a:r>
          </a:p>
          <a:p>
            <a:pPr marL="401638">
              <a:lnSpc>
                <a:spcPct val="100000"/>
              </a:lnSpc>
              <a:spcBef>
                <a:spcPts val="636"/>
              </a:spcBef>
            </a:pPr>
            <a:r>
              <a:rPr spc="19" dirty="0" smtClean="0"/>
              <a:t>Example</a:t>
            </a:r>
            <a:endParaRPr lang="en-US" spc="19" dirty="0" smtClean="0"/>
          </a:p>
          <a:p>
            <a:pPr marL="401638">
              <a:lnSpc>
                <a:spcPct val="100000"/>
              </a:lnSpc>
              <a:spcBef>
                <a:spcPts val="636"/>
              </a:spcBef>
            </a:pPr>
            <a:endParaRPr lang="en-US" spc="19" dirty="0" smtClean="0"/>
          </a:p>
          <a:p>
            <a:pPr marL="15875">
              <a:lnSpc>
                <a:spcPct val="100000"/>
              </a:lnSpc>
              <a:spcBef>
                <a:spcPts val="636"/>
              </a:spcBef>
            </a:pPr>
            <a:endParaRPr spc="19" dirty="0"/>
          </a:p>
        </p:txBody>
      </p:sp>
      <p:sp>
        <p:nvSpPr>
          <p:cNvPr id="8" name="object 8"/>
          <p:cNvSpPr txBox="1"/>
          <p:nvPr/>
        </p:nvSpPr>
        <p:spPr>
          <a:xfrm>
            <a:off x="2527883" y="4732899"/>
            <a:ext cx="8499781" cy="610103"/>
          </a:xfrm>
          <a:prstGeom prst="rect">
            <a:avLst/>
          </a:prstGeom>
          <a:ln w="6677">
            <a:solidFill>
              <a:srgbClr val="CCCCCC"/>
            </a:solidFill>
          </a:ln>
        </p:spPr>
        <p:txBody>
          <a:bodyPr vert="horz" wrap="square" lIns="0" tIns="55563" rIns="0" bIns="0" rtlCol="0">
            <a:spAutoFit/>
          </a:bodyPr>
          <a:lstStyle/>
          <a:p>
            <a:pPr marL="52388">
              <a:spcBef>
                <a:spcPts val="438"/>
              </a:spcBef>
            </a:pPr>
            <a:r>
              <a:rPr dirty="0">
                <a:latin typeface="Courier" charset="0"/>
                <a:cs typeface="Courier" charset="0"/>
              </a:rPr>
              <a:t>double f =</a:t>
            </a:r>
            <a:r>
              <a:rPr spc="-63" dirty="0">
                <a:latin typeface="Courier" charset="0"/>
                <a:cs typeface="Courier" charset="0"/>
              </a:rPr>
              <a:t> </a:t>
            </a:r>
            <a:r>
              <a:rPr dirty="0">
                <a:latin typeface="Courier" charset="0"/>
                <a:cs typeface="Courier" charset="0"/>
              </a:rPr>
              <a:t>4.35;</a:t>
            </a:r>
          </a:p>
          <a:p>
            <a:pPr marL="52388"/>
            <a:r>
              <a:rPr dirty="0">
                <a:latin typeface="Courier" charset="0"/>
                <a:cs typeface="Courier" charset="0"/>
              </a:rPr>
              <a:t>System.out.println(100 * f); // Prints</a:t>
            </a:r>
            <a:r>
              <a:rPr spc="131" dirty="0">
                <a:latin typeface="Courier" charset="0"/>
                <a:cs typeface="Courier" charset="0"/>
              </a:rPr>
              <a:t> </a:t>
            </a:r>
            <a:r>
              <a:rPr dirty="0">
                <a:latin typeface="Courier" charset="0"/>
                <a:cs typeface="Courier" charset="0"/>
              </a:rPr>
              <a:t>434.99999999999994</a:t>
            </a:r>
          </a:p>
        </p:txBody>
      </p:sp>
      <p:sp>
        <p:nvSpPr>
          <p:cNvPr id="11" name="TextBox 10"/>
          <p:cNvSpPr txBox="1"/>
          <p:nvPr/>
        </p:nvSpPr>
        <p:spPr>
          <a:xfrm>
            <a:off x="7445099" y="131935"/>
            <a:ext cx="2379177" cy="261610"/>
          </a:xfrm>
          <a:prstGeom prst="rect">
            <a:avLst/>
          </a:prstGeom>
          <a:noFill/>
        </p:spPr>
        <p:txBody>
          <a:bodyPr wrap="none" rtlCol="0">
            <a:spAutoFit/>
          </a:bodyPr>
          <a:lstStyle/>
          <a:p>
            <a:r>
              <a:rPr lang="en-US" sz="1100" dirty="0" smtClean="0"/>
              <a:t>From Java Concepts, 8e, C. </a:t>
            </a:r>
            <a:r>
              <a:rPr lang="en-US" sz="1100" dirty="0" err="1" smtClean="0"/>
              <a:t>Horstmann</a:t>
            </a:r>
            <a:endParaRPr lang="en-US" sz="1100" dirty="0"/>
          </a:p>
        </p:txBody>
      </p:sp>
    </p:spTree>
    <p:extLst>
      <p:ext uri="{BB962C8B-B14F-4D97-AF65-F5344CB8AC3E}">
        <p14:creationId xmlns:p14="http://schemas.microsoft.com/office/powerpoint/2010/main" val="391366179"/>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ln w="38100">
            <a:solidFill>
              <a:srgbClr val="FFC000"/>
            </a:solidFill>
            <a:miter lim="800000"/>
            <a:headEnd/>
            <a:tailEnd/>
          </a:ln>
        </p:spPr>
        <p:txBody>
          <a:bodyPr/>
          <a:lstStyle/>
          <a:p>
            <a:pPr algn="ctr" eaLnBrk="1" hangingPunct="1"/>
            <a:r>
              <a:rPr lang="en-US" altLang="en-US" b="1" dirty="0" smtClean="0">
                <a:solidFill>
                  <a:srgbClr val="3333FF"/>
                </a:solidFill>
              </a:rPr>
              <a:t>Convert or cast</a:t>
            </a:r>
          </a:p>
        </p:txBody>
      </p:sp>
      <p:sp>
        <p:nvSpPr>
          <p:cNvPr id="3" name="Content Placeholder 2"/>
          <p:cNvSpPr>
            <a:spLocks noGrp="1"/>
          </p:cNvSpPr>
          <p:nvPr>
            <p:ph idx="1"/>
          </p:nvPr>
        </p:nvSpPr>
        <p:spPr>
          <a:xfrm>
            <a:off x="838200" y="1825625"/>
            <a:ext cx="10515600" cy="4548188"/>
          </a:xfrm>
          <a:ln w="38100">
            <a:solidFill>
              <a:srgbClr val="FFC000"/>
            </a:solidFill>
            <a:miter lim="800000"/>
            <a:headEnd/>
            <a:tailEnd/>
          </a:ln>
        </p:spPr>
        <p:txBody>
          <a:bodyPr/>
          <a:lstStyle/>
          <a:p>
            <a:pPr eaLnBrk="1" hangingPunct="1"/>
            <a:r>
              <a:rPr lang="en-US" altLang="en-US" smtClean="0"/>
              <a:t>The quickest way to convert a number to a string is to concatenate (i.e., with addition symbol) it with an empty string (i.e., a pair of double quotes): </a:t>
            </a:r>
            <a:r>
              <a:rPr lang="en-US" altLang="en-US" b="1" smtClean="0">
                <a:solidFill>
                  <a:srgbClr val="3333FF"/>
                </a:solidFill>
                <a:latin typeface="Courier New" panose="02070309020205020404" pitchFamily="49" charset="0"/>
                <a:cs typeface="Courier New" panose="02070309020205020404" pitchFamily="49" charset="0"/>
              </a:rPr>
              <a:t>“” + 2 + 3 </a:t>
            </a:r>
            <a:r>
              <a:rPr lang="en-US" altLang="en-US" smtClean="0"/>
              <a:t>is the string </a:t>
            </a:r>
            <a:r>
              <a:rPr lang="en-US" altLang="en-US" b="1" smtClean="0">
                <a:solidFill>
                  <a:srgbClr val="3333FF"/>
                </a:solidFill>
                <a:latin typeface="Courier New" panose="02070309020205020404" pitchFamily="49" charset="0"/>
                <a:cs typeface="Courier New" panose="02070309020205020404" pitchFamily="49" charset="0"/>
              </a:rPr>
              <a:t>23 </a:t>
            </a:r>
            <a:r>
              <a:rPr lang="en-US" altLang="en-US" smtClean="0"/>
              <a:t>(i.e., not integer 23)</a:t>
            </a:r>
            <a:endParaRPr lang="en-US" altLang="en-US" b="1" smtClean="0">
              <a:solidFill>
                <a:srgbClr val="3333FF"/>
              </a:solidFill>
              <a:latin typeface="Courier New" panose="02070309020205020404" pitchFamily="49" charset="0"/>
              <a:cs typeface="Courier New" panose="02070309020205020404" pitchFamily="49" charset="0"/>
            </a:endParaRPr>
          </a:p>
          <a:p>
            <a:pPr eaLnBrk="1" hangingPunct="1"/>
            <a:r>
              <a:rPr lang="en-US" altLang="en-US" smtClean="0"/>
              <a:t>Java </a:t>
            </a:r>
            <a:r>
              <a:rPr lang="en-US" altLang="en-US" i="1" smtClean="0"/>
              <a:t>automatically</a:t>
            </a:r>
            <a:r>
              <a:rPr lang="en-US" altLang="en-US" smtClean="0"/>
              <a:t> converts a “smaller” number to a “larger” one:  </a:t>
            </a:r>
          </a:p>
          <a:p>
            <a:pPr marL="457200" lvl="1" indent="0" eaLnBrk="1" hangingPunct="1">
              <a:buFont typeface="Arial" panose="020B0604020202020204" pitchFamily="34" charset="0"/>
              <a:buNone/>
            </a:pPr>
            <a:r>
              <a:rPr lang="en-US" altLang="en-US" smtClean="0">
                <a:latin typeface="Courier New" panose="02070309020205020404" pitchFamily="49" charset="0"/>
                <a:cs typeface="Courier New" panose="02070309020205020404" pitchFamily="49" charset="0"/>
              </a:rPr>
              <a:t>int n = 2;</a:t>
            </a:r>
          </a:p>
          <a:p>
            <a:pPr marL="457200" lvl="1" indent="0" eaLnBrk="1" hangingPunct="1">
              <a:buFont typeface="Arial" panose="020B0604020202020204" pitchFamily="34" charset="0"/>
              <a:buNone/>
            </a:pPr>
            <a:r>
              <a:rPr lang="en-US" altLang="en-US" smtClean="0">
                <a:latin typeface="Courier New" panose="02070309020205020404" pitchFamily="49" charset="0"/>
                <a:cs typeface="Courier New" panose="02070309020205020404" pitchFamily="49" charset="0"/>
              </a:rPr>
              <a:t>double x = n; // OK to put an int into a double</a:t>
            </a:r>
          </a:p>
          <a:p>
            <a:pPr eaLnBrk="1" hangingPunct="1"/>
            <a:r>
              <a:rPr lang="en-US" altLang="en-US" smtClean="0"/>
              <a:t>The programmer must </a:t>
            </a:r>
            <a:r>
              <a:rPr lang="en-US" altLang="en-US" i="1" smtClean="0"/>
              <a:t>explicitly</a:t>
            </a:r>
            <a:r>
              <a:rPr lang="en-US" altLang="en-US" smtClean="0"/>
              <a:t> convert or </a:t>
            </a:r>
            <a:r>
              <a:rPr lang="en-US" altLang="en-US" smtClean="0">
                <a:solidFill>
                  <a:srgbClr val="FF0000"/>
                </a:solidFill>
              </a:rPr>
              <a:t>cast</a:t>
            </a:r>
            <a:r>
              <a:rPr lang="en-US" altLang="en-US" smtClean="0"/>
              <a:t> a “larger” number to a “smaller” one:  </a:t>
            </a:r>
          </a:p>
          <a:p>
            <a:pPr marL="457200" lvl="1" indent="0" eaLnBrk="1" hangingPunct="1">
              <a:buFont typeface="Arial" panose="020B0604020202020204" pitchFamily="34" charset="0"/>
              <a:buNone/>
            </a:pPr>
            <a:r>
              <a:rPr lang="en-US" altLang="en-US" smtClean="0">
                <a:latin typeface="Courier New" panose="02070309020205020404" pitchFamily="49" charset="0"/>
                <a:cs typeface="Courier New" panose="02070309020205020404" pitchFamily="49" charset="0"/>
              </a:rPr>
              <a:t>double x = 3.6;</a:t>
            </a:r>
          </a:p>
          <a:p>
            <a:pPr marL="457200" lvl="1" indent="0" eaLnBrk="1" hangingPunct="1">
              <a:buFont typeface="Arial" panose="020B0604020202020204" pitchFamily="34" charset="0"/>
              <a:buNone/>
            </a:pPr>
            <a:r>
              <a:rPr lang="en-US" altLang="en-US" smtClean="0">
                <a:latin typeface="Courier New" panose="02070309020205020404" pitchFamily="49" charset="0"/>
                <a:cs typeface="Courier New" panose="02070309020205020404" pitchFamily="49" charset="0"/>
              </a:rPr>
              <a:t>int n = </a:t>
            </a:r>
            <a:r>
              <a:rPr lang="en-US" altLang="en-US" smtClean="0">
                <a:solidFill>
                  <a:srgbClr val="FF0000"/>
                </a:solidFill>
                <a:latin typeface="Courier New" panose="02070309020205020404" pitchFamily="49" charset="0"/>
                <a:cs typeface="Courier New" panose="02070309020205020404" pitchFamily="49" charset="0"/>
              </a:rPr>
              <a:t>(int)</a:t>
            </a:r>
            <a:r>
              <a:rPr lang="en-US" altLang="en-US" smtClean="0">
                <a:latin typeface="Courier New" panose="02070309020205020404" pitchFamily="49" charset="0"/>
                <a:cs typeface="Courier New" panose="02070309020205020404" pitchFamily="49" charset="0"/>
              </a:rPr>
              <a:t>x; // cast a double to an int</a:t>
            </a:r>
          </a:p>
        </p:txBody>
      </p:sp>
      <p:sp>
        <p:nvSpPr>
          <p:cNvPr id="4" name="TextBox 3"/>
          <p:cNvSpPr txBox="1"/>
          <p:nvPr/>
        </p:nvSpPr>
        <p:spPr>
          <a:xfrm>
            <a:off x="838200" y="365125"/>
            <a:ext cx="567784" cy="215444"/>
          </a:xfrm>
          <a:prstGeom prst="rect">
            <a:avLst/>
          </a:prstGeom>
          <a:noFill/>
        </p:spPr>
        <p:txBody>
          <a:bodyPr wrap="none" rtlCol="0">
            <a:spAutoFit/>
          </a:bodyPr>
          <a:lstStyle/>
          <a:p>
            <a:r>
              <a:rPr lang="en-US" sz="800" dirty="0" smtClean="0"/>
              <a:t>JM02-6.4</a:t>
            </a:r>
            <a:endParaRPr lang="en-US" sz="800" dirty="0"/>
          </a:p>
        </p:txBody>
      </p:sp>
    </p:spTree>
    <p:extLst>
      <p:ext uri="{BB962C8B-B14F-4D97-AF65-F5344CB8AC3E}">
        <p14:creationId xmlns:p14="http://schemas.microsoft.com/office/powerpoint/2010/main" val="523272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ln w="38100">
            <a:solidFill>
              <a:srgbClr val="00B050"/>
            </a:solidFill>
            <a:miter lim="800000"/>
            <a:headEnd/>
            <a:tailEnd/>
          </a:ln>
        </p:spPr>
        <p:txBody>
          <a:bodyPr/>
          <a:lstStyle/>
          <a:p>
            <a:pPr algn="ctr" eaLnBrk="1" hangingPunct="1"/>
            <a:r>
              <a:rPr lang="en-US" altLang="en-US" b="1" dirty="0" smtClean="0">
                <a:solidFill>
                  <a:srgbClr val="3333FF"/>
                </a:solidFill>
              </a:rPr>
              <a:t>final and static</a:t>
            </a:r>
          </a:p>
        </p:txBody>
      </p:sp>
      <p:sp>
        <p:nvSpPr>
          <p:cNvPr id="3" name="Content Placeholder 2"/>
          <p:cNvSpPr>
            <a:spLocks noGrp="1"/>
          </p:cNvSpPr>
          <p:nvPr>
            <p:ph idx="1"/>
          </p:nvPr>
        </p:nvSpPr>
        <p:spPr>
          <a:xfrm>
            <a:off x="838200" y="1825625"/>
            <a:ext cx="10515600" cy="4668838"/>
          </a:xfrm>
          <a:ln w="38100">
            <a:solidFill>
              <a:srgbClr val="00B050"/>
            </a:solidFill>
            <a:miter lim="800000"/>
            <a:headEnd/>
            <a:tailEnd/>
          </a:ln>
        </p:spPr>
        <p:txBody>
          <a:bodyPr/>
          <a:lstStyle/>
          <a:p>
            <a:pPr eaLnBrk="1" hangingPunct="1"/>
            <a:r>
              <a:rPr lang="en-US" altLang="en-US" dirty="0" smtClean="0"/>
              <a:t>Reserved word </a:t>
            </a:r>
            <a:r>
              <a:rPr lang="en-US" altLang="en-US" dirty="0" smtClean="0">
                <a:latin typeface="Courier New" panose="02070309020205020404" pitchFamily="49" charset="0"/>
                <a:cs typeface="Courier New" panose="02070309020205020404" pitchFamily="49" charset="0"/>
              </a:rPr>
              <a:t>final</a:t>
            </a:r>
            <a:r>
              <a:rPr lang="en-US" altLang="en-US" dirty="0" smtClean="0"/>
              <a:t> indicates that the value is a constant, i.e., once assigned, the value cannot be changed (or else syntax error) – note that the reserved word is NOT </a:t>
            </a:r>
            <a:r>
              <a:rPr lang="en-US" altLang="en-US" dirty="0" err="1" smtClean="0">
                <a:latin typeface="Courier New" panose="02070309020205020404" pitchFamily="49" charset="0"/>
                <a:cs typeface="Courier New" panose="02070309020205020404" pitchFamily="49" charset="0"/>
              </a:rPr>
              <a:t>const</a:t>
            </a:r>
            <a:r>
              <a:rPr lang="en-US" altLang="en-US" dirty="0" smtClean="0"/>
              <a:t>:</a:t>
            </a:r>
          </a:p>
          <a:p>
            <a:pPr marL="457200" lvl="1" indent="0" eaLnBrk="1" hangingPunct="1">
              <a:buNone/>
            </a:pPr>
            <a:r>
              <a:rPr lang="en-US" altLang="en-US" b="1" dirty="0" smtClean="0">
                <a:solidFill>
                  <a:srgbClr val="3333FF"/>
                </a:solidFill>
                <a:latin typeface="Courier New" panose="02070309020205020404" pitchFamily="49" charset="0"/>
                <a:cs typeface="Courier New" panose="02070309020205020404" pitchFamily="49" charset="0"/>
              </a:rPr>
              <a:t>final</a:t>
            </a:r>
            <a:r>
              <a:rPr lang="en-US" altLang="en-US" b="1" dirty="0">
                <a:latin typeface="Courier New" panose="02070309020205020404" pitchFamily="49" charset="0"/>
                <a:cs typeface="Courier New" panose="02070309020205020404" pitchFamily="49" charset="0"/>
              </a:rPr>
              <a:t> static double QUARTER_VALUE = 0.25</a:t>
            </a:r>
            <a:r>
              <a:rPr lang="en-US" altLang="en-US" b="1" dirty="0" smtClean="0">
                <a:latin typeface="Courier New" panose="02070309020205020404" pitchFamily="49" charset="0"/>
                <a:cs typeface="Courier New" panose="02070309020205020404" pitchFamily="49" charset="0"/>
              </a:rPr>
              <a:t>;</a:t>
            </a:r>
          </a:p>
          <a:p>
            <a:pPr marL="457200" lvl="1" indent="0" eaLnBrk="1" hangingPunct="1">
              <a:buNone/>
            </a:pPr>
            <a:r>
              <a:rPr lang="en-US" altLang="en-US" b="1" dirty="0" smtClean="0">
                <a:latin typeface="Courier New" panose="02070309020205020404" pitchFamily="49" charset="0"/>
                <a:cs typeface="Courier New" panose="02070309020205020404" pitchFamily="49" charset="0"/>
              </a:rPr>
              <a:t>double </a:t>
            </a:r>
            <a:r>
              <a:rPr lang="en-US" altLang="en-US" b="1" dirty="0">
                <a:latin typeface="Courier New" panose="02070309020205020404" pitchFamily="49" charset="0"/>
                <a:cs typeface="Courier New" panose="02070309020205020404" pitchFamily="49" charset="0"/>
              </a:rPr>
              <a:t>circumference = </a:t>
            </a:r>
            <a:r>
              <a:rPr lang="en-US" altLang="en-US" b="1" dirty="0" err="1">
                <a:solidFill>
                  <a:srgbClr val="3333FF"/>
                </a:solidFill>
                <a:latin typeface="Courier New" panose="02070309020205020404" pitchFamily="49" charset="0"/>
                <a:cs typeface="Courier New" panose="02070309020205020404" pitchFamily="49" charset="0"/>
              </a:rPr>
              <a:t>Math.PI</a:t>
            </a:r>
            <a:r>
              <a:rPr lang="en-US" altLang="en-US" b="1" dirty="0">
                <a:latin typeface="Courier New" panose="02070309020205020404" pitchFamily="49" charset="0"/>
                <a:cs typeface="Courier New" panose="02070309020205020404" pitchFamily="49" charset="0"/>
              </a:rPr>
              <a:t> * diameter</a:t>
            </a:r>
            <a:r>
              <a:rPr lang="en-US" altLang="en-US" b="1" dirty="0" smtClean="0">
                <a:latin typeface="Courier New" panose="02070309020205020404" pitchFamily="49" charset="0"/>
                <a:cs typeface="Courier New" panose="02070309020205020404" pitchFamily="49" charset="0"/>
              </a:rPr>
              <a:t>;</a:t>
            </a:r>
          </a:p>
          <a:p>
            <a:pPr eaLnBrk="1" hangingPunct="1"/>
            <a:r>
              <a:rPr lang="en-US" altLang="en-US" dirty="0" smtClean="0"/>
              <a:t>Final values are named with upper-case letters and underscores</a:t>
            </a:r>
          </a:p>
          <a:p>
            <a:pPr eaLnBrk="1" hangingPunct="1"/>
            <a:r>
              <a:rPr lang="en-US" altLang="en-US" dirty="0" smtClean="0"/>
              <a:t>Reserved </a:t>
            </a:r>
            <a:r>
              <a:rPr lang="en-US" altLang="en-US" dirty="0"/>
              <a:t>word </a:t>
            </a:r>
            <a:r>
              <a:rPr lang="en-US" altLang="en-US" dirty="0" smtClean="0">
                <a:latin typeface="Courier New" panose="02070309020205020404" pitchFamily="49" charset="0"/>
                <a:cs typeface="Courier New" panose="02070309020205020404" pitchFamily="49" charset="0"/>
              </a:rPr>
              <a:t>static </a:t>
            </a:r>
            <a:r>
              <a:rPr lang="en-US" altLang="en-US" dirty="0" smtClean="0"/>
              <a:t>indicates </a:t>
            </a:r>
            <a:r>
              <a:rPr lang="en-US" altLang="en-US" dirty="0"/>
              <a:t>that </a:t>
            </a:r>
            <a:r>
              <a:rPr lang="en-US" altLang="en-US" dirty="0" smtClean="0"/>
              <a:t>the value </a:t>
            </a:r>
            <a:r>
              <a:rPr lang="en-US" altLang="en-US" b="1" i="1" dirty="0" smtClean="0"/>
              <a:t>belongs to the class</a:t>
            </a:r>
            <a:r>
              <a:rPr lang="en-US" altLang="en-US" dirty="0" smtClean="0"/>
              <a:t>; i.e., only </a:t>
            </a:r>
            <a:r>
              <a:rPr lang="en-US" altLang="en-US" b="1" i="1" dirty="0"/>
              <a:t>one slot of RAM to be shared by all live </a:t>
            </a:r>
            <a:r>
              <a:rPr lang="en-US" altLang="en-US" b="1" i="1" dirty="0" smtClean="0"/>
              <a:t>objects</a:t>
            </a:r>
            <a:r>
              <a:rPr lang="en-US" altLang="en-US" dirty="0" smtClean="0"/>
              <a:t>:</a:t>
            </a:r>
            <a:endParaRPr lang="en-US" altLang="en-US" dirty="0"/>
          </a:p>
          <a:p>
            <a:pPr marL="457200" lvl="1" indent="0" eaLnBrk="1" hangingPunct="1">
              <a:buNone/>
            </a:pPr>
            <a:r>
              <a:rPr lang="en-US" altLang="en-US" b="1" dirty="0">
                <a:latin typeface="Courier New" panose="02070309020205020404" pitchFamily="49" charset="0"/>
                <a:cs typeface="Courier New" panose="02070309020205020404" pitchFamily="49" charset="0"/>
              </a:rPr>
              <a:t>final </a:t>
            </a:r>
            <a:r>
              <a:rPr lang="en-US" altLang="en-US" b="1" dirty="0">
                <a:solidFill>
                  <a:srgbClr val="3333FF"/>
                </a:solidFill>
                <a:latin typeface="Courier New" panose="02070309020205020404" pitchFamily="49" charset="0"/>
                <a:cs typeface="Courier New" panose="02070309020205020404" pitchFamily="49" charset="0"/>
              </a:rPr>
              <a:t>static</a:t>
            </a:r>
            <a:r>
              <a:rPr lang="en-US" altLang="en-US" b="1" dirty="0">
                <a:latin typeface="Courier New" panose="02070309020205020404" pitchFamily="49" charset="0"/>
                <a:cs typeface="Courier New" panose="02070309020205020404" pitchFamily="49" charset="0"/>
              </a:rPr>
              <a:t> double QUARTER_VALUE = 0.25</a:t>
            </a:r>
            <a:r>
              <a:rPr lang="en-US" altLang="en-US" b="1" dirty="0" smtClean="0">
                <a:latin typeface="Courier New" panose="02070309020205020404" pitchFamily="49" charset="0"/>
                <a:cs typeface="Courier New" panose="02070309020205020404" pitchFamily="49" charset="0"/>
              </a:rPr>
              <a:t>;</a:t>
            </a:r>
          </a:p>
          <a:p>
            <a:pPr marL="457200" lvl="1" indent="0" eaLnBrk="1" hangingPunct="1">
              <a:buNone/>
            </a:pPr>
            <a:r>
              <a:rPr lang="en-US" altLang="en-US" b="1" dirty="0">
                <a:solidFill>
                  <a:srgbClr val="3333FF"/>
                </a:solidFill>
                <a:latin typeface="Courier New" panose="02070309020205020404" pitchFamily="49" charset="0"/>
                <a:cs typeface="Courier New" panose="02070309020205020404" pitchFamily="49" charset="0"/>
              </a:rPr>
              <a:t>static</a:t>
            </a:r>
            <a:r>
              <a:rPr lang="en-US" altLang="en-US" b="1"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Color.BLACK</a:t>
            </a:r>
            <a:endParaRPr lang="en-US" altLang="en-US" dirty="0"/>
          </a:p>
          <a:p>
            <a:pPr eaLnBrk="1" hangingPunct="1"/>
            <a:endParaRPr lang="en-US" altLang="en-US" dirty="0" smtClean="0"/>
          </a:p>
        </p:txBody>
      </p:sp>
    </p:spTree>
    <p:extLst>
      <p:ext uri="{BB962C8B-B14F-4D97-AF65-F5344CB8AC3E}">
        <p14:creationId xmlns:p14="http://schemas.microsoft.com/office/powerpoint/2010/main" val="2164666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lvl1pPr>
              <a:spcBef>
                <a:spcPct val="30000"/>
              </a:spcBef>
              <a:buClr>
                <a:srgbClr val="FF9900"/>
              </a:buClr>
              <a:buSzPct val="120000"/>
              <a:buChar char="•"/>
              <a:defRPr kumimoji="1" sz="2800">
                <a:solidFill>
                  <a:schemeClr val="tx2"/>
                </a:solidFill>
                <a:latin typeface="Arial" panose="020B0604020202020204" pitchFamily="34" charset="0"/>
              </a:defRPr>
            </a:lvl1pPr>
            <a:lvl2pPr marL="742950" indent="-285750">
              <a:spcBef>
                <a:spcPct val="20000"/>
              </a:spcBef>
              <a:buClr>
                <a:srgbClr val="FF9900"/>
              </a:buClr>
              <a:buSzPct val="75000"/>
              <a:buFont typeface="Wingdings" panose="05000000000000000000" pitchFamily="2" charset="2"/>
              <a:buChar char="Ø"/>
              <a:defRPr kumimoji="1" sz="2400">
                <a:solidFill>
                  <a:schemeClr val="tx2"/>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50000"/>
              </a:spcBef>
              <a:buClrTx/>
              <a:buSzTx/>
              <a:buFontTx/>
              <a:buNone/>
            </a:pPr>
            <a:r>
              <a:rPr kumimoji="0" lang="en-US" altLang="en-US" sz="1400">
                <a:solidFill>
                  <a:schemeClr val="tx1"/>
                </a:solidFill>
              </a:rPr>
              <a:t>6-</a:t>
            </a:r>
            <a:fld id="{A992C9A2-F0EE-42BB-B031-71A416B9C08B}" type="slidenum">
              <a:rPr kumimoji="0" lang="en-US" altLang="en-US" sz="1400">
                <a:solidFill>
                  <a:schemeClr val="tx1"/>
                </a:solidFill>
              </a:rPr>
              <a:pPr>
                <a:spcBef>
                  <a:spcPct val="50000"/>
                </a:spcBef>
                <a:buClrTx/>
                <a:buSzTx/>
                <a:buFontTx/>
                <a:buNone/>
              </a:pPr>
              <a:t>8</a:t>
            </a:fld>
            <a:endParaRPr kumimoji="0" lang="en-US" altLang="en-US" sz="1400">
              <a:solidFill>
                <a:schemeClr val="tx1"/>
              </a:solidFill>
            </a:endParaRPr>
          </a:p>
        </p:txBody>
      </p:sp>
      <p:sp>
        <p:nvSpPr>
          <p:cNvPr id="43011" name="Rectangle 4"/>
          <p:cNvSpPr>
            <a:spLocks noGrp="1" noChangeArrowheads="1"/>
          </p:cNvSpPr>
          <p:nvPr>
            <p:ph type="title"/>
          </p:nvPr>
        </p:nvSpPr>
        <p:spPr/>
        <p:txBody>
          <a:bodyPr/>
          <a:lstStyle/>
          <a:p>
            <a:r>
              <a:rPr lang="en-US" altLang="en-US" dirty="0" smtClean="0">
                <a:solidFill>
                  <a:srgbClr val="3333FF"/>
                </a:solidFill>
              </a:rPr>
              <a:t>Why Symbolic Constants?</a:t>
            </a:r>
          </a:p>
        </p:txBody>
      </p:sp>
      <p:sp>
        <p:nvSpPr>
          <p:cNvPr id="43012" name="Rectangle 5"/>
          <p:cNvSpPr>
            <a:spLocks noGrp="1" noChangeArrowheads="1"/>
          </p:cNvSpPr>
          <p:nvPr>
            <p:ph type="body" idx="1"/>
          </p:nvPr>
        </p:nvSpPr>
        <p:spPr>
          <a:xfrm>
            <a:off x="2544763" y="1550988"/>
            <a:ext cx="7326312" cy="2908300"/>
          </a:xfrm>
        </p:spPr>
        <p:txBody>
          <a:bodyPr/>
          <a:lstStyle/>
          <a:p>
            <a:r>
              <a:rPr lang="en-US" altLang="en-US" dirty="0" smtClean="0"/>
              <a:t>Easy (for the programmer) to change the value throughout the program, if necessary</a:t>
            </a:r>
          </a:p>
          <a:p>
            <a:r>
              <a:rPr lang="en-US" altLang="en-US" dirty="0" smtClean="0"/>
              <a:t>Easy to change into a variable</a:t>
            </a:r>
          </a:p>
          <a:p>
            <a:r>
              <a:rPr lang="en-US" altLang="en-US" dirty="0" smtClean="0"/>
              <a:t>More readable, self-documenting code</a:t>
            </a:r>
          </a:p>
          <a:p>
            <a:r>
              <a:rPr lang="en-US" altLang="en-US" dirty="0" smtClean="0"/>
              <a:t>Additional data type checking by the compiler</a:t>
            </a:r>
          </a:p>
        </p:txBody>
      </p:sp>
      <p:sp>
        <p:nvSpPr>
          <p:cNvPr id="5" name="TextBox 4"/>
          <p:cNvSpPr txBox="1"/>
          <p:nvPr/>
        </p:nvSpPr>
        <p:spPr>
          <a:xfrm>
            <a:off x="2544764" y="365126"/>
            <a:ext cx="479425" cy="276225"/>
          </a:xfrm>
          <a:prstGeom prst="rect">
            <a:avLst/>
          </a:prstGeom>
          <a:noFill/>
        </p:spPr>
        <p:txBody>
          <a:bodyPr wrap="none">
            <a:spAutoFit/>
          </a:bodyPr>
          <a:lstStyle/>
          <a:p>
            <a:pPr>
              <a:defRPr/>
            </a:pPr>
            <a:r>
              <a:rPr lang="en-US" sz="1200" dirty="0">
                <a:solidFill>
                  <a:schemeClr val="bg1">
                    <a:lumMod val="75000"/>
                  </a:schemeClr>
                </a:solidFill>
              </a:rPr>
              <a:t>[6.5]</a:t>
            </a:r>
          </a:p>
        </p:txBody>
      </p:sp>
    </p:spTree>
    <p:extLst>
      <p:ext uri="{BB962C8B-B14F-4D97-AF65-F5344CB8AC3E}">
        <p14:creationId xmlns:p14="http://schemas.microsoft.com/office/powerpoint/2010/main" val="27496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ln w="38100">
            <a:solidFill>
              <a:srgbClr val="FFC000"/>
            </a:solidFill>
            <a:miter lim="800000"/>
            <a:headEnd/>
            <a:tailEnd/>
          </a:ln>
        </p:spPr>
        <p:txBody>
          <a:bodyPr/>
          <a:lstStyle/>
          <a:p>
            <a:pPr algn="ctr" eaLnBrk="1" hangingPunct="1"/>
            <a:r>
              <a:rPr lang="en-US" altLang="en-US" b="1" dirty="0" smtClean="0">
                <a:solidFill>
                  <a:srgbClr val="3333FF"/>
                </a:solidFill>
              </a:rPr>
              <a:t>Math class – see Java API</a:t>
            </a:r>
          </a:p>
        </p:txBody>
      </p:sp>
      <p:sp>
        <p:nvSpPr>
          <p:cNvPr id="3" name="Content Placeholder 2"/>
          <p:cNvSpPr>
            <a:spLocks noGrp="1"/>
          </p:cNvSpPr>
          <p:nvPr>
            <p:ph idx="1"/>
          </p:nvPr>
        </p:nvSpPr>
        <p:spPr>
          <a:xfrm>
            <a:off x="838200" y="1825625"/>
            <a:ext cx="10515600" cy="4668838"/>
          </a:xfrm>
          <a:ln w="38100">
            <a:solidFill>
              <a:srgbClr val="FFC000"/>
            </a:solidFill>
            <a:miter lim="800000"/>
            <a:headEnd/>
            <a:tailEnd/>
          </a:ln>
        </p:spPr>
        <p:txBody>
          <a:bodyPr/>
          <a:lstStyle/>
          <a:p>
            <a:pPr eaLnBrk="1" hangingPunct="1"/>
            <a:r>
              <a:rPr lang="en-US" altLang="en-US" dirty="0"/>
              <a:t>V</a:t>
            </a:r>
            <a:r>
              <a:rPr lang="en-US" altLang="en-US" dirty="0" smtClean="0"/>
              <a:t>alues (name in upper case only) – static:</a:t>
            </a:r>
          </a:p>
          <a:p>
            <a:pPr lvl="1" eaLnBrk="1" hangingPunct="1"/>
            <a:r>
              <a:rPr lang="en-US" altLang="en-US" dirty="0" smtClean="0"/>
              <a:t>pi value: </a:t>
            </a:r>
            <a:r>
              <a:rPr lang="en-US" altLang="en-US" b="1" dirty="0" err="1" smtClean="0">
                <a:solidFill>
                  <a:srgbClr val="3333FF"/>
                </a:solidFill>
                <a:latin typeface="Courier New" panose="02070309020205020404" pitchFamily="49" charset="0"/>
                <a:cs typeface="Courier New" panose="02070309020205020404" pitchFamily="49" charset="0"/>
              </a:rPr>
              <a:t>Math.PI</a:t>
            </a:r>
            <a:endParaRPr lang="en-US" altLang="en-US" b="1" dirty="0" smtClean="0">
              <a:solidFill>
                <a:srgbClr val="3333FF"/>
              </a:solidFill>
              <a:latin typeface="Courier New" panose="02070309020205020404" pitchFamily="49" charset="0"/>
              <a:cs typeface="Courier New" panose="02070309020205020404" pitchFamily="49" charset="0"/>
            </a:endParaRPr>
          </a:p>
          <a:p>
            <a:pPr lvl="1" eaLnBrk="1" hangingPunct="1"/>
            <a:r>
              <a:rPr lang="en-US" altLang="en-US" dirty="0" smtClean="0"/>
              <a:t>Euler’s number e: </a:t>
            </a:r>
            <a:r>
              <a:rPr lang="en-US" altLang="en-US" b="1" dirty="0" err="1" smtClean="0">
                <a:solidFill>
                  <a:srgbClr val="3333FF"/>
                </a:solidFill>
                <a:latin typeface="Courier New" panose="02070309020205020404" pitchFamily="49" charset="0"/>
                <a:cs typeface="Courier New" panose="02070309020205020404" pitchFamily="49" charset="0"/>
              </a:rPr>
              <a:t>Math.E</a:t>
            </a:r>
            <a:endParaRPr lang="en-US" altLang="en-US" b="1" dirty="0" smtClean="0">
              <a:solidFill>
                <a:srgbClr val="3333FF"/>
              </a:solidFill>
              <a:latin typeface="Courier New" panose="02070309020205020404" pitchFamily="49" charset="0"/>
              <a:cs typeface="Courier New" panose="02070309020205020404" pitchFamily="49" charset="0"/>
            </a:endParaRPr>
          </a:p>
          <a:p>
            <a:pPr eaLnBrk="1" hangingPunct="1"/>
            <a:r>
              <a:rPr lang="en-US" altLang="en-US" dirty="0" smtClean="0"/>
              <a:t>Some methods (name starts with lower case), returning </a:t>
            </a:r>
            <a:r>
              <a:rPr lang="en-US" altLang="en-US" dirty="0" smtClean="0">
                <a:solidFill>
                  <a:srgbClr val="3333FF"/>
                </a:solidFill>
                <a:latin typeface="Courier New" panose="02070309020205020404" pitchFamily="49" charset="0"/>
                <a:cs typeface="Courier New" panose="02070309020205020404" pitchFamily="49" charset="0"/>
              </a:rPr>
              <a:t>double</a:t>
            </a:r>
            <a:r>
              <a:rPr lang="en-US" altLang="en-US" dirty="0"/>
              <a:t>:</a:t>
            </a:r>
            <a:endParaRPr lang="en-US" altLang="en-US" dirty="0" smtClean="0"/>
          </a:p>
          <a:p>
            <a:pPr lvl="1" eaLnBrk="1" hangingPunct="1"/>
            <a:r>
              <a:rPr lang="en-US" altLang="en-US" dirty="0" smtClean="0"/>
              <a:t>Get power value: </a:t>
            </a:r>
            <a:r>
              <a:rPr lang="en-US" altLang="en-US" b="1" dirty="0" err="1" smtClean="0">
                <a:solidFill>
                  <a:srgbClr val="3333FF"/>
                </a:solidFill>
                <a:latin typeface="Courier New" panose="02070309020205020404" pitchFamily="49" charset="0"/>
                <a:cs typeface="Courier New" panose="02070309020205020404" pitchFamily="49" charset="0"/>
              </a:rPr>
              <a:t>Math.pow</a:t>
            </a:r>
            <a:r>
              <a:rPr lang="en-US" altLang="en-US" dirty="0" smtClean="0">
                <a:latin typeface="Courier New" panose="02070309020205020404" pitchFamily="49" charset="0"/>
                <a:cs typeface="Courier New" panose="02070309020205020404" pitchFamily="49" charset="0"/>
              </a:rPr>
              <a:t>(double base, double exponent)</a:t>
            </a:r>
          </a:p>
          <a:p>
            <a:pPr lvl="1" eaLnBrk="1" hangingPunct="1"/>
            <a:r>
              <a:rPr lang="en-US" altLang="en-US" dirty="0" smtClean="0"/>
              <a:t>Get random number in [0, 1) interval: </a:t>
            </a:r>
            <a:r>
              <a:rPr lang="en-US" altLang="en-US" b="1" dirty="0" err="1" smtClean="0">
                <a:solidFill>
                  <a:srgbClr val="3333FF"/>
                </a:solidFill>
                <a:latin typeface="Courier New" panose="02070309020205020404" pitchFamily="49" charset="0"/>
                <a:cs typeface="Courier New" panose="02070309020205020404" pitchFamily="49" charset="0"/>
              </a:rPr>
              <a:t>Math.random</a:t>
            </a:r>
            <a:r>
              <a:rPr lang="en-US" altLang="en-US" dirty="0" smtClean="0">
                <a:latin typeface="Courier New" panose="02070309020205020404" pitchFamily="49" charset="0"/>
                <a:cs typeface="Courier New" panose="02070309020205020404" pitchFamily="49" charset="0"/>
              </a:rPr>
              <a:t>()</a:t>
            </a:r>
          </a:p>
          <a:p>
            <a:pPr lvl="1" eaLnBrk="1" hangingPunct="1"/>
            <a:r>
              <a:rPr lang="en-US" altLang="en-US" dirty="0" smtClean="0"/>
              <a:t>Get natural log value: </a:t>
            </a:r>
            <a:r>
              <a:rPr lang="en-US" altLang="en-US" b="1" dirty="0" err="1" smtClean="0">
                <a:solidFill>
                  <a:srgbClr val="3333FF"/>
                </a:solidFill>
                <a:latin typeface="Courier New" panose="02070309020205020404" pitchFamily="49" charset="0"/>
                <a:cs typeface="Courier New" panose="02070309020205020404" pitchFamily="49" charset="0"/>
              </a:rPr>
              <a:t>Math.sqrt</a:t>
            </a:r>
            <a:r>
              <a:rPr lang="en-US" altLang="en-US" dirty="0" smtClean="0">
                <a:latin typeface="Courier New" panose="02070309020205020404" pitchFamily="49" charset="0"/>
                <a:cs typeface="Courier New" panose="02070309020205020404" pitchFamily="49" charset="0"/>
              </a:rPr>
              <a:t>(double </a:t>
            </a:r>
            <a:r>
              <a:rPr lang="en-US" altLang="en-US" dirty="0" err="1" smtClean="0">
                <a:latin typeface="Courier New" panose="02070309020205020404" pitchFamily="49" charset="0"/>
                <a:cs typeface="Courier New" panose="02070309020205020404" pitchFamily="49" charset="0"/>
              </a:rPr>
              <a:t>someNumber</a:t>
            </a:r>
            <a:r>
              <a:rPr lang="en-US" altLang="en-US" dirty="0" smtClean="0">
                <a:latin typeface="Courier New" panose="02070309020205020404" pitchFamily="49" charset="0"/>
                <a:cs typeface="Courier New" panose="02070309020205020404" pitchFamily="49" charset="0"/>
              </a:rPr>
              <a:t>)</a:t>
            </a:r>
          </a:p>
          <a:p>
            <a:pPr lvl="1" eaLnBrk="1" hangingPunct="1"/>
            <a:r>
              <a:rPr lang="en-US" altLang="en-US" dirty="0" smtClean="0"/>
              <a:t>Get natural log value: </a:t>
            </a:r>
            <a:r>
              <a:rPr lang="en-US" altLang="en-US" b="1" dirty="0" err="1" smtClean="0">
                <a:solidFill>
                  <a:srgbClr val="3333FF"/>
                </a:solidFill>
                <a:latin typeface="Courier New" panose="02070309020205020404" pitchFamily="49" charset="0"/>
                <a:cs typeface="Courier New" panose="02070309020205020404" pitchFamily="49" charset="0"/>
              </a:rPr>
              <a:t>Math.round</a:t>
            </a:r>
            <a:r>
              <a:rPr lang="en-US" altLang="en-US" dirty="0" smtClean="0">
                <a:latin typeface="Courier New" panose="02070309020205020404" pitchFamily="49" charset="0"/>
                <a:cs typeface="Courier New" panose="02070309020205020404" pitchFamily="49" charset="0"/>
              </a:rPr>
              <a:t>(double </a:t>
            </a:r>
            <a:r>
              <a:rPr lang="en-US" altLang="en-US" dirty="0" err="1" smtClean="0">
                <a:latin typeface="Courier New" panose="02070309020205020404" pitchFamily="49" charset="0"/>
                <a:cs typeface="Courier New" panose="02070309020205020404" pitchFamily="49" charset="0"/>
              </a:rPr>
              <a:t>someNumber</a:t>
            </a:r>
            <a:r>
              <a:rPr lang="en-US" altLang="en-US" dirty="0" smtClean="0">
                <a:latin typeface="Courier New" panose="02070309020205020404" pitchFamily="49" charset="0"/>
                <a:cs typeface="Courier New" panose="02070309020205020404" pitchFamily="49" charset="0"/>
              </a:rPr>
              <a:t>)</a:t>
            </a:r>
          </a:p>
          <a:p>
            <a:pPr lvl="1" eaLnBrk="1" hangingPunct="1"/>
            <a:r>
              <a:rPr lang="en-US" altLang="en-US" dirty="0" smtClean="0"/>
              <a:t>Get natural log value: </a:t>
            </a:r>
            <a:r>
              <a:rPr lang="en-US" altLang="en-US" b="1" dirty="0" smtClean="0">
                <a:solidFill>
                  <a:srgbClr val="3333FF"/>
                </a:solidFill>
                <a:latin typeface="Courier New" panose="02070309020205020404" pitchFamily="49" charset="0"/>
                <a:cs typeface="Courier New" panose="02070309020205020404" pitchFamily="49" charset="0"/>
              </a:rPr>
              <a:t>Math.log</a:t>
            </a:r>
            <a:r>
              <a:rPr lang="en-US" altLang="en-US" dirty="0" smtClean="0">
                <a:latin typeface="Courier New" panose="02070309020205020404" pitchFamily="49" charset="0"/>
                <a:cs typeface="Courier New" panose="02070309020205020404" pitchFamily="49" charset="0"/>
              </a:rPr>
              <a:t>(double </a:t>
            </a:r>
            <a:r>
              <a:rPr lang="en-US" altLang="en-US" dirty="0" err="1" smtClean="0">
                <a:latin typeface="Courier New" panose="02070309020205020404" pitchFamily="49" charset="0"/>
                <a:cs typeface="Courier New" panose="02070309020205020404" pitchFamily="49" charset="0"/>
              </a:rPr>
              <a:t>someNumber</a:t>
            </a:r>
            <a:r>
              <a:rPr lang="en-US" altLang="en-US" dirty="0" smtClean="0">
                <a:latin typeface="Courier New" panose="02070309020205020404" pitchFamily="49" charset="0"/>
                <a:cs typeface="Courier New" panose="02070309020205020404" pitchFamily="49" charset="0"/>
              </a:rPr>
              <a:t>)</a:t>
            </a:r>
          </a:p>
          <a:p>
            <a:pPr lvl="1" eaLnBrk="1" hangingPunct="1"/>
            <a:r>
              <a:rPr lang="en-US" altLang="en-US" dirty="0" smtClean="0"/>
              <a:t>Get common log value: </a:t>
            </a:r>
            <a:r>
              <a:rPr lang="en-US" altLang="en-US" b="1" dirty="0" smtClean="0">
                <a:solidFill>
                  <a:srgbClr val="3333FF"/>
                </a:solidFill>
                <a:latin typeface="Courier New" panose="02070309020205020404" pitchFamily="49" charset="0"/>
                <a:cs typeface="Courier New" panose="02070309020205020404" pitchFamily="49" charset="0"/>
              </a:rPr>
              <a:t>Math.log10</a:t>
            </a:r>
            <a:r>
              <a:rPr lang="en-US" altLang="en-US" dirty="0" smtClean="0">
                <a:latin typeface="Courier New" panose="02070309020205020404" pitchFamily="49" charset="0"/>
                <a:cs typeface="Courier New" panose="02070309020205020404" pitchFamily="49" charset="0"/>
              </a:rPr>
              <a:t>(double </a:t>
            </a:r>
            <a:r>
              <a:rPr lang="en-US" altLang="en-US" dirty="0" err="1" smtClean="0">
                <a:latin typeface="Courier New" panose="02070309020205020404" pitchFamily="49" charset="0"/>
                <a:cs typeface="Courier New" panose="02070309020205020404" pitchFamily="49" charset="0"/>
              </a:rPr>
              <a:t>someNumber</a:t>
            </a:r>
            <a:r>
              <a:rPr lang="en-US" altLang="en-US" dirty="0" smtClean="0">
                <a:latin typeface="Courier New" panose="02070309020205020404" pitchFamily="49" charset="0"/>
                <a:cs typeface="Courier New" panose="02070309020205020404" pitchFamily="49" charset="0"/>
              </a:rPr>
              <a:t>)</a:t>
            </a:r>
          </a:p>
          <a:p>
            <a:pPr lvl="1" eaLnBrk="1" hangingPunct="1"/>
            <a:r>
              <a:rPr lang="en-US" altLang="en-US" dirty="0" smtClean="0"/>
              <a:t>Get sin value: </a:t>
            </a:r>
            <a:r>
              <a:rPr lang="en-US" altLang="en-US" b="1" dirty="0" err="1" smtClean="0">
                <a:solidFill>
                  <a:srgbClr val="3333FF"/>
                </a:solidFill>
                <a:latin typeface="Courier New" panose="02070309020205020404" pitchFamily="49" charset="0"/>
                <a:cs typeface="Courier New" panose="02070309020205020404" pitchFamily="49" charset="0"/>
              </a:rPr>
              <a:t>Math.sin</a:t>
            </a:r>
            <a:r>
              <a:rPr lang="en-US" altLang="en-US" dirty="0" smtClean="0">
                <a:latin typeface="Courier New" panose="02070309020205020404" pitchFamily="49" charset="0"/>
                <a:cs typeface="Courier New" panose="02070309020205020404" pitchFamily="49" charset="0"/>
              </a:rPr>
              <a:t>(double </a:t>
            </a:r>
            <a:r>
              <a:rPr lang="en-US" altLang="en-US" dirty="0" err="1" smtClean="0">
                <a:latin typeface="Courier New" panose="02070309020205020404" pitchFamily="49" charset="0"/>
                <a:cs typeface="Courier New" panose="02070309020205020404" pitchFamily="49" charset="0"/>
              </a:rPr>
              <a:t>someAngle</a:t>
            </a:r>
            <a:r>
              <a:rPr lang="en-US" altLang="en-US" dirty="0" smtClean="0">
                <a:latin typeface="Courier New" panose="02070309020205020404" pitchFamily="49" charset="0"/>
                <a:cs typeface="Courier New" panose="02070309020205020404" pitchFamily="49" charset="0"/>
              </a:rPr>
              <a:t>)</a:t>
            </a:r>
            <a:endParaRPr lang="en-US" altLang="en-US" dirty="0" smtClean="0"/>
          </a:p>
        </p:txBody>
      </p:sp>
    </p:spTree>
    <p:extLst>
      <p:ext uri="{BB962C8B-B14F-4D97-AF65-F5344CB8AC3E}">
        <p14:creationId xmlns:p14="http://schemas.microsoft.com/office/powerpoint/2010/main" val="17377261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22509</TotalTime>
  <Words>2476</Words>
  <Application>Microsoft Office PowerPoint</Application>
  <PresentationFormat>Widescreen</PresentationFormat>
  <Paragraphs>378</Paragraphs>
  <Slides>34</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Arial Narrow</vt:lpstr>
      <vt:lpstr>Calibri</vt:lpstr>
      <vt:lpstr>Calibri Light</vt:lpstr>
      <vt:lpstr>Courier</vt:lpstr>
      <vt:lpstr>Courier New</vt:lpstr>
      <vt:lpstr>Times New Roman</vt:lpstr>
      <vt:lpstr>Wingdings</vt:lpstr>
      <vt:lpstr>Office Theme</vt:lpstr>
      <vt:lpstr>Data types</vt:lpstr>
      <vt:lpstr>Values in Java</vt:lpstr>
      <vt:lpstr>int in Java</vt:lpstr>
      <vt:lpstr>Number Literals (&amp; errors)</vt:lpstr>
      <vt:lpstr>Rounding Errors</vt:lpstr>
      <vt:lpstr>Convert or cast</vt:lpstr>
      <vt:lpstr>final and static</vt:lpstr>
      <vt:lpstr>Why Symbolic Constants?</vt:lpstr>
      <vt:lpstr>Math class – see Java API</vt:lpstr>
      <vt:lpstr>Operations</vt:lpstr>
      <vt:lpstr>Arithmetic</vt:lpstr>
      <vt:lpstr>Arithmetic (cont’d)</vt:lpstr>
      <vt:lpstr>Arithmetic (cont’d)</vt:lpstr>
      <vt:lpstr>Arithmetic (cont’d)</vt:lpstr>
      <vt:lpstr>Arithmetic (cont’d)</vt:lpstr>
      <vt:lpstr>Formatted “print”</vt:lpstr>
      <vt:lpstr>Scope</vt:lpstr>
      <vt:lpstr>Definition of scope</vt:lpstr>
      <vt:lpstr>Local Variables</vt:lpstr>
      <vt:lpstr>Scope of variables</vt:lpstr>
      <vt:lpstr>Scope of variables (cont.)</vt:lpstr>
      <vt:lpstr>Scope of fields</vt:lpstr>
      <vt:lpstr>Scope of fields (cont.)</vt:lpstr>
      <vt:lpstr>Variables (cont’d)</vt:lpstr>
      <vt:lpstr>____</vt:lpstr>
      <vt:lpstr>__</vt:lpstr>
      <vt:lpstr>THE END</vt:lpstr>
      <vt:lpstr>3 kinds of variables: comparison</vt:lpstr>
      <vt:lpstr>How to choose data type</vt:lpstr>
      <vt:lpstr>Return value</vt:lpstr>
      <vt:lpstr>Characteristics of return</vt:lpstr>
      <vt:lpstr>Example of return in a method w/o output</vt:lpstr>
      <vt:lpstr>Example of return in a method w/ output</vt:lpstr>
      <vt:lpstr>To be 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 Comp. Sci. A</dc:title>
  <dc:creator>Anh Nguyen</dc:creator>
  <cp:lastModifiedBy>evmf atdp</cp:lastModifiedBy>
  <cp:revision>759</cp:revision>
  <dcterms:created xsi:type="dcterms:W3CDTF">2013-08-10T21:38:01Z</dcterms:created>
  <dcterms:modified xsi:type="dcterms:W3CDTF">2016-06-29T15:13:40Z</dcterms:modified>
</cp:coreProperties>
</file>