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ulxz5B+53kWtBz9mHB5xAPFH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0330f40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50330f4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0330f40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50330f4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0330f3e1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0330f3e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C395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0330f3e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1050330f3e1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0330f3e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050330f3e1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50330f3e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050330f3e1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0330f40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0330f4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0330f40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0330f4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0330f3e1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0330f3e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0330f3e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0330f3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0330f3e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0330f3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0330f3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1050330f3e1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0330f3e1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0330f3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0330f3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050330f3e1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0330f3e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050330f3e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2996418" y="1122363"/>
            <a:ext cx="687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6000"/>
              <a:buFont typeface="Trebuchet MS"/>
              <a:buNone/>
              <a:defRPr sz="6000">
                <a:solidFill>
                  <a:srgbClr val="1ED6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2996418" y="3602038"/>
            <a:ext cx="6879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D65F"/>
              </a:buClr>
              <a:buSzPts val="2400"/>
              <a:buNone/>
              <a:defRPr sz="2400">
                <a:solidFill>
                  <a:srgbClr val="1ED65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5400"/>
              <a:buFont typeface="Trebuchet MS"/>
              <a:buNone/>
              <a:defRPr sz="5400">
                <a:solidFill>
                  <a:srgbClr val="2B41B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831850" y="4589463"/>
            <a:ext cx="105156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41BC"/>
              </a:buClr>
              <a:buSzPts val="2400"/>
              <a:buNone/>
              <a:defRPr sz="2400">
                <a:solidFill>
                  <a:srgbClr val="2B41B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B41B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B41B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2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/>
          <p:nvPr>
            <p:ph idx="2" type="pic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pic>
        <p:nvPicPr>
          <p:cNvPr id="11" name="Google Shape;1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/>
        </p:nvSpPr>
        <p:spPr>
          <a:xfrm rot="-5400000">
            <a:off x="-2113782" y="2546150"/>
            <a:ext cx="388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prezentr.com</a:t>
            </a:r>
            <a:r>
              <a: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b="0" i="0" sz="12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rezentr.com/?utm_source=templates&amp;utm_medium=presentation&amp;utm_campaign=free_downloads_202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sci303-music-recommender.herokuapp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"/>
          <p:cNvSpPr txBox="1"/>
          <p:nvPr>
            <p:ph type="ctrTitle"/>
          </p:nvPr>
        </p:nvSpPr>
        <p:spPr>
          <a:xfrm>
            <a:off x="3007968" y="1168538"/>
            <a:ext cx="687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ct val="100000"/>
              <a:buFont typeface="Trebuchet MS"/>
              <a:buNone/>
            </a:pPr>
            <a:r>
              <a:rPr/>
              <a:t>Music Recommandation Engine</a:t>
            </a:r>
            <a:endParaRPr/>
          </a:p>
        </p:txBody>
      </p:sp>
      <p:sp>
        <p:nvSpPr>
          <p:cNvPr id="73" name="Google Shape;73;p1"/>
          <p:cNvSpPr txBox="1"/>
          <p:nvPr>
            <p:ph type="ctrTitle"/>
          </p:nvPr>
        </p:nvSpPr>
        <p:spPr>
          <a:xfrm>
            <a:off x="4307500" y="4050400"/>
            <a:ext cx="41643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6000"/>
              <a:buFont typeface="Trebuchet MS"/>
              <a:buNone/>
            </a:pPr>
            <a:r>
              <a:rPr sz="2000"/>
              <a:t>Irpan Yierpan, Keifer Convertino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0330f404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Listener Recommendation</a:t>
            </a:r>
            <a:endParaRPr/>
          </a:p>
        </p:txBody>
      </p:sp>
      <p:sp>
        <p:nvSpPr>
          <p:cNvPr id="134" name="Google Shape;134;g1050330f404_0_5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We want to provide a tool for listeners to receive recommendations for songs similar to the </a:t>
            </a:r>
            <a:r>
              <a:rPr/>
              <a:t>music</a:t>
            </a:r>
            <a:r>
              <a:rPr/>
              <a:t> they like.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We don’t have access to a user’s listening history or likes.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We can only rely on the songs that a user specifically designates as an input for our model.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0330f404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k-Nearest Neighbors</a:t>
            </a:r>
            <a:endParaRPr/>
          </a:p>
        </p:txBody>
      </p:sp>
      <p:sp>
        <p:nvSpPr>
          <p:cNvPr id="140" name="Google Shape;140;g1050330f404_0_15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kNN was a natural choice for this set of constraints.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We can ask a user to input a song that they like, extract the audio features from that track, and find the closest matches in our 100,000+ track dataset.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Additionally, we can use our previously computed clusters to further granulate these recommendations.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/>
              <a:t>ex: I want “happy” songs that are similar to a song that I like.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0330f3e1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Artist - Popularity</a:t>
            </a:r>
            <a:endParaRPr/>
          </a:p>
        </p:txBody>
      </p:sp>
      <p:sp>
        <p:nvSpPr>
          <p:cNvPr id="146" name="Google Shape;146;g1050330f3e1_0_93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The Spotify Popularity Index: 0 to 100.</a:t>
            </a:r>
            <a:br>
              <a:rPr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/>
              <a:t>High </a:t>
            </a:r>
            <a:r>
              <a:rPr/>
              <a:t>popularity means higher chance for the music to be recommended to listeners and successed on the market.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Spotify uses their user traffic data to generate popularity score and update them regularly.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We are trying to predict based on the songs’ audio features.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0330f3e1_0_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sz="4400"/>
              <a:t>Popularity Analysis</a:t>
            </a:r>
            <a:endParaRPr sz="4400"/>
          </a:p>
        </p:txBody>
      </p:sp>
      <p:pic>
        <p:nvPicPr>
          <p:cNvPr id="152" name="Google Shape;152;g1050330f3e1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875" y="3012497"/>
            <a:ext cx="3355625" cy="283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050330f3e1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8200" y="3012500"/>
            <a:ext cx="3355625" cy="277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050330f3e1_0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525" y="3012500"/>
            <a:ext cx="3498696" cy="283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050330f3e1_0_106"/>
          <p:cNvSpPr txBox="1"/>
          <p:nvPr>
            <p:ph idx="1" type="body"/>
          </p:nvPr>
        </p:nvSpPr>
        <p:spPr>
          <a:xfrm>
            <a:off x="838200" y="1374725"/>
            <a:ext cx="63759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High danceablity &amp; Loudness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Medium Valence &amp; Tempo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Low Acousticness &amp; Liveness &amp; Speechiness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0330f3e1_0_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sz="4400"/>
              <a:t>Popularity Analysis</a:t>
            </a:r>
            <a:endParaRPr sz="4400"/>
          </a:p>
        </p:txBody>
      </p:sp>
      <p:sp>
        <p:nvSpPr>
          <p:cNvPr id="161" name="Google Shape;161;g1050330f3e1_0_148"/>
          <p:cNvSpPr txBox="1"/>
          <p:nvPr>
            <p:ph idx="1" type="body"/>
          </p:nvPr>
        </p:nvSpPr>
        <p:spPr>
          <a:xfrm>
            <a:off x="838200" y="1374725"/>
            <a:ext cx="100485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sz="1900"/>
              <a:t>Top popular songs of different genre have different mean audio features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sz="1900"/>
              <a:t>Artists of different genres should focus on features </a:t>
            </a:r>
            <a:r>
              <a:rPr sz="1900"/>
              <a:t>differently to become popular</a:t>
            </a:r>
            <a:endParaRPr sz="1900"/>
          </a:p>
        </p:txBody>
      </p:sp>
      <p:pic>
        <p:nvPicPr>
          <p:cNvPr id="162" name="Google Shape;162;g1050330f3e1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325" y="4624633"/>
            <a:ext cx="2361200" cy="210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050330f3e1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375" y="4643637"/>
            <a:ext cx="2361200" cy="206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050330f3e1_0_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325" y="2358250"/>
            <a:ext cx="2361200" cy="20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050330f3e1_0_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2375" y="2379000"/>
            <a:ext cx="2361200" cy="204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050330f3e1_0_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1450" y="3490875"/>
            <a:ext cx="2469156" cy="204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50330f3e1_0_1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sz="4400"/>
              <a:t>Popularity Prediction</a:t>
            </a:r>
            <a:endParaRPr sz="4400"/>
          </a:p>
        </p:txBody>
      </p:sp>
      <p:sp>
        <p:nvSpPr>
          <p:cNvPr id="172" name="Google Shape;172;g1050330f3e1_0_122"/>
          <p:cNvSpPr txBox="1"/>
          <p:nvPr>
            <p:ph idx="1" type="body"/>
          </p:nvPr>
        </p:nvSpPr>
        <p:spPr>
          <a:xfrm>
            <a:off x="838200" y="1374725"/>
            <a:ext cx="96468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sz="2000"/>
              <a:t>Model selection Requirments: 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High cross validation and testing accuracy (R^2 Scores)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Reasonalbly high training accuracy 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Reasonable run time</a:t>
            </a:r>
            <a:endParaRPr sz="200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00"/>
          </a:p>
        </p:txBody>
      </p:sp>
      <p:pic>
        <p:nvPicPr>
          <p:cNvPr id="173" name="Google Shape;173;g1050330f3e1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25" y="3415450"/>
            <a:ext cx="11729550" cy="31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50330f3e1_0_122"/>
          <p:cNvSpPr/>
          <p:nvPr/>
        </p:nvSpPr>
        <p:spPr>
          <a:xfrm>
            <a:off x="9797825" y="4569875"/>
            <a:ext cx="4809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050330f3e1_0_122"/>
          <p:cNvSpPr/>
          <p:nvPr/>
        </p:nvSpPr>
        <p:spPr>
          <a:xfrm>
            <a:off x="9797825" y="4879075"/>
            <a:ext cx="4809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50330f3e1_0_122"/>
          <p:cNvSpPr/>
          <p:nvPr/>
        </p:nvSpPr>
        <p:spPr>
          <a:xfrm>
            <a:off x="9797825" y="6254625"/>
            <a:ext cx="4809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050330f3e1_0_122"/>
          <p:cNvSpPr/>
          <p:nvPr/>
        </p:nvSpPr>
        <p:spPr>
          <a:xfrm>
            <a:off x="328575" y="4506875"/>
            <a:ext cx="11558400" cy="310500"/>
          </a:xfrm>
          <a:prstGeom prst="rect">
            <a:avLst/>
          </a:prstGeom>
          <a:noFill/>
          <a:ln cap="flat" cmpd="sng" w="38100">
            <a:solidFill>
              <a:srgbClr val="2B4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0330f404_0_10"/>
          <p:cNvSpPr txBox="1"/>
          <p:nvPr>
            <p:ph type="title"/>
          </p:nvPr>
        </p:nvSpPr>
        <p:spPr>
          <a:xfrm>
            <a:off x="838200" y="20803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Web Demo</a:t>
            </a:r>
            <a:endParaRPr/>
          </a:p>
        </p:txBody>
      </p:sp>
      <p:sp>
        <p:nvSpPr>
          <p:cNvPr id="183" name="Google Shape;183;g1050330f404_0_10"/>
          <p:cNvSpPr txBox="1"/>
          <p:nvPr/>
        </p:nvSpPr>
        <p:spPr>
          <a:xfrm>
            <a:off x="1901525" y="3406050"/>
            <a:ext cx="8406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900" u="sng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http://dsci303-music-recommender.herokuapp.com/</a:t>
            </a:r>
            <a:endParaRPr b="1" sz="19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50330f404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Future Improvements</a:t>
            </a:r>
            <a:endParaRPr/>
          </a:p>
        </p:txBody>
      </p:sp>
      <p:sp>
        <p:nvSpPr>
          <p:cNvPr id="189" name="Google Shape;189;g1050330f404_0_28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More data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/>
              <a:t>Allow users to enter playlists/artists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/>
              <a:t>And recommend playlists/artists as well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/>
              <a:t>Incorporate user history/likes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/>
              <a:t>Identify audio features that are particularly important for a listener?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/>
              <a:t>No spotify API dependency on artists side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/>
              <a:t>Neural networks on popularity predictions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0330f3e1_0_142"/>
          <p:cNvSpPr txBox="1"/>
          <p:nvPr>
            <p:ph type="title"/>
          </p:nvPr>
        </p:nvSpPr>
        <p:spPr>
          <a:xfrm>
            <a:off x="563325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/>
              <a:t>Project Overview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838200" y="1789600"/>
            <a:ext cx="89397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/>
              <a:t>We want to provide a tool that will improve the way people interact with and discover music.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/>
              <a:t>We want to use models to help listeners find new music that is similar to their previous interests.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/>
              <a:t>Additionally, we want to help aspiring musicians reach a larger audience with their music.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/>
              <a:t>Data and machine learning can help predict the popularity of an artist’s new song, and provide an auditory analysis of their song in comparison to popular music.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sz="4400"/>
              <a:t>Dataset Overiew</a:t>
            </a:r>
            <a:endParaRPr sz="4400"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791225" y="1690825"/>
            <a:ext cx="101859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/>
              <a:t>Dataset of songs in spotify</a:t>
            </a:r>
            <a:endParaRPr/>
          </a:p>
          <a:p>
            <a:pPr indent="-3695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/>
              <a:t>Each track is identified by a track id</a:t>
            </a:r>
            <a:endParaRPr/>
          </a:p>
          <a:p>
            <a:pPr indent="-3460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/>
              <a:t>Can be used with Spotify API</a:t>
            </a:r>
            <a:endParaRPr/>
          </a:p>
          <a:p>
            <a:pPr indent="-3695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/>
              <a:t>228159 Tracks x 18 Variables </a:t>
            </a:r>
            <a:endParaRPr/>
          </a:p>
          <a:p>
            <a:pPr indent="-3695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/>
              <a:t>No missing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/>
              <a:t>Link: https://www.kaggle.com/huanntran100/spotify-song-popularity-prediction/data</a:t>
            </a:r>
            <a:endParaRPr/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900" y="943425"/>
            <a:ext cx="4665225" cy="43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0330f3e1_0_25"/>
          <p:cNvSpPr txBox="1"/>
          <p:nvPr>
            <p:ph idx="1" type="body"/>
          </p:nvPr>
        </p:nvSpPr>
        <p:spPr>
          <a:xfrm>
            <a:off x="763750" y="1704550"/>
            <a:ext cx="44163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2000"/>
              <a:buChar char="•"/>
            </a:pPr>
            <a:r>
              <a:rPr b="1" sz="2000">
                <a:solidFill>
                  <a:srgbClr val="2B41BC"/>
                </a:solidFill>
              </a:rPr>
              <a:t>Numeric Audio Features</a:t>
            </a:r>
            <a:endParaRPr b="1" sz="2000">
              <a:solidFill>
                <a:srgbClr val="2B41B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acousticness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danceability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energy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instrumentalness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liveness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loudness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speechiness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tempo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valence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2B41B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2000"/>
              <a:buFont typeface="Trebuchet MS"/>
              <a:buChar char="•"/>
            </a:pPr>
            <a:r>
              <a:rPr b="1" sz="2000">
                <a:solidFill>
                  <a:srgbClr val="2B41BC"/>
                </a:solidFill>
              </a:rPr>
              <a:t>Other Numeric Features</a:t>
            </a:r>
            <a:endParaRPr b="1" sz="2000">
              <a:solidFill>
                <a:srgbClr val="2B41B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popularity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duration_ms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24"/>
              <a:buNone/>
            </a:pPr>
            <a:r>
              <a:t/>
            </a:r>
            <a:endParaRPr b="1" sz="2000">
              <a:solidFill>
                <a:srgbClr val="1ED65F"/>
              </a:solidFill>
            </a:endParaRPr>
          </a:p>
        </p:txBody>
      </p:sp>
      <p:sp>
        <p:nvSpPr>
          <p:cNvPr id="92" name="Google Shape;92;g1050330f3e1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sz="4400"/>
              <a:t>Features</a:t>
            </a:r>
            <a:endParaRPr sz="4400"/>
          </a:p>
        </p:txBody>
      </p:sp>
      <p:sp>
        <p:nvSpPr>
          <p:cNvPr id="93" name="Google Shape;93;g1050330f3e1_0_25"/>
          <p:cNvSpPr txBox="1"/>
          <p:nvPr>
            <p:ph idx="1" type="body"/>
          </p:nvPr>
        </p:nvSpPr>
        <p:spPr>
          <a:xfrm>
            <a:off x="6033225" y="1690825"/>
            <a:ext cx="40944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2000"/>
              <a:buChar char="•"/>
            </a:pPr>
            <a:r>
              <a:rPr b="1" sz="2000">
                <a:solidFill>
                  <a:srgbClr val="2B41BC"/>
                </a:solidFill>
              </a:rPr>
              <a:t>Categorical Audio Features</a:t>
            </a:r>
            <a:endParaRPr b="1" sz="2000">
              <a:solidFill>
                <a:srgbClr val="2B41BC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mode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key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time_signature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2000"/>
              <a:buChar char="•"/>
            </a:pPr>
            <a:r>
              <a:rPr b="1" sz="2000">
                <a:solidFill>
                  <a:srgbClr val="2B41BC"/>
                </a:solidFill>
              </a:rPr>
              <a:t>Other Categorical Features</a:t>
            </a:r>
            <a:endParaRPr b="1" sz="2000">
              <a:solidFill>
                <a:srgbClr val="2B41B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genre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r>
              <a:rPr>
                <a:solidFill>
                  <a:schemeClr val="lt1"/>
                </a:solidFill>
              </a:rPr>
              <a:t>track_id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track_name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>
                <a:solidFill>
                  <a:schemeClr val="lt1"/>
                </a:solidFill>
              </a:rPr>
              <a:t>artist_name</a:t>
            </a:r>
            <a:endParaRPr b="1">
              <a:solidFill>
                <a:srgbClr val="1ED65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0330f3e1_0_5"/>
          <p:cNvSpPr txBox="1"/>
          <p:nvPr>
            <p:ph idx="1" type="body"/>
          </p:nvPr>
        </p:nvSpPr>
        <p:spPr>
          <a:xfrm>
            <a:off x="763750" y="1704550"/>
            <a:ext cx="101859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sz="2000"/>
              <a:t>Combined duplicated </a:t>
            </a:r>
            <a:r>
              <a:rPr sz="2000"/>
              <a:t>tracks</a:t>
            </a:r>
            <a:r>
              <a:rPr sz="2000"/>
              <a:t> over the years by avaraging </a:t>
            </a:r>
            <a:r>
              <a:rPr i="1" sz="2000"/>
              <a:t>popularity</a:t>
            </a:r>
            <a:r>
              <a:rPr sz="2000"/>
              <a:t> over time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sz="2000"/>
              <a:t>Only kept songs with </a:t>
            </a:r>
            <a:r>
              <a:rPr i="1" sz="2000"/>
              <a:t>duration_ms</a:t>
            </a:r>
            <a:r>
              <a:rPr sz="2000"/>
              <a:t> within 3 Standard Deviation (15sec - 9min47sec)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sz="2000"/>
              <a:t>Dropped tracks from the “Comedy” </a:t>
            </a:r>
            <a:r>
              <a:rPr i="1" sz="2000"/>
              <a:t>genre</a:t>
            </a:r>
            <a:endParaRPr i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sz="2000"/>
              <a:t>Removed </a:t>
            </a:r>
            <a:r>
              <a:rPr i="1" sz="2000"/>
              <a:t>key</a:t>
            </a:r>
            <a:r>
              <a:rPr sz="2000"/>
              <a:t> and </a:t>
            </a:r>
            <a:r>
              <a:rPr i="1" sz="2000"/>
              <a:t>mode</a:t>
            </a:r>
            <a:r>
              <a:rPr sz="2000"/>
              <a:t> because they are not </a:t>
            </a:r>
            <a:r>
              <a:rPr sz="2000"/>
              <a:t>relevant</a:t>
            </a:r>
            <a:r>
              <a:rPr sz="2000"/>
              <a:t> audio features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sz="2000"/>
              <a:t>Removed </a:t>
            </a:r>
            <a:r>
              <a:rPr i="1" sz="2000"/>
              <a:t>time_signature </a:t>
            </a:r>
            <a:r>
              <a:rPr sz="2000"/>
              <a:t>and </a:t>
            </a:r>
            <a:r>
              <a:rPr i="1" sz="2000"/>
              <a:t>instrumentalness</a:t>
            </a:r>
            <a:r>
              <a:rPr sz="2000"/>
              <a:t> because most </a:t>
            </a:r>
            <a:r>
              <a:rPr sz="2000"/>
              <a:t>songs has same value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sz="2000"/>
              <a:t>Removed </a:t>
            </a:r>
            <a:r>
              <a:rPr i="1" sz="2000"/>
              <a:t>energy</a:t>
            </a:r>
            <a:r>
              <a:rPr sz="2000"/>
              <a:t> because it is highly corelated(+0.81) to </a:t>
            </a:r>
            <a:r>
              <a:rPr i="1" sz="2000"/>
              <a:t>loudness</a:t>
            </a:r>
            <a:r>
              <a:rPr sz="2000"/>
              <a:t>, and </a:t>
            </a:r>
            <a:r>
              <a:rPr i="1" sz="2000"/>
              <a:t>loudness</a:t>
            </a:r>
            <a:r>
              <a:rPr sz="2000"/>
              <a:t> is more corelated to </a:t>
            </a:r>
            <a:r>
              <a:rPr i="1" sz="2000"/>
              <a:t>popularity</a:t>
            </a:r>
            <a:r>
              <a:rPr sz="2000"/>
              <a:t> which is what we are interested in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sz="2000"/>
              <a:t>Min-max scaled all the numerical features since they have upper &amp; lower bound</a:t>
            </a:r>
            <a:endParaRPr sz="2000"/>
          </a:p>
        </p:txBody>
      </p:sp>
      <p:sp>
        <p:nvSpPr>
          <p:cNvPr id="99" name="Google Shape;99;g1050330f3e1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sz="4400"/>
              <a:t>Preprocessing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0330f3e1_0_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sz="4400"/>
              <a:t>Final </a:t>
            </a:r>
            <a:r>
              <a:rPr sz="4400"/>
              <a:t>Dataset</a:t>
            </a:r>
            <a:endParaRPr sz="4400"/>
          </a:p>
        </p:txBody>
      </p:sp>
      <p:sp>
        <p:nvSpPr>
          <p:cNvPr id="105" name="Google Shape;105;g1050330f3e1_0_48"/>
          <p:cNvSpPr txBox="1"/>
          <p:nvPr>
            <p:ph idx="1" type="body"/>
          </p:nvPr>
        </p:nvSpPr>
        <p:spPr>
          <a:xfrm>
            <a:off x="791213" y="1539650"/>
            <a:ext cx="101859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142,683 </a:t>
            </a:r>
            <a:r>
              <a:rPr sz="2000"/>
              <a:t>Tracks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Categorical Features</a:t>
            </a:r>
            <a:endParaRPr sz="20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/>
              <a:t>track_id, artist_name, track_name, genre(26 in total)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Numerical Features</a:t>
            </a:r>
            <a:endParaRPr sz="2000"/>
          </a:p>
        </p:txBody>
      </p:sp>
      <p:pic>
        <p:nvPicPr>
          <p:cNvPr id="106" name="Google Shape;106;g1050330f3e1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188" y="3352363"/>
            <a:ext cx="818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0330f3e1_0_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Category Generation</a:t>
            </a:r>
            <a:endParaRPr/>
          </a:p>
        </p:txBody>
      </p:sp>
      <p:sp>
        <p:nvSpPr>
          <p:cNvPr id="112" name="Google Shape;112;g1050330f3e1_0_57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Create </a:t>
            </a:r>
            <a:r>
              <a:rPr/>
              <a:t>customized categories </a:t>
            </a:r>
            <a:r>
              <a:rPr/>
              <a:t>for users</a:t>
            </a:r>
            <a:r>
              <a:rPr/>
              <a:t>, </a:t>
            </a:r>
            <a:r>
              <a:rPr/>
              <a:t>in addition to the genre categories,</a:t>
            </a:r>
            <a:r>
              <a:rPr/>
              <a:t> using machine learning.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Clustering: K-Means vs. GMM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/>
              <a:t>K-Means classifies each songs to one and only one cluster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/>
              <a:t>GMM gives a probability of the songs being in each cluster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/>
              <a:t>A song can belong in multiple categories, thus, GMM is better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0330f3e1_0_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sz="4400"/>
              <a:t>GMM: Optimal Number of Clusters</a:t>
            </a:r>
            <a:endParaRPr sz="4400"/>
          </a:p>
        </p:txBody>
      </p:sp>
      <p:sp>
        <p:nvSpPr>
          <p:cNvPr id="118" name="Google Shape;118;g1050330f3e1_0_70"/>
          <p:cNvSpPr txBox="1"/>
          <p:nvPr>
            <p:ph idx="1" type="body"/>
          </p:nvPr>
        </p:nvSpPr>
        <p:spPr>
          <a:xfrm>
            <a:off x="791225" y="1539650"/>
            <a:ext cx="99231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Goal: Maximize Silhouette Score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Using subsets because whole data will take days to run, but can see 5% and 10% subsets have very consistent trends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3 is the max, but we want more categories, so we choose 5 (the second max)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9" name="Google Shape;119;g1050330f3e1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387200"/>
            <a:ext cx="4975050" cy="308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050330f3e1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075" y="3387188"/>
            <a:ext cx="4975050" cy="30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0330f3e1_0_8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sz="4400"/>
              <a:t>Labeling Clusters</a:t>
            </a:r>
            <a:endParaRPr sz="4400"/>
          </a:p>
        </p:txBody>
      </p:sp>
      <p:sp>
        <p:nvSpPr>
          <p:cNvPr id="126" name="Google Shape;126;g1050330f3e1_0_83"/>
          <p:cNvSpPr txBox="1"/>
          <p:nvPr>
            <p:ph idx="1" type="body"/>
          </p:nvPr>
        </p:nvSpPr>
        <p:spPr>
          <a:xfrm>
            <a:off x="838203" y="1539650"/>
            <a:ext cx="30363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Cluster 0: Chill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Cluster 1: Loud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Cluster 2: Happy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Cluster 3: Acoustic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sz="2000"/>
              <a:t>Cluster 4: Dance</a:t>
            </a:r>
            <a:endParaRPr sz="2000"/>
          </a:p>
        </p:txBody>
      </p:sp>
      <p:pic>
        <p:nvPicPr>
          <p:cNvPr id="127" name="Google Shape;127;g1050330f3e1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025" y="878500"/>
            <a:ext cx="3173948" cy="479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050330f3e1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157575"/>
            <a:ext cx="5556550" cy="15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