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YdCeyZo7VS5xlP0CAdbysODb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05b790a9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05b790a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b05b790a9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b05b790a9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I: May consider </a:t>
            </a:r>
            <a:r>
              <a:rPr lang="bs-Latn-BA"/>
              <a:t>changing</a:t>
            </a:r>
            <a:r>
              <a:rPr lang="bs-Latn-BA"/>
              <a:t> into categorical or dropping it as most songs are close to 0.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b05b790a9_1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b05b790a9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I: Beats per minute, how fast or slow is the song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05b790a9_1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b05b790a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b05b790a9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b05b790a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b05b790a9_1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b05b790a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05b790a9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b05b790a9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05b790a9_2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05b790a9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b05b790a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I:</a:t>
            </a:r>
            <a:endParaRPr/>
          </a:p>
        </p:txBody>
      </p:sp>
      <p:sp>
        <p:nvSpPr>
          <p:cNvPr id="189" name="Google Shape;189;gfb05b790a9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b05b790a9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I: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Most songs are 4/4, so we may drop time_signature </a:t>
            </a:r>
            <a:endParaRPr/>
          </a:p>
        </p:txBody>
      </p:sp>
      <p:sp>
        <p:nvSpPr>
          <p:cNvPr id="196" name="Google Shape;196;gfb05b790a9_2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I:  	Music is a big part of everyone’s live as most of us listens to </a:t>
            </a:r>
            <a:r>
              <a:rPr lang="bs-Latn-BA"/>
              <a:t>music</a:t>
            </a:r>
            <a:r>
              <a:rPr lang="bs-Latn-BA"/>
              <a:t> every day.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Music can effect our emotions and it can bring </a:t>
            </a:r>
            <a:r>
              <a:rPr lang="bs-Latn-BA"/>
              <a:t>positivity</a:t>
            </a:r>
            <a:r>
              <a:rPr lang="bs-Latn-BA"/>
              <a:t> to our lives.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Thats why we want to make something that can help you find </a:t>
            </a:r>
            <a:r>
              <a:rPr lang="bs-Latn-BA"/>
              <a:t>the</a:t>
            </a:r>
            <a:r>
              <a:rPr lang="bs-Latn-BA"/>
              <a:t> music you need and also help the </a:t>
            </a:r>
            <a:r>
              <a:rPr lang="bs-Latn-BA"/>
              <a:t>music</a:t>
            </a:r>
            <a:r>
              <a:rPr lang="bs-Latn-BA"/>
              <a:t> composing community to produce bette and more likeable </a:t>
            </a:r>
            <a:r>
              <a:rPr lang="bs-Latn-BA"/>
              <a:t>music.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Kiefer, you can continue with something like “therefore, we are making an interface that have two features….. “, etc, and go to explain the listener use case in the next slide.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K:  two use cases: listener vs. artists</a:t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b05b790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K:</a:t>
            </a:r>
            <a:endParaRPr/>
          </a:p>
        </p:txBody>
      </p:sp>
      <p:sp>
        <p:nvSpPr>
          <p:cNvPr id="202" name="Google Shape;202;gfb05b790a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b05b790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I: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Feature correlations </a:t>
            </a:r>
            <a:r>
              <a:rPr lang="bs-Latn-BA">
                <a:solidFill>
                  <a:schemeClr val="dk1"/>
                </a:solidFill>
              </a:rPr>
              <a:t>m</a:t>
            </a:r>
            <a:r>
              <a:rPr lang="bs-Latn-BA">
                <a:solidFill>
                  <a:schemeClr val="dk1"/>
                </a:solidFill>
              </a:rPr>
              <a:t>akes sense 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>
                <a:solidFill>
                  <a:schemeClr val="dk1"/>
                </a:solidFill>
              </a:rPr>
              <a:t>	energetic songs are louder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acoustic</a:t>
            </a:r>
            <a:r>
              <a:rPr lang="bs-Latn-BA"/>
              <a:t> songs are more calm and less energetic/lound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	nothing unexpected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Intersting findings in </a:t>
            </a:r>
            <a:r>
              <a:rPr lang="bs-Latn-BA"/>
              <a:t>correlation</a:t>
            </a:r>
            <a:r>
              <a:rPr lang="bs-Latn-BA"/>
              <a:t> to popularity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	people tend to dislike more acoustic songs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	people tend to like more lound and energtic songs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fb05b790a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b05b790a9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b05b790a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K: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05b790a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05b790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For listeners: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Provide a tool that will allow listener’s to discover music that is similar to their favorite songs.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05b790a9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05b790a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For artists: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Our project can help analyze their music and provide suggestions on how they can make it more popular.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b05b790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s-Latn-BA"/>
              <a:t>I:</a:t>
            </a:r>
            <a:endParaRPr/>
          </a:p>
        </p:txBody>
      </p:sp>
      <p:sp>
        <p:nvSpPr>
          <p:cNvPr id="105" name="Google Shape;105;gfb05b790a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05b790a9_1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05b790a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I: Slightly skewed left, meaning songs on spotify tend to be more energetic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b05b790a9_1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b05b790a9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I: Most songs are under 0.4(</a:t>
            </a:r>
            <a:r>
              <a:rPr lang="bs-Latn-BA"/>
              <a:t>meaning</a:t>
            </a:r>
            <a:r>
              <a:rPr lang="bs-Latn-BA"/>
              <a:t> their are musical) with another </a:t>
            </a:r>
            <a:r>
              <a:rPr lang="bs-Latn-BA"/>
              <a:t>cluster close to 1.0(meaning they are spoken words)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b05b790a9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b05b790a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2996418" y="1122363"/>
            <a:ext cx="687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6000"/>
              <a:buFont typeface="Trebuchet MS"/>
              <a:buNone/>
              <a:defRPr sz="6000">
                <a:solidFill>
                  <a:srgbClr val="1ED65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2996418" y="3602038"/>
            <a:ext cx="6879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D65F"/>
              </a:buClr>
              <a:buSzPts val="2400"/>
              <a:buNone/>
              <a:defRPr sz="2400">
                <a:solidFill>
                  <a:srgbClr val="1ED65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41BC"/>
              </a:buClr>
              <a:buSzPts val="5400"/>
              <a:buFont typeface="Trebuchet MS"/>
              <a:buNone/>
              <a:defRPr sz="5400">
                <a:solidFill>
                  <a:srgbClr val="2B41B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831850" y="4589463"/>
            <a:ext cx="105156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41BC"/>
              </a:buClr>
              <a:buSzPts val="2400"/>
              <a:buNone/>
              <a:defRPr sz="2400">
                <a:solidFill>
                  <a:srgbClr val="2B41B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B41B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B41B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B41BC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9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3200"/>
              <a:buFont typeface="Trebuchet M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2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3200"/>
              <a:buFont typeface="Trebuchet M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/>
          <p:nvPr>
            <p:ph idx="2" type="pic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03279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03279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032790"/>
            <a:ext cx="66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  <p:pic>
        <p:nvPicPr>
          <p:cNvPr id="11" name="Google Shape;1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"/>
          <p:cNvSpPr txBox="1"/>
          <p:nvPr/>
        </p:nvSpPr>
        <p:spPr>
          <a:xfrm rot="-5400000">
            <a:off x="-2113782" y="2546150"/>
            <a:ext cx="388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bs-Latn-BA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bs-Latn-BA" sz="12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prezentr.com</a:t>
            </a:r>
            <a:r>
              <a:rPr b="0" i="0" lang="bs-Latn-BA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b="0" i="0" sz="12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rezentr.com/?utm_source=templates&amp;utm_medium=presentation&amp;utm_campaign=free_downloads_202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"/>
          <p:cNvSpPr txBox="1"/>
          <p:nvPr>
            <p:ph type="ctrTitle"/>
          </p:nvPr>
        </p:nvSpPr>
        <p:spPr>
          <a:xfrm>
            <a:off x="3007968" y="1168538"/>
            <a:ext cx="6879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ct val="100000"/>
              <a:buFont typeface="Trebuchet MS"/>
              <a:buNone/>
            </a:pPr>
            <a:r>
              <a:rPr lang="bs-Latn-BA"/>
              <a:t>Spotify Music Recommandation Engine</a:t>
            </a:r>
            <a:endParaRPr/>
          </a:p>
        </p:txBody>
      </p:sp>
      <p:sp>
        <p:nvSpPr>
          <p:cNvPr id="73" name="Google Shape;73;p1"/>
          <p:cNvSpPr txBox="1"/>
          <p:nvPr>
            <p:ph type="ctrTitle"/>
          </p:nvPr>
        </p:nvSpPr>
        <p:spPr>
          <a:xfrm>
            <a:off x="4307500" y="4050400"/>
            <a:ext cx="41643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6000"/>
              <a:buFont typeface="Trebuchet MS"/>
              <a:buNone/>
            </a:pPr>
            <a:r>
              <a:rPr lang="bs-Latn-BA" sz="2000"/>
              <a:t>Irpan Yierpan, Keifer Convertino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b05b790a9_1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Danceability</a:t>
            </a:r>
            <a:endParaRPr/>
          </a:p>
        </p:txBody>
      </p:sp>
      <p:sp>
        <p:nvSpPr>
          <p:cNvPr id="136" name="Google Shape;136;gfb05b790a9_1_85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H</a:t>
            </a:r>
            <a:r>
              <a:rPr lang="bs-Latn-BA" sz="2000"/>
              <a:t>ow suitable a track is for dancing, based on elements like tempo, rhythm stability, beat strength, and overall regularity.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Range is 0.0 - 1.0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A value of 1.0 represents that Spotify believes that track is very danceable</a:t>
            </a:r>
            <a:endParaRPr sz="2000"/>
          </a:p>
        </p:txBody>
      </p:sp>
      <p:pic>
        <p:nvPicPr>
          <p:cNvPr id="137" name="Google Shape;137;gfb05b790a9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0" y="1843225"/>
            <a:ext cx="70866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b05b790a9_1_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Instrulmentalness</a:t>
            </a:r>
            <a:endParaRPr/>
          </a:p>
        </p:txBody>
      </p:sp>
      <p:sp>
        <p:nvSpPr>
          <p:cNvPr id="143" name="Google Shape;143;gfb05b790a9_1_102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A metric measuring </a:t>
            </a:r>
            <a:r>
              <a:rPr lang="bs-Latn-BA" sz="2000"/>
              <a:t>whether a track contains no vocals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Range is 0.0 - 1.0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Instrulmentalness</a:t>
            </a:r>
            <a:r>
              <a:rPr lang="bs-Latn-BA" sz="2000"/>
              <a:t> &gt; 0.5 suggests the track is instrumental, with a higher value indicating higher confidence.</a:t>
            </a:r>
            <a:endParaRPr sz="2000"/>
          </a:p>
        </p:txBody>
      </p:sp>
      <p:pic>
        <p:nvPicPr>
          <p:cNvPr id="144" name="Google Shape;144;gfb05b790a9_1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0" y="1843225"/>
            <a:ext cx="70389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b05b790a9_1_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Tempo</a:t>
            </a:r>
            <a:endParaRPr/>
          </a:p>
        </p:txBody>
      </p:sp>
      <p:sp>
        <p:nvSpPr>
          <p:cNvPr id="150" name="Google Shape;150;gfb05b790a9_1_131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The overall estimate of a track’s tempo in BPM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Practical range is from arond 30 to 240 </a:t>
            </a:r>
            <a:endParaRPr sz="2000"/>
          </a:p>
        </p:txBody>
      </p:sp>
      <p:pic>
        <p:nvPicPr>
          <p:cNvPr id="151" name="Google Shape;151;gfb05b790a9_1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0" y="1843225"/>
            <a:ext cx="72866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05b790a9_1_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Liveness</a:t>
            </a:r>
            <a:endParaRPr/>
          </a:p>
        </p:txBody>
      </p:sp>
      <p:sp>
        <p:nvSpPr>
          <p:cNvPr id="157" name="Google Shape;157;gfb05b790a9_1_109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A</a:t>
            </a:r>
            <a:r>
              <a:rPr lang="bs-Latn-BA" sz="2000"/>
              <a:t> confidence measure for whether Spotify thinks that a track is performed live.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Range is 0.0 - 1.0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Liveness &gt; 0.8 strongly suggests that the track was performed live.</a:t>
            </a:r>
            <a:endParaRPr sz="2000"/>
          </a:p>
        </p:txBody>
      </p:sp>
      <p:pic>
        <p:nvPicPr>
          <p:cNvPr id="158" name="Google Shape;158;gfb05b790a9_1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0" y="1843225"/>
            <a:ext cx="69342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b05b790a9_1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Loudness</a:t>
            </a:r>
            <a:endParaRPr/>
          </a:p>
        </p:txBody>
      </p:sp>
      <p:sp>
        <p:nvSpPr>
          <p:cNvPr id="164" name="Google Shape;164;gfb05b790a9_1_116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T</a:t>
            </a:r>
            <a:r>
              <a:rPr lang="bs-Latn-BA" sz="2000"/>
              <a:t>he overall loudness of track in decibels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T</a:t>
            </a:r>
            <a:r>
              <a:rPr lang="bs-Latn-BA" sz="2000"/>
              <a:t>ypical range is -60 to 0 dBs</a:t>
            </a:r>
            <a:endParaRPr sz="2000"/>
          </a:p>
        </p:txBody>
      </p:sp>
      <p:pic>
        <p:nvPicPr>
          <p:cNvPr id="165" name="Google Shape;165;gfb05b790a9_1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0" y="1843225"/>
            <a:ext cx="71913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b05b790a9_1_1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Valence</a:t>
            </a:r>
            <a:endParaRPr/>
          </a:p>
        </p:txBody>
      </p:sp>
      <p:sp>
        <p:nvSpPr>
          <p:cNvPr id="171" name="Google Shape;171;gfb05b790a9_1_138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A measure indicated the musical/cheerfulness positiveness of a track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Range is 0.0 - 1.0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Higher values indicated more positive tracks.</a:t>
            </a:r>
            <a:endParaRPr sz="2000"/>
          </a:p>
        </p:txBody>
      </p:sp>
      <p:pic>
        <p:nvPicPr>
          <p:cNvPr id="172" name="Google Shape;172;gfb05b790a9_1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0" y="1843225"/>
            <a:ext cx="71913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b05b790a9_2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Duration</a:t>
            </a:r>
            <a:endParaRPr/>
          </a:p>
        </p:txBody>
      </p:sp>
      <p:sp>
        <p:nvSpPr>
          <p:cNvPr id="178" name="Google Shape;178;gfb05b790a9_2_37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The length of the track in milliseconds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Contains outliers because some tracks are poscasts</a:t>
            </a:r>
            <a:endParaRPr sz="2000"/>
          </a:p>
        </p:txBody>
      </p:sp>
      <p:pic>
        <p:nvPicPr>
          <p:cNvPr id="179" name="Google Shape;179;gfb05b790a9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475" y="1690825"/>
            <a:ext cx="69342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05b790a9_2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Duration(+/-3 std) </a:t>
            </a:r>
            <a:endParaRPr/>
          </a:p>
        </p:txBody>
      </p:sp>
      <p:pic>
        <p:nvPicPr>
          <p:cNvPr id="185" name="Google Shape;185;gfb05b790a9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690825"/>
            <a:ext cx="69342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fb05b790a9_2_44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Now, all tracks are between 15509ms and 586588ms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000"/>
              <a:t>(~ </a:t>
            </a:r>
            <a:r>
              <a:rPr lang="bs-Latn-BA" sz="2000"/>
              <a:t>0.26 min - </a:t>
            </a:r>
            <a:r>
              <a:rPr lang="bs-Latn-BA" sz="2000"/>
              <a:t>9.78 min)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b05b790a9_2_31"/>
          <p:cNvSpPr txBox="1"/>
          <p:nvPr>
            <p:ph idx="1" type="body"/>
          </p:nvPr>
        </p:nvSpPr>
        <p:spPr>
          <a:xfrm>
            <a:off x="838200" y="1757625"/>
            <a:ext cx="40818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2000"/>
              <a:buChar char="•"/>
            </a:pPr>
            <a:r>
              <a:rPr b="1" lang="bs-Latn-BA" sz="2000">
                <a:solidFill>
                  <a:srgbClr val="1ED65F"/>
                </a:solidFill>
              </a:rPr>
              <a:t>Categorical </a:t>
            </a:r>
            <a:r>
              <a:rPr b="1" lang="bs-Latn-BA" sz="2000">
                <a:solidFill>
                  <a:srgbClr val="1ED65F"/>
                </a:solidFill>
              </a:rPr>
              <a:t>Audio </a:t>
            </a:r>
            <a:r>
              <a:rPr b="1" lang="bs-Latn-BA" sz="2000">
                <a:solidFill>
                  <a:srgbClr val="1ED65F"/>
                </a:solidFill>
              </a:rPr>
              <a:t>Features</a:t>
            </a:r>
            <a:endParaRPr b="1" sz="2000">
              <a:solidFill>
                <a:srgbClr val="1ED65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mode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key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time_signature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2" name="Google Shape;192;gfb05b790a9_2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lang="bs-Latn-BA"/>
              <a:t>Categorical</a:t>
            </a:r>
            <a:r>
              <a:rPr lang="bs-Latn-BA"/>
              <a:t> Features</a:t>
            </a:r>
            <a:endParaRPr sz="4400"/>
          </a:p>
        </p:txBody>
      </p:sp>
      <p:sp>
        <p:nvSpPr>
          <p:cNvPr id="193" name="Google Shape;193;gfb05b790a9_2_31"/>
          <p:cNvSpPr txBox="1"/>
          <p:nvPr/>
        </p:nvSpPr>
        <p:spPr>
          <a:xfrm>
            <a:off x="6269975" y="1757625"/>
            <a:ext cx="408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•"/>
            </a:pPr>
            <a:r>
              <a:rPr b="1" lang="bs-Latn-BA" sz="2000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rPr>
              <a:t>Other Categorical Features</a:t>
            </a:r>
            <a:endParaRPr b="1" sz="2000">
              <a:solidFill>
                <a:srgbClr val="1ED65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bs-Latn-BA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artist_name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bs-Latn-BA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genre</a:t>
            </a:r>
            <a:endParaRPr b="1" sz="2000">
              <a:solidFill>
                <a:srgbClr val="1ED65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05b790a9_2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lang="bs-Latn-BA"/>
              <a:t>Categorical Audio Features</a:t>
            </a:r>
            <a:endParaRPr sz="4400"/>
          </a:p>
        </p:txBody>
      </p:sp>
      <p:pic>
        <p:nvPicPr>
          <p:cNvPr id="199" name="Google Shape;199;gfb05b790a9_2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2075050"/>
            <a:ext cx="100488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lang="bs-Latn-BA"/>
              <a:t>Project Overview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838200" y="1789611"/>
            <a:ext cx="10515600" cy="4006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M</a:t>
            </a:r>
            <a:r>
              <a:rPr lang="bs-Latn-BA"/>
              <a:t>usic is a big part of people’s lives.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Something that may help someone on a stressful day.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Something that can help the music composing community.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Our project will </a:t>
            </a:r>
            <a:r>
              <a:rPr lang="bs-Latn-BA"/>
              <a:t>have</a:t>
            </a:r>
            <a:r>
              <a:rPr lang="bs-Latn-BA"/>
              <a:t> two features that target two different groups of people, listeners and artists.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05b790a9_0_29"/>
          <p:cNvSpPr txBox="1"/>
          <p:nvPr>
            <p:ph type="title"/>
          </p:nvPr>
        </p:nvSpPr>
        <p:spPr>
          <a:xfrm>
            <a:off x="838200" y="-10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lang="bs-Latn-BA" sz="4400"/>
              <a:t>Label</a:t>
            </a:r>
            <a:endParaRPr sz="4400"/>
          </a:p>
        </p:txBody>
      </p:sp>
      <p:sp>
        <p:nvSpPr>
          <p:cNvPr id="205" name="Google Shape;205;gfb05b790a9_0_29"/>
          <p:cNvSpPr txBox="1"/>
          <p:nvPr>
            <p:ph idx="1" type="body"/>
          </p:nvPr>
        </p:nvSpPr>
        <p:spPr>
          <a:xfrm>
            <a:off x="838200" y="1007975"/>
            <a:ext cx="87555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bs-Latn-BA"/>
              <a:t>For listener recommendations, we plan on using kNN </a:t>
            </a:r>
            <a:r>
              <a:rPr lang="bs-Latn-BA"/>
              <a:t>against</a:t>
            </a:r>
            <a:r>
              <a:rPr lang="bs-Latn-BA"/>
              <a:t> a preexisting dataset of songs to make recommendations, so there is no label needed.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bs-Latn-BA"/>
              <a:t>For our tool for artists, the label with be popularity - a measure of how many plays a track has all time and how many plays it has received as of late.</a:t>
            </a:r>
            <a:endParaRPr/>
          </a:p>
        </p:txBody>
      </p:sp>
      <p:pic>
        <p:nvPicPr>
          <p:cNvPr id="206" name="Google Shape;206;gfb05b790a9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249" y="3454299"/>
            <a:ext cx="6625525" cy="3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b05b790a9_0_34"/>
          <p:cNvSpPr txBox="1"/>
          <p:nvPr>
            <p:ph idx="1" type="body"/>
          </p:nvPr>
        </p:nvSpPr>
        <p:spPr>
          <a:xfrm>
            <a:off x="838200" y="1789600"/>
            <a:ext cx="60519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bs-Latn-BA" sz="2200">
                <a:solidFill>
                  <a:srgbClr val="1ED65F"/>
                </a:solidFill>
              </a:rPr>
              <a:t>Highly Correlated </a:t>
            </a:r>
            <a:r>
              <a:rPr lang="bs-Latn-BA" sz="2200">
                <a:solidFill>
                  <a:srgbClr val="1ED65F"/>
                </a:solidFill>
              </a:rPr>
              <a:t>Features:</a:t>
            </a:r>
            <a:endParaRPr sz="2200">
              <a:solidFill>
                <a:srgbClr val="1ED65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bs-Latn-BA" sz="2200"/>
              <a:t>Energy vs. Loudness  			(+0.81)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bs-Latn-BA" sz="2200"/>
              <a:t>Acousticness vs. Energy  		(-0.72)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bs-Latn-BA" sz="2200"/>
              <a:t>Acousticness vs. Loundness 	(-0.70)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bs-Latn-BA" sz="2200"/>
              <a:t>Valence vs. Danceablity 		(0.54)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bs-Latn-BA" sz="2200"/>
              <a:t>Speechiness vs. Liveness		(0.52)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bs-Latn-BA" sz="2200"/>
              <a:t>Valence vs. Energy			(0.44)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200">
                <a:solidFill>
                  <a:srgbClr val="1ED65F"/>
                </a:solidFill>
              </a:rPr>
              <a:t>Top Features Correlated to Popularity:</a:t>
            </a:r>
            <a:endParaRPr sz="2200">
              <a:solidFill>
                <a:srgbClr val="1ED65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bs-Latn-BA" sz="2200"/>
              <a:t>Acousticness 			(-0.42)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bs-Latn-BA" sz="2200"/>
              <a:t>Loudness, Danceablity, Energy 			(0.41, 0.29, 0.27)</a:t>
            </a:r>
            <a:endParaRPr sz="2200"/>
          </a:p>
        </p:txBody>
      </p:sp>
      <p:sp>
        <p:nvSpPr>
          <p:cNvPr id="212" name="Google Shape;212;gfb05b790a9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lang="bs-Latn-BA"/>
              <a:t>Correlations</a:t>
            </a:r>
            <a:endParaRPr sz="4400"/>
          </a:p>
        </p:txBody>
      </p:sp>
      <p:pic>
        <p:nvPicPr>
          <p:cNvPr id="213" name="Google Shape;213;gfb05b790a9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350" y="1476000"/>
            <a:ext cx="4779675" cy="43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b05b790a9_2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Genre Popularity</a:t>
            </a:r>
            <a:endParaRPr/>
          </a:p>
        </p:txBody>
      </p:sp>
      <p:sp>
        <p:nvSpPr>
          <p:cNvPr id="219" name="Google Shape;219;gfb05b790a9_2_25"/>
          <p:cNvSpPr txBox="1"/>
          <p:nvPr>
            <p:ph idx="1" type="body"/>
          </p:nvPr>
        </p:nvSpPr>
        <p:spPr>
          <a:xfrm>
            <a:off x="838200" y="1789600"/>
            <a:ext cx="58362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Certain genres are more popular than others.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Certain genres may have different features that fans of that genre like.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Could need to account for this in tool for artists.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Maybe develop a model for each genre.</a:t>
            </a:r>
            <a:endParaRPr/>
          </a:p>
        </p:txBody>
      </p:sp>
      <p:pic>
        <p:nvPicPr>
          <p:cNvPr id="220" name="Google Shape;220;gfb05b790a9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175" y="844703"/>
            <a:ext cx="2846575" cy="49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05b790a9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Mock Frontend</a:t>
            </a:r>
            <a:endParaRPr/>
          </a:p>
        </p:txBody>
      </p:sp>
      <p:sp>
        <p:nvSpPr>
          <p:cNvPr id="85" name="Google Shape;85;gfb05b790a9_1_0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fb05b790a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0"/>
            <a:ext cx="121919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fb05b790a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b05b790a9_1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fb05b790a9_1_63"/>
          <p:cNvSpPr txBox="1"/>
          <p:nvPr>
            <p:ph idx="1" type="body"/>
          </p:nvPr>
        </p:nvSpPr>
        <p:spPr>
          <a:xfrm>
            <a:off x="838200" y="1789611"/>
            <a:ext cx="105156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gfb05b790a9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fb05b790a9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lang="bs-Latn-BA" sz="4400"/>
              <a:t>Dataset Overiew</a:t>
            </a:r>
            <a:endParaRPr sz="4400"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91225" y="1690825"/>
            <a:ext cx="101859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s-Latn-BA"/>
              <a:t>Dataset of songs in spotify</a:t>
            </a:r>
            <a:endParaRPr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bs-Latn-BA"/>
              <a:t>And their “audio features”</a:t>
            </a:r>
            <a:endParaRPr/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s-Latn-BA"/>
              <a:t>Each track is identified by a track id</a:t>
            </a:r>
            <a:endParaRPr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bs-Latn-BA"/>
              <a:t>Can be used with Spotify API</a:t>
            </a:r>
            <a:endParaRPr/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s-Latn-BA"/>
              <a:t>228159 Tracks x 18 Variables </a:t>
            </a:r>
            <a:endParaRPr/>
          </a:p>
          <a:p>
            <a:pPr indent="-3581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bs-Latn-BA"/>
              <a:t>No missing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Link: </a:t>
            </a:r>
            <a:r>
              <a:rPr lang="bs-Latn-BA"/>
              <a:t>https://www.kaggle.com/huanntran100/spotify-song-popularity-prediction/data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025" y="1067125"/>
            <a:ext cx="4665225" cy="43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b05b790a9_0_4"/>
          <p:cNvSpPr txBox="1"/>
          <p:nvPr>
            <p:ph idx="1" type="body"/>
          </p:nvPr>
        </p:nvSpPr>
        <p:spPr>
          <a:xfrm>
            <a:off x="838200" y="1789600"/>
            <a:ext cx="47124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2000"/>
              <a:buChar char="•"/>
            </a:pPr>
            <a:r>
              <a:rPr b="1" lang="bs-Latn-BA" sz="2000">
                <a:solidFill>
                  <a:srgbClr val="1ED65F"/>
                </a:solidFill>
              </a:rPr>
              <a:t>Numeric </a:t>
            </a:r>
            <a:r>
              <a:rPr b="1" lang="bs-Latn-BA" sz="2000">
                <a:solidFill>
                  <a:srgbClr val="1ED65F"/>
                </a:solidFill>
              </a:rPr>
              <a:t>Audio Features</a:t>
            </a:r>
            <a:endParaRPr b="1" sz="2000">
              <a:solidFill>
                <a:srgbClr val="1ED65F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acousticness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danceability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energy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instrumentalness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liveness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loudness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speechiness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tempo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valence</a:t>
            </a:r>
            <a:endParaRPr sz="20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ED65F"/>
              </a:solidFill>
            </a:endParaRPr>
          </a:p>
        </p:txBody>
      </p:sp>
      <p:sp>
        <p:nvSpPr>
          <p:cNvPr id="108" name="Google Shape;108;gfb05b790a9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D65F"/>
              </a:buClr>
              <a:buSzPts val="4400"/>
              <a:buFont typeface="Trebuchet MS"/>
              <a:buNone/>
            </a:pPr>
            <a:r>
              <a:rPr lang="bs-Latn-BA"/>
              <a:t>Numeric Features</a:t>
            </a:r>
            <a:endParaRPr sz="4400"/>
          </a:p>
        </p:txBody>
      </p:sp>
      <p:sp>
        <p:nvSpPr>
          <p:cNvPr id="109" name="Google Shape;109;gfb05b790a9_0_4"/>
          <p:cNvSpPr txBox="1"/>
          <p:nvPr/>
        </p:nvSpPr>
        <p:spPr>
          <a:xfrm>
            <a:off x="5550600" y="1789600"/>
            <a:ext cx="360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Trebuchet MS"/>
              <a:buChar char="•"/>
            </a:pPr>
            <a:r>
              <a:rPr b="1" lang="bs-Latn-BA" sz="2000">
                <a:solidFill>
                  <a:srgbClr val="1ED65F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Numeric Features</a:t>
            </a:r>
            <a:endParaRPr b="1"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bs-Latn-BA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duration_ms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05b790a9_1_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Energy</a:t>
            </a:r>
            <a:endParaRPr/>
          </a:p>
        </p:txBody>
      </p:sp>
      <p:sp>
        <p:nvSpPr>
          <p:cNvPr id="115" name="Google Shape;115;gfb05b790a9_1_95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A</a:t>
            </a:r>
            <a:r>
              <a:rPr lang="bs-Latn-BA" sz="2000"/>
              <a:t> perceptual measure of the intensity and activity of a track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For example, death metal is highly energetic, while a classical prelude is not.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Range is 0.0 - 1.0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A value of 1.0 represents that Spotify believes that track is very energetic</a:t>
            </a:r>
            <a:endParaRPr sz="2000"/>
          </a:p>
        </p:txBody>
      </p:sp>
      <p:pic>
        <p:nvPicPr>
          <p:cNvPr id="116" name="Google Shape;116;gfb05b790a9_1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0" y="1843225"/>
            <a:ext cx="70866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05b790a9_1_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Speechiness</a:t>
            </a:r>
            <a:endParaRPr/>
          </a:p>
        </p:txBody>
      </p:sp>
      <p:sp>
        <p:nvSpPr>
          <p:cNvPr id="122" name="Google Shape;122;gfb05b790a9_1_124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D</a:t>
            </a:r>
            <a:r>
              <a:rPr lang="bs-Latn-BA" sz="2000"/>
              <a:t>etects the presence of spoken word in track.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Range is 0.0-1.0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Trackes with values above 0.66 are most likely entirely spoken word.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Tracks with values between 0.33-0.66 likely contain both music and speech.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bs-Latn-BA" sz="2000"/>
              <a:t>Traks with values below 0.33 are likely entirely musical</a:t>
            </a:r>
            <a:endParaRPr sz="2000"/>
          </a:p>
        </p:txBody>
      </p:sp>
      <p:pic>
        <p:nvPicPr>
          <p:cNvPr id="123" name="Google Shape;123;gfb05b790a9_1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0" y="1843225"/>
            <a:ext cx="719137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b05b790a9_1_7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Acousticness</a:t>
            </a:r>
            <a:endParaRPr/>
          </a:p>
        </p:txBody>
      </p:sp>
      <p:sp>
        <p:nvSpPr>
          <p:cNvPr id="129" name="Google Shape;129;gfb05b790a9_1_79"/>
          <p:cNvSpPr txBox="1"/>
          <p:nvPr>
            <p:ph idx="1" type="body"/>
          </p:nvPr>
        </p:nvSpPr>
        <p:spPr>
          <a:xfrm>
            <a:off x="838200" y="1789600"/>
            <a:ext cx="3558900" cy="40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A</a:t>
            </a:r>
            <a:r>
              <a:rPr lang="bs-Latn-BA" sz="2000"/>
              <a:t> confidence measure for if a track is acoustic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Range is 0.0 - 1.0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bs-Latn-BA" sz="2000"/>
              <a:t>A value of 1.0 represents that Spotify has high confidence that the track is acoustic.</a:t>
            </a:r>
            <a:endParaRPr sz="2000"/>
          </a:p>
        </p:txBody>
      </p:sp>
      <p:pic>
        <p:nvPicPr>
          <p:cNvPr id="130" name="Google Shape;130;gfb05b790a9_1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13" y="1789588"/>
            <a:ext cx="69437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