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466" r:id="rId2"/>
    <p:sldId id="287" r:id="rId3"/>
    <p:sldId id="288" r:id="rId4"/>
    <p:sldId id="383" r:id="rId5"/>
    <p:sldId id="316" r:id="rId6"/>
    <p:sldId id="503" r:id="rId7"/>
    <p:sldId id="289" r:id="rId8"/>
    <p:sldId id="290" r:id="rId9"/>
    <p:sldId id="504" r:id="rId10"/>
    <p:sldId id="506" r:id="rId11"/>
    <p:sldId id="291" r:id="rId12"/>
    <p:sldId id="505" r:id="rId13"/>
    <p:sldId id="508" r:id="rId14"/>
    <p:sldId id="509" r:id="rId15"/>
    <p:sldId id="502" r:id="rId16"/>
    <p:sldId id="317" r:id="rId17"/>
    <p:sldId id="384" r:id="rId18"/>
    <p:sldId id="292" r:id="rId19"/>
    <p:sldId id="293" r:id="rId20"/>
    <p:sldId id="294" r:id="rId21"/>
    <p:sldId id="295" r:id="rId22"/>
    <p:sldId id="349" r:id="rId23"/>
    <p:sldId id="296" r:id="rId24"/>
    <p:sldId id="3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CC"/>
    <a:srgbClr val="4775B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w Cen MT" panose="020B0602020104020603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w Cen MT" panose="020B0602020104020603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nl-NL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/>
              <a:t>Klik om de opmaakprofielen van de modeltekst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w Cen MT" panose="020B0602020104020603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1F5599-812A-4D1F-8B8D-E26100A83602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anose="020B0602020104020603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anose="020B0602020104020603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anose="020B0602020104020603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anose="020B0602020104020603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anose="020B0602020104020603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B8F6F4-96AF-4139-B010-056F958ECDD7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E86ED4-8DDB-4B15-8C73-AF0559661EDD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544A26-E61A-4808-B5AF-D7633FB68C39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E5C1AF-8804-4346-A4E1-DB8A4976569C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43F7B3-4204-44CF-8227-E60A487558D7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60D076-92BB-4CE9-A304-FADE8C464FC7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9221D8-0A36-4E52-9070-1908191BB0D8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0FB3F8-0488-4402-8FAF-14759064E5DA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E2AAC8-3428-416A-92F5-54A6BE027889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E5E1A8-F811-4436-B5F2-2912C1CCBF65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DC67686-3C6B-41BF-9E9E-290C5D1008E0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732795-DEE2-43C4-90B7-D528F6C7ACB2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9DDC21-27B1-46DF-8E81-27592C78FC33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66DEDF-A586-47B2-AAE6-24FB7BC98C93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42DBFB-F24A-407D-BA3B-B6639AE872C7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35ECA9-E6C5-49B3-A624-26A3BA8A24C5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329C5B4-C934-4D11-A1E7-4066551D0137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26F460-FFBF-4D28-9EF7-4404555C6DED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103B513-D011-4727-95DC-1EE65C0860C5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C61871-87B7-47FB-9BA5-45213A519518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854800-3892-4DFE-9277-BF906F62EE85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DF09A7-EC97-404D-A7A0-67118C7D8FE5}" type="slidenum">
              <a:rPr lang="nl-NL" altLang="nl-NL">
                <a:latin typeface="Tw Cen MT" panose="020B0602020104020603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nl-NL" altLang="nl-NL" dirty="0">
              <a:latin typeface="Tw Cen MT" panose="020B0602020104020603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394E-653C-45DA-A36E-2121426854D5}" type="slidenum">
              <a:rPr lang="nl-NL" altLang="nl-NL" smtClean="0"/>
              <a:pPr/>
              <a:t>‹#›</a:t>
            </a:fld>
            <a:endParaRPr lang="nl-NL" alt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5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A143-7231-4B85-A0EB-D095432B91C2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693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DD87-271D-4946-BE98-710A27850788}" type="slidenum">
              <a:rPr lang="nl-NL" altLang="nl-NL" smtClean="0"/>
              <a:pPr/>
              <a:t>‹#›</a:t>
            </a:fld>
            <a:endParaRPr lang="nl-NL" alt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4CEE-1F3C-4F90-AA1C-2AE37300E681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280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6629-91BC-4259-BD7E-8BD1DD73CC79}" type="slidenum">
              <a:rPr lang="nl-NL" altLang="nl-NL" smtClean="0"/>
              <a:pPr/>
              <a:t>‹#›</a:t>
            </a:fld>
            <a:endParaRPr lang="nl-NL" alt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5DE-2DF7-4EC4-9FBF-AB9B7463391D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379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50C4-B194-4D68-AF5F-842C94B724B2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657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C7B0-3FBF-46CC-95B0-B688203C8FDB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283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7D67-1930-4AA1-B770-642EF443DE70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5797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6137-92E6-4640-BF5A-35471594371F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257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F94-D9D5-4808-8B74-10856C08909D}" type="slidenum">
              <a:rPr lang="nl-NL" altLang="nl-NL" smtClean="0"/>
              <a:pPr/>
              <a:t>‹#›</a:t>
            </a:fld>
            <a:endParaRPr lang="nl-NL" altLang="nl-NL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7FD1694-00B3-48C9-B113-2584728F5899}" type="slidenum">
              <a:rPr lang="nl-NL" altLang="nl-NL" smtClean="0"/>
              <a:pPr/>
              <a:t>‹#›</a:t>
            </a:fld>
            <a:endParaRPr lang="nl-NL" alt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foodtechconnect.com/wp-content/uploads/2015/11/static1.squarespace-21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02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ATMS 305 Week 6: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using numpy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xfrm>
            <a:off x="8610600" y="4960137"/>
            <a:ext cx="3200400" cy="1463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Lecture 1: Practical uses of numpy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063552" y="1844824"/>
            <a:ext cx="8064500" cy="4746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pt-BR" altLang="nl-NL" sz="1200" dirty="0">
                <a:latin typeface="Lucida Console" panose="020B0609040504020204" pitchFamily="49" charset="0"/>
              </a:rPr>
              <a:t># a diagonal matrix</a:t>
            </a:r>
          </a:p>
          <a:p>
            <a:pPr algn="l" eaLnBrk="1" hangingPunct="1">
              <a:lnSpc>
                <a:spcPct val="120000"/>
              </a:lnSpc>
            </a:pPr>
            <a:r>
              <a:rPr lang="pt-BR" altLang="nl-NL" sz="1200" dirty="0">
                <a:latin typeface="Lucida Console" panose="020B0609040504020204" pitchFamily="49" charset="0"/>
              </a:rPr>
              <a:t>&gt;&gt;&gt; np.diag([1,2,3])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array([[1, 0, 0],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[0, 2, 0],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[0, 0, 3]])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b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np.zeros</a:t>
            </a:r>
            <a:r>
              <a:rPr lang="en-US" altLang="nl-NL" sz="1200" dirty="0">
                <a:latin typeface="Lucida Console" panose="020B0609040504020204" pitchFamily="49" charset="0"/>
              </a:rPr>
              <a:t>(5)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print(b)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[ 0.  0.  0.  0.  0.]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b.dtype</a:t>
            </a:r>
            <a:r>
              <a:rPr lang="en-US" altLang="nl-NL" sz="1200" dirty="0">
                <a:latin typeface="Lucida Console" panose="020B0609040504020204" pitchFamily="49" charset="0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 err="1">
                <a:latin typeface="Lucida Console" panose="020B0609040504020204" pitchFamily="49" charset="0"/>
              </a:rPr>
              <a:t>dtype</a:t>
            </a:r>
            <a:r>
              <a:rPr lang="en-US" altLang="nl-NL" sz="1200" dirty="0">
                <a:latin typeface="Lucida Console" panose="020B0609040504020204" pitchFamily="49" charset="0"/>
              </a:rPr>
              <a:t>(‘float64’)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n = 1000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my_int_array</a:t>
            </a:r>
            <a:r>
              <a:rPr lang="en-US" altLang="nl-NL" sz="1200" dirty="0">
                <a:latin typeface="Lucida Console" panose="020B0609040504020204" pitchFamily="49" charset="0"/>
              </a:rPr>
              <a:t>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np.zeros</a:t>
            </a:r>
            <a:r>
              <a:rPr lang="en-US" altLang="nl-NL" sz="1200" dirty="0">
                <a:latin typeface="Lucida Console" panose="020B0609040504020204" pitchFamily="49" charset="0"/>
              </a:rPr>
              <a:t>(n, </a:t>
            </a:r>
            <a:r>
              <a:rPr lang="en-US" altLang="nl-NL" sz="1200" dirty="0" err="1">
                <a:latin typeface="Lucida Console" panose="020B0609040504020204" pitchFamily="49" charset="0"/>
              </a:rPr>
              <a:t>dtype</a:t>
            </a:r>
            <a:r>
              <a:rPr lang="en-US" altLang="nl-NL" sz="1200" dirty="0">
                <a:latin typeface="Lucida Console" panose="020B0609040504020204" pitchFamily="49" charset="0"/>
              </a:rPr>
              <a:t>=np.int)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my_int_array.dtype</a:t>
            </a:r>
            <a:r>
              <a:rPr lang="en-US" altLang="nl-NL" sz="1200" dirty="0">
                <a:latin typeface="Lucida Console" panose="020B0609040504020204" pitchFamily="49" charset="0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 err="1">
                <a:latin typeface="Lucida Console" panose="020B0609040504020204" pitchFamily="49" charset="0"/>
              </a:rPr>
              <a:t>dtype</a:t>
            </a:r>
            <a:r>
              <a:rPr lang="en-US" altLang="nl-NL" sz="1200" dirty="0">
                <a:latin typeface="Lucida Console" panose="020B0609040504020204" pitchFamily="49" charset="0"/>
              </a:rPr>
              <a:t>(‘int32’) </a:t>
            </a: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c = np.ones((3,3))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c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array([[ 1.,  1.,  1.],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[ 1.,  1.,  1.],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[ 1.,  1.,  1.]])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creation and use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851914" y="1988840"/>
            <a:ext cx="8064500" cy="38592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d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200" dirty="0">
                <a:latin typeface="Lucida Console" panose="020B0609040504020204" pitchFamily="49" charset="0"/>
              </a:rPr>
              <a:t>(5)  # just like range()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print(d)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[0 1 2 3 4]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d[1] = 9.7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print(d)  # arrays keep their type even if elements changed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[0 9 2 3 4]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print(d*0.4)  # operations create a new array, with new type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[ 0.   3.6  0.8  1.2  1.6]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d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200" dirty="0">
                <a:latin typeface="Lucida Console" panose="020B0609040504020204" pitchFamily="49" charset="0"/>
              </a:rPr>
              <a:t>(5, </a:t>
            </a:r>
            <a:r>
              <a:rPr lang="en-US" altLang="nl-NL" sz="1200" dirty="0" err="1">
                <a:latin typeface="Lucida Console" panose="020B0609040504020204" pitchFamily="49" charset="0"/>
              </a:rPr>
              <a:t>dtype</a:t>
            </a:r>
            <a:r>
              <a:rPr lang="en-US" altLang="nl-NL" sz="1200" dirty="0">
                <a:latin typeface="Lucida Console" panose="020B0609040504020204" pitchFamily="49" charset="0"/>
              </a:rPr>
              <a:t>=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np.float</a:t>
            </a:r>
            <a:r>
              <a:rPr lang="en-US" altLang="nl-NL" sz="1200" dirty="0">
                <a:latin typeface="Lucida Console" panose="020B0609040504020204" pitchFamily="49" charset="0"/>
              </a:rPr>
              <a:t>)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print(d)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[ 0.  1.  2.  3.  4.]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200" dirty="0">
                <a:latin typeface="Lucida Console" panose="020B0609040504020204" pitchFamily="49" charset="0"/>
              </a:rPr>
              <a:t>(3, 7, 0.5)  # arbitrary start, stop and step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array([ 3. , 3.5, 4. , 4.5, 5. , 5.5, 6. , 6.5]) 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creation and use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2135189" y="1628775"/>
            <a:ext cx="7056437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x, y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np.mgrid</a:t>
            </a:r>
            <a:r>
              <a:rPr lang="en-US" altLang="nl-NL" sz="1200" dirty="0">
                <a:latin typeface="Lucida Console" panose="020B0609040504020204" pitchFamily="49" charset="0"/>
              </a:rPr>
              <a:t>[0:5, 0:5] # similar to </a:t>
            </a:r>
            <a:r>
              <a:rPr lang="en-US" altLang="nl-NL" sz="1200" dirty="0" err="1">
                <a:latin typeface="Lucida Console" panose="020B0609040504020204" pitchFamily="49" charset="0"/>
              </a:rPr>
              <a:t>meshgrid</a:t>
            </a:r>
            <a:r>
              <a:rPr lang="en-US" altLang="nl-NL" sz="1200" dirty="0">
                <a:latin typeface="Lucida Console" panose="020B0609040504020204" pitchFamily="49" charset="0"/>
              </a:rPr>
              <a:t> in MATLAB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array([[0, 0, 0, 0, 0],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[1, 1, 1, 1, 1],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[2, 2, 2, 2, 2],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[3, 3, 3, 3, 3],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[4, 4, 4, 4, 4]])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# random data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np.random.rand</a:t>
            </a:r>
            <a:r>
              <a:rPr lang="en-US" altLang="nl-NL" sz="1200" dirty="0">
                <a:latin typeface="Lucida Console" panose="020B0609040504020204" pitchFamily="49" charset="0"/>
              </a:rPr>
              <a:t>(5,5)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array([[ 0.51531133,  0.74085206,  0.99570623,  0.97064334,  0.5819413 ],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[ 0.2105685 ,  0.86289893,  0.13404438,  0.77967281,  0.78480563],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[ 0.62687607,  0.51112285,  0.18374991,  0.2582663 ,  0.58475672],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[ 0.72768256,  0.08885194,  0.69519174,  0.16049876,  0.34557215],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[ 0.93724333,  0.17407127,  0.1237831 ,  0.96840203,  0.52790012]])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674813"/>
            <a:ext cx="8229600" cy="204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/>
              <a:t>File I/O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360614" y="2206626"/>
            <a:ext cx="7767637" cy="40814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os.system</a:t>
            </a:r>
            <a:r>
              <a:rPr lang="en-US" altLang="nl-NL" sz="1200" dirty="0">
                <a:latin typeface="Lucida Console" panose="020B0609040504020204" pitchFamily="49" charset="0"/>
              </a:rPr>
              <a:t>('head DeBilt.txt')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"</a:t>
            </a:r>
            <a:r>
              <a:rPr lang="en-US" altLang="nl-NL" sz="1200" dirty="0" err="1">
                <a:latin typeface="Lucida Console" panose="020B0609040504020204" pitchFamily="49" charset="0"/>
              </a:rPr>
              <a:t>Stn</a:t>
            </a:r>
            <a:r>
              <a:rPr lang="en-US" altLang="nl-NL" sz="1200" dirty="0">
                <a:latin typeface="Lucida Console" panose="020B0609040504020204" pitchFamily="49" charset="0"/>
              </a:rPr>
              <a:t>", "Datum",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Tg</a:t>
            </a:r>
            <a:r>
              <a:rPr lang="en-US" altLang="nl-NL" sz="1200" dirty="0">
                <a:latin typeface="Lucida Console" panose="020B0609040504020204" pitchFamily="49" charset="0"/>
              </a:rPr>
              <a:t>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qTg</a:t>
            </a:r>
            <a:r>
              <a:rPr lang="en-US" altLang="nl-NL" sz="1200" dirty="0">
                <a:latin typeface="Lucida Console" panose="020B0609040504020204" pitchFamily="49" charset="0"/>
              </a:rPr>
              <a:t>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Tn</a:t>
            </a:r>
            <a:r>
              <a:rPr lang="en-US" altLang="nl-NL" sz="1200" dirty="0">
                <a:latin typeface="Lucida Console" panose="020B0609040504020204" pitchFamily="49" charset="0"/>
              </a:rPr>
              <a:t>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qTn</a:t>
            </a:r>
            <a:r>
              <a:rPr lang="en-US" altLang="nl-NL" sz="1200" dirty="0">
                <a:latin typeface="Lucida Console" panose="020B0609040504020204" pitchFamily="49" charset="0"/>
              </a:rPr>
              <a:t>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Tx</a:t>
            </a:r>
            <a:r>
              <a:rPr lang="en-US" altLang="nl-NL" sz="1200" dirty="0">
                <a:latin typeface="Lucida Console" panose="020B0609040504020204" pitchFamily="49" charset="0"/>
              </a:rPr>
              <a:t>", "</a:t>
            </a:r>
            <a:r>
              <a:rPr lang="en-US" altLang="nl-NL" sz="1200" dirty="0" err="1">
                <a:latin typeface="Lucida Console" panose="020B0609040504020204" pitchFamily="49" charset="0"/>
              </a:rPr>
              <a:t>qTx</a:t>
            </a:r>
            <a:r>
              <a:rPr lang="en-US" altLang="nl-NL" sz="1200" dirty="0">
                <a:latin typeface="Lucida Console" panose="020B0609040504020204" pitchFamily="49" charset="0"/>
              </a:rPr>
              <a:t>"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19010101,   -49, 00,   -68, 00,   -22, 40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19010102,   -21, 00,   -36, 30,   -13, 30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19010103,   -28, 00,   -79, 30,    -5, 20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19010104,   -64, 00,   -91, 20,   -10, 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19010105,   -59, 00,   -84, 30,   -18, 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19010106,   -99, 00,  -115, 30,   -78, 30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19010107,   -91, 00,  -122, 00,   -66, 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19010108,   -49, 00,   -94, 00,    -6, 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001, 19010109,    11, 00,   -27, 40,    42, 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0</a:t>
            </a: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data = np.genfromtxt('DeBilt.txt‘, delimiter=</a:t>
            </a:r>
            <a:r>
              <a:rPr lang="en-US" altLang="nl-NL" sz="1200" dirty="0">
                <a:latin typeface="Lucida Console" panose="020B0609040504020204" pitchFamily="49" charset="0"/>
              </a:rPr>
              <a:t>'</a:t>
            </a:r>
            <a:r>
              <a:rPr lang="nl-NL" altLang="nl-NL" sz="1200" dirty="0">
                <a:latin typeface="Lucida Console" panose="020B0609040504020204" pitchFamily="49" charset="0"/>
              </a:rPr>
              <a:t>,</a:t>
            </a:r>
            <a:r>
              <a:rPr lang="en-US" altLang="nl-NL" sz="1200" dirty="0">
                <a:latin typeface="Lucida Console" panose="020B0609040504020204" pitchFamily="49" charset="0"/>
              </a:rPr>
              <a:t>‘, </a:t>
            </a:r>
            <a:r>
              <a:rPr lang="en-US" altLang="nl-NL" sz="1200" dirty="0" err="1">
                <a:latin typeface="Lucida Console" panose="020B0609040504020204" pitchFamily="49" charset="0"/>
              </a:rPr>
              <a:t>skip_header</a:t>
            </a:r>
            <a:r>
              <a:rPr lang="en-US" altLang="nl-NL" sz="1200" dirty="0">
                <a:latin typeface="Lucida Console" panose="020B0609040504020204" pitchFamily="49" charset="0"/>
              </a:rPr>
              <a:t>=1</a:t>
            </a:r>
            <a:r>
              <a:rPr lang="nl-NL" altLang="nl-NL" sz="1200" dirty="0">
                <a:latin typeface="Lucida Console" panose="020B0609040504020204" pitchFamily="49" charset="0"/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data.shape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(25568, 8)</a:t>
            </a: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6989" y="2876551"/>
            <a:ext cx="7767637" cy="27416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np.savetxt('datasaved.txt', data)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os.system('head datasaved.txt')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1.000000000000000000e+00 1.901010100000000000e+07 -4.900000000000000000e+01 0.000000000000000000e+00 -6.800000000000000000e+01 0.000000000000000000e+00 -2.200000000000000000e+01 4.000000000000000000e+01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1.000000000000000000e+00 1.901010200000000000e+07 -2.100000000000000000e+01 0.000000000000000000e+00 -3.600000000000000000e+01 3.000000000000000000e+01 -1.300000000000000000e+01 3.000000000000000000e+01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1.000000000000000000e+00 1.901010300000000000e+07 -2.800000000000000000e+01 0.000000000000000000e+00 -7.900000000000000000e+01 3.000000000000000000e+01 -5.000000000000000000e+00 2.000000000000000000e+01</a:t>
            </a: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135189" y="1628775"/>
            <a:ext cx="7767637" cy="407193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M = np.random.rand(3,3)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M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array([[ 0.84188778,  0.70928643,  0.87321035],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[ 0.81885553,  0.92208501,  0.873464  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[ 0.27111984,  0.82213106,  0.55987325]])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np.save('saved-matrix.npy', M)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np.load('saved-matrix.npy')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array([[ 0.84188778,  0.70928643,  0.87321035],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[ 0.81885553,  0.92208501,  0.873464  ],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       [ 0.27111984,  0.82213106,  0.55987325]])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os.system('head saved-matrix.npy')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NUMPYF{'descr': '&lt;f8', 'fortran_order': False, 'shape': (3, 3), }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Ï&lt;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£¾ðê?­sy²æ?$÷ÒVñë?Ù4ê?%dn¸í?Ã[Äjóë?Ä,ZÑ?Ç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ÎåNê?ó7L{êá?0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- </a:t>
            </a:r>
            <a:r>
              <a:rPr lang="nl-NL" dirty="0" err="1"/>
              <a:t>ndarray</a:t>
            </a:r>
            <a:endParaRPr lang="nl-NL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700212"/>
            <a:ext cx="8229600" cy="24488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nl-NL" sz="2400" dirty="0" err="1"/>
              <a:t>NumPy's</a:t>
            </a:r>
            <a:r>
              <a:rPr lang="en-US" altLang="nl-NL" sz="2400" dirty="0"/>
              <a:t> main object is the homogeneous multidimensional array called </a:t>
            </a:r>
            <a:r>
              <a:rPr lang="en-US" altLang="nl-NL" sz="2400" dirty="0" err="1">
                <a:latin typeface="Lucida Console" panose="020B0609040504020204" pitchFamily="49" charset="0"/>
              </a:rPr>
              <a:t>ndarray</a:t>
            </a:r>
            <a:r>
              <a:rPr lang="en-US" altLang="nl-NL" sz="2400" dirty="0"/>
              <a:t>. </a:t>
            </a:r>
          </a:p>
          <a:p>
            <a:pPr lvl="1" eaLnBrk="1" hangingPunct="1"/>
            <a:r>
              <a:rPr lang="en-US" altLang="nl-NL" sz="2400" dirty="0"/>
              <a:t>This is a table of elements (usually numbers), all of the same type, indexed by a tuple of positive integers. Typical examples of multidimensional arrays include vectors, matrices, images and spreadsheets.</a:t>
            </a:r>
          </a:p>
          <a:p>
            <a:pPr lvl="1" eaLnBrk="1" hangingPunct="1"/>
            <a:r>
              <a:rPr lang="en-US" altLang="nl-NL" sz="2400" dirty="0"/>
              <a:t>Dimensions usually called axes, number of axes is the rank</a:t>
            </a:r>
            <a:endParaRPr lang="nl-NL" altLang="nl-NL" sz="24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24128" y="4292601"/>
            <a:ext cx="99684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2400" dirty="0">
                <a:latin typeface="Tw Cen MT" panose="020B0602020104020603" pitchFamily="34" charset="0"/>
              </a:rPr>
              <a:t>[7, 5, -1] 			An array of rank 1 i.e. It has 1 axis of length 3</a:t>
            </a:r>
          </a:p>
          <a:p>
            <a:pPr algn="l" eaLnBrk="1" hangingPunct="1"/>
            <a:endParaRPr lang="en-US" altLang="nl-NL" sz="2400" dirty="0">
              <a:latin typeface="Tw Cen MT" panose="020B0602020104020603" pitchFamily="34" charset="0"/>
            </a:endParaRPr>
          </a:p>
          <a:p>
            <a:pPr algn="l" eaLnBrk="1" hangingPunct="1"/>
            <a:r>
              <a:rPr lang="en-US" altLang="nl-NL" sz="2400" dirty="0">
                <a:latin typeface="Tw Cen MT" panose="020B0602020104020603" pitchFamily="34" charset="0"/>
              </a:rPr>
              <a:t>[ [ 1.5, 0.2, -3.7] , 		An array of rank 2 i.e. It has 2 axes, the first </a:t>
            </a:r>
          </a:p>
          <a:p>
            <a:pPr algn="l" eaLnBrk="1" hangingPunct="1"/>
            <a:r>
              <a:rPr lang="en-US" altLang="nl-NL" sz="2400" dirty="0">
                <a:latin typeface="Tw Cen MT" panose="020B0602020104020603" pitchFamily="34" charset="0"/>
              </a:rPr>
              <a:t>[ 0.1, 1.7, 2.9] ] 		length 3, the second of length 3 (a matrix </a:t>
            </a:r>
          </a:p>
          <a:p>
            <a:pPr algn="l" eaLnBrk="1" hangingPunct="1"/>
            <a:r>
              <a:rPr lang="en-US" altLang="nl-NL" sz="2400" dirty="0">
                <a:latin typeface="Tw Cen MT" panose="020B0602020104020603" pitchFamily="34" charset="0"/>
              </a:rPr>
              <a:t>			with 2 rows and 3 columns</a:t>
            </a:r>
            <a:endParaRPr lang="nl-NL" altLang="nl-NL" sz="24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ndarray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478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nl-NL" sz="1600" b="1"/>
              <a:t>ndarray.ndim</a:t>
            </a:r>
          </a:p>
          <a:p>
            <a:pPr lvl="1" eaLnBrk="1" hangingPunct="1"/>
            <a:r>
              <a:rPr lang="en-US" altLang="nl-NL" sz="1400"/>
              <a:t>the number of axes (dimensions) of the array i.e. the rank. </a:t>
            </a:r>
          </a:p>
          <a:p>
            <a:pPr eaLnBrk="1" hangingPunct="1"/>
            <a:r>
              <a:rPr lang="en-US" altLang="nl-NL" sz="1600" b="1"/>
              <a:t>ndarray.shape</a:t>
            </a:r>
          </a:p>
          <a:p>
            <a:pPr lvl="1" eaLnBrk="1" hangingPunct="1"/>
            <a:r>
              <a:rPr lang="en-US" altLang="nl-NL" sz="1400"/>
              <a:t>the dimensions of the array. This is a tuple of integers indicating the size of the array in each dimension. For a matrix with n rows and m columns, shape will be (n,m). The length of the shape tuple is therefore the rank, or number of dimensions, ndim. </a:t>
            </a:r>
          </a:p>
          <a:p>
            <a:pPr eaLnBrk="1" hangingPunct="1"/>
            <a:r>
              <a:rPr lang="en-US" altLang="nl-NL" sz="1600" b="1"/>
              <a:t>ndarray.size</a:t>
            </a:r>
          </a:p>
          <a:p>
            <a:pPr lvl="1" eaLnBrk="1" hangingPunct="1"/>
            <a:r>
              <a:rPr lang="en-US" altLang="nl-NL" sz="1400"/>
              <a:t>the total number of elements of the array, equal to the product of the elements of shape. </a:t>
            </a:r>
          </a:p>
          <a:p>
            <a:pPr eaLnBrk="1" hangingPunct="1"/>
            <a:r>
              <a:rPr lang="en-US" altLang="nl-NL" sz="1600" b="1"/>
              <a:t>ndarray.dtype</a:t>
            </a:r>
          </a:p>
          <a:p>
            <a:pPr lvl="1" eaLnBrk="1" hangingPunct="1"/>
            <a:r>
              <a:rPr lang="en-US" altLang="nl-NL" sz="1400"/>
              <a:t>an object describing the type of the elements in the array. One can create or specify dtype's using standard Python types. NumPy provides many, for example bool_, character, int_, int8, int16, int32, int64, float_, float8, float16, float32, float64, complex_, complex64, object_. </a:t>
            </a:r>
          </a:p>
          <a:p>
            <a:pPr eaLnBrk="1" hangingPunct="1"/>
            <a:r>
              <a:rPr lang="en-US" altLang="nl-NL" sz="1600" b="1"/>
              <a:t>ndarray.itemsize</a:t>
            </a:r>
          </a:p>
          <a:p>
            <a:pPr lvl="1" eaLnBrk="1" hangingPunct="1"/>
            <a:r>
              <a:rPr lang="en-US" altLang="nl-NL" sz="1400"/>
              <a:t>the size in bytes of each element of the array. E.g. for elements of type float64, itemsize is 8 (=64/8), while complex32 has itemsize 4 (=32/8) (equivalent to ndarray.dtype.itemsize). </a:t>
            </a:r>
          </a:p>
          <a:p>
            <a:pPr eaLnBrk="1" hangingPunct="1"/>
            <a:r>
              <a:rPr lang="en-US" altLang="nl-NL" sz="1600" b="1"/>
              <a:t>ndarray.data</a:t>
            </a:r>
          </a:p>
          <a:p>
            <a:pPr lvl="1" eaLnBrk="1" hangingPunct="1"/>
            <a:r>
              <a:rPr lang="en-US" altLang="nl-NL" sz="1400"/>
              <a:t>the buffer containing the actual elements of the array. Normally, we won't need to use this attribute because we will access the elements in an array using indexing facilities.</a:t>
            </a:r>
            <a:endParaRPr lang="nl-NL" altLang="nl-NL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creation and use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63750" y="2060576"/>
            <a:ext cx="3600450" cy="43021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 = </a:t>
            </a:r>
            <a:r>
              <a:rPr lang="es-E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s-ES" altLang="nl-NL" sz="1200" dirty="0">
                <a:latin typeface="Lucida Console" panose="020B0609040504020204" pitchFamily="49" charset="0"/>
              </a:rPr>
              <a:t>([1,2,3,4])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y = x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 </a:t>
            </a:r>
            <a:r>
              <a:rPr lang="es-ES" altLang="nl-NL" sz="1200" dirty="0" err="1">
                <a:latin typeface="Lucida Console" panose="020B0609040504020204" pitchFamily="49" charset="0"/>
              </a:rPr>
              <a:t>is</a:t>
            </a:r>
            <a:r>
              <a:rPr lang="es-ES" altLang="nl-NL" sz="1200" dirty="0">
                <a:latin typeface="Lucida Console" panose="020B0609040504020204" pitchFamily="49" charset="0"/>
              </a:rPr>
              <a:t> y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id(x), id(y)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(139814289111920, 139814289111920)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x[0] = 9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y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 err="1">
                <a:latin typeface="Lucida Console" panose="020B0609040504020204" pitchFamily="49" charset="0"/>
              </a:rPr>
              <a:t>array</a:t>
            </a:r>
            <a:r>
              <a:rPr lang="es-ES" altLang="nl-NL" sz="1200" dirty="0">
                <a:latin typeface="Lucida Console" panose="020B0609040504020204" pitchFamily="49" charset="0"/>
              </a:rPr>
              <a:t>([9, 2, 3, 4])</a:t>
            </a: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es-E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x[0] = 1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z = x[:]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 </a:t>
            </a:r>
            <a:r>
              <a:rPr lang="es-ES" altLang="nl-NL" sz="1200" dirty="0" err="1">
                <a:latin typeface="Lucida Console" panose="020B0609040504020204" pitchFamily="49" charset="0"/>
              </a:rPr>
              <a:t>is</a:t>
            </a:r>
            <a:r>
              <a:rPr lang="es-ES" altLang="nl-NL" sz="1200" dirty="0">
                <a:latin typeface="Lucida Console" panose="020B0609040504020204" pitchFamily="49" charset="0"/>
              </a:rPr>
              <a:t> z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id(x), id(z)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(139814289111920, 139814289112080)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x[0] = 8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z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 err="1">
                <a:latin typeface="Lucida Console" panose="020B0609040504020204" pitchFamily="49" charset="0"/>
              </a:rPr>
              <a:t>array</a:t>
            </a:r>
            <a:r>
              <a:rPr lang="es-ES" altLang="nl-NL" sz="1200" dirty="0">
                <a:latin typeface="Lucida Console" panose="020B0609040504020204" pitchFamily="49" charset="0"/>
              </a:rPr>
              <a:t>([8, 2, 3, 4])</a:t>
            </a: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2063750" y="1557339"/>
            <a:ext cx="813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1800" dirty="0">
                <a:latin typeface="Tw Cen MT" panose="020B0602020104020603" pitchFamily="34" charset="0"/>
              </a:rPr>
              <a:t>Two </a:t>
            </a:r>
            <a:r>
              <a:rPr lang="en-US" altLang="nl-NL" sz="1800" dirty="0" err="1">
                <a:latin typeface="Tw Cen MT" panose="020B0602020104020603" pitchFamily="34" charset="0"/>
              </a:rPr>
              <a:t>ndarrays</a:t>
            </a:r>
            <a:r>
              <a:rPr lang="en-US" altLang="nl-NL" sz="1800" dirty="0">
                <a:latin typeface="Tw Cen MT" panose="020B0602020104020603" pitchFamily="34" charset="0"/>
              </a:rPr>
              <a:t> are mutable and may be views to the same memory: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6167439" y="2051050"/>
            <a:ext cx="4103687" cy="275113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 = </a:t>
            </a:r>
            <a:r>
              <a:rPr lang="es-E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s-ES" altLang="nl-NL" sz="1200" dirty="0">
                <a:latin typeface="Lucida Console" panose="020B0609040504020204" pitchFamily="49" charset="0"/>
              </a:rPr>
              <a:t>([1,2,3,4])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y = </a:t>
            </a:r>
            <a:r>
              <a:rPr lang="es-ES" altLang="nl-NL" sz="1200" dirty="0" err="1">
                <a:latin typeface="Lucida Console" panose="020B0609040504020204" pitchFamily="49" charset="0"/>
              </a:rPr>
              <a:t>x.copy</a:t>
            </a:r>
            <a:r>
              <a:rPr lang="es-ES" altLang="nl-NL" sz="1200" dirty="0">
                <a:latin typeface="Lucida Console" panose="020B0609040504020204" pitchFamily="49" charset="0"/>
              </a:rPr>
              <a:t>()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 </a:t>
            </a:r>
            <a:r>
              <a:rPr lang="es-ES" altLang="nl-NL" sz="1200" dirty="0" err="1">
                <a:latin typeface="Lucida Console" panose="020B0609040504020204" pitchFamily="49" charset="0"/>
              </a:rPr>
              <a:t>is</a:t>
            </a:r>
            <a:r>
              <a:rPr lang="es-ES" altLang="nl-NL" sz="1200" dirty="0">
                <a:latin typeface="Lucida Console" panose="020B0609040504020204" pitchFamily="49" charset="0"/>
              </a:rPr>
              <a:t> y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id(x), id(y)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(139814289111920, 139814289111840)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x[0] = 9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x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 err="1">
                <a:latin typeface="Lucida Console" panose="020B0609040504020204" pitchFamily="49" charset="0"/>
              </a:rPr>
              <a:t>array</a:t>
            </a:r>
            <a:r>
              <a:rPr lang="es-ES" altLang="nl-NL" sz="1200" dirty="0">
                <a:latin typeface="Lucida Console" panose="020B0609040504020204" pitchFamily="49" charset="0"/>
              </a:rPr>
              <a:t>([9, 2, 3, 4])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>
                <a:latin typeface="Lucida Console" panose="020B0609040504020204" pitchFamily="49" charset="0"/>
              </a:rPr>
              <a:t>&gt;&gt;&gt; y</a:t>
            </a:r>
          </a:p>
          <a:p>
            <a:pPr algn="l" eaLnBrk="1" hangingPunct="1">
              <a:lnSpc>
                <a:spcPct val="120000"/>
              </a:lnSpc>
            </a:pPr>
            <a:r>
              <a:rPr lang="es-ES" altLang="nl-NL" sz="1200" dirty="0" err="1">
                <a:latin typeface="Lucida Console" panose="020B0609040504020204" pitchFamily="49" charset="0"/>
              </a:rPr>
              <a:t>array</a:t>
            </a:r>
            <a:r>
              <a:rPr lang="es-ES" altLang="nl-NL" sz="1200" dirty="0">
                <a:latin typeface="Lucida Console" panose="020B0609040504020204" pitchFamily="49" charset="0"/>
              </a:rPr>
              <a:t>([1, 2, 3, 4])</a:t>
            </a: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es-ES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-5956"/>
            <a:ext cx="9720072" cy="1499616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/>
              <a:t>Numpy – array creation and use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135560" y="1052736"/>
            <a:ext cx="8064500" cy="578004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4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400" dirty="0">
                <a:latin typeface="Lucida Console" panose="020B0609040504020204" pitchFamily="49" charset="0"/>
              </a:rPr>
              <a:t>(4.0)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b = a * 23.4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c = b/(a+1)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c += 10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print c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[ 10.   21.7  25.6  27.55]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4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</a:t>
            </a:r>
            <a:r>
              <a:rPr lang="en-US" altLang="nl-NL" sz="1400" dirty="0">
                <a:latin typeface="Lucida Console" panose="020B0609040504020204" pitchFamily="49" charset="0"/>
              </a:rPr>
              <a:t> = </a:t>
            </a:r>
            <a:r>
              <a:rPr lang="en-US" altLang="nl-NL" sz="14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400" dirty="0">
                <a:latin typeface="Lucida Console" panose="020B0609040504020204" pitchFamily="49" charset="0"/>
              </a:rPr>
              <a:t>(100, 200)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select = [5, 25, 50, 75, -5]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print(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</a:t>
            </a:r>
            <a:r>
              <a:rPr lang="en-US" altLang="nl-NL" sz="1400" dirty="0">
                <a:latin typeface="Lucida Console" panose="020B0609040504020204" pitchFamily="49" charset="0"/>
              </a:rPr>
              <a:t>[select])  # can use integer lists as indices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[105, 125, 150, 175, 195]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4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</a:t>
            </a:r>
            <a:r>
              <a:rPr lang="en-US" altLang="nl-NL" sz="1400" dirty="0">
                <a:latin typeface="Lucida Console" panose="020B0609040504020204" pitchFamily="49" charset="0"/>
              </a:rPr>
              <a:t> = </a:t>
            </a:r>
            <a:r>
              <a:rPr lang="en-US" altLang="nl-NL" sz="14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400" dirty="0">
                <a:latin typeface="Lucida Console" panose="020B0609040504020204" pitchFamily="49" charset="0"/>
              </a:rPr>
              <a:t>(10, 20 )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div_by_3 = arr%3 == 0  # comparison produces </a:t>
            </a:r>
            <a:r>
              <a:rPr lang="en-US" altLang="nl-NL" sz="1400" dirty="0" err="1">
                <a:latin typeface="Lucida Console" panose="020B0609040504020204" pitchFamily="49" charset="0"/>
              </a:rPr>
              <a:t>boolean</a:t>
            </a:r>
            <a:r>
              <a:rPr lang="en-US" altLang="nl-NL" sz="1400" dirty="0">
                <a:latin typeface="Lucida Console" panose="020B0609040504020204" pitchFamily="49" charset="0"/>
              </a:rPr>
              <a:t> array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print(div_by_3)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[ False </a:t>
            </a:r>
            <a:r>
              <a:rPr lang="en-US" altLang="nl-NL" sz="1400" dirty="0" err="1">
                <a:latin typeface="Lucida Console" panose="020B0609040504020204" pitchFamily="49" charset="0"/>
              </a:rPr>
              <a:t>False</a:t>
            </a:r>
            <a:r>
              <a:rPr lang="en-US" altLang="nl-NL" sz="1400" dirty="0">
                <a:latin typeface="Lucida Console" panose="020B0609040504020204" pitchFamily="49" charset="0"/>
              </a:rPr>
              <a:t>  True False </a:t>
            </a:r>
            <a:r>
              <a:rPr lang="en-US" altLang="nl-NL" sz="1400" dirty="0" err="1">
                <a:latin typeface="Lucida Console" panose="020B0609040504020204" pitchFamily="49" charset="0"/>
              </a:rPr>
              <a:t>False</a:t>
            </a:r>
            <a:r>
              <a:rPr lang="en-US" altLang="nl-NL" sz="1400" dirty="0">
                <a:latin typeface="Lucida Console" panose="020B0609040504020204" pitchFamily="49" charset="0"/>
              </a:rPr>
              <a:t>  True False </a:t>
            </a:r>
            <a:r>
              <a:rPr lang="en-US" altLang="nl-NL" sz="1400" dirty="0" err="1">
                <a:latin typeface="Lucida Console" panose="020B0609040504020204" pitchFamily="49" charset="0"/>
              </a:rPr>
              <a:t>False</a:t>
            </a:r>
            <a:r>
              <a:rPr lang="en-US" altLang="nl-NL" sz="1400" dirty="0">
                <a:latin typeface="Lucida Console" panose="020B0609040504020204" pitchFamily="49" charset="0"/>
              </a:rPr>
              <a:t>  True False]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print(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</a:t>
            </a:r>
            <a:r>
              <a:rPr lang="en-US" altLang="nl-NL" sz="1400" dirty="0">
                <a:latin typeface="Lucida Console" panose="020B0609040504020204" pitchFamily="49" charset="0"/>
              </a:rPr>
              <a:t>[div_by_3])  # can use </a:t>
            </a:r>
            <a:r>
              <a:rPr lang="en-US" altLang="nl-NL" sz="1400" dirty="0" err="1">
                <a:latin typeface="Lucida Console" panose="020B0609040504020204" pitchFamily="49" charset="0"/>
              </a:rPr>
              <a:t>boolean</a:t>
            </a:r>
            <a:r>
              <a:rPr lang="en-US" altLang="nl-NL" sz="1400" dirty="0">
                <a:latin typeface="Lucida Console" panose="020B0609040504020204" pitchFamily="49" charset="0"/>
              </a:rPr>
              <a:t> lists as indices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[12 15 18]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4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</a:t>
            </a:r>
            <a:r>
              <a:rPr lang="en-US" altLang="nl-NL" sz="1400" dirty="0">
                <a:latin typeface="Lucida Console" panose="020B0609040504020204" pitchFamily="49" charset="0"/>
              </a:rPr>
              <a:t> = </a:t>
            </a:r>
            <a:r>
              <a:rPr lang="en-US" altLang="nl-NL" sz="1400" dirty="0" err="1">
                <a:latin typeface="Lucida Console" panose="020B0609040504020204" pitchFamily="49" charset="0"/>
              </a:rPr>
              <a:t>np.arange</a:t>
            </a:r>
            <a:r>
              <a:rPr lang="en-US" altLang="nl-NL" sz="1400" dirty="0">
                <a:latin typeface="Lucida Console" panose="020B0609040504020204" pitchFamily="49" charset="0"/>
              </a:rPr>
              <a:t>(10, 20) . reshape((2,5))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[[10 11 12 13 14]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 [15 16 17 18 19]]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methods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063552" y="1916832"/>
            <a:ext cx="8064500" cy="472674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arr.sum</a:t>
            </a:r>
            <a:r>
              <a:rPr lang="en-US" altLang="nl-NL" sz="14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145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arr.mean</a:t>
            </a:r>
            <a:r>
              <a:rPr lang="en-US" altLang="nl-NL" sz="14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14.5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arr.std</a:t>
            </a:r>
            <a:r>
              <a:rPr lang="en-US" altLang="nl-NL" sz="14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2.8722813232690143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arr.max</a:t>
            </a:r>
            <a:r>
              <a:rPr lang="en-US" altLang="nl-NL" sz="14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19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400" dirty="0" err="1">
                <a:latin typeface="Lucida Console" panose="020B0609040504020204" pitchFamily="49" charset="0"/>
              </a:rPr>
              <a:t>arr.min</a:t>
            </a:r>
            <a:r>
              <a:rPr lang="en-US" altLang="nl-NL" sz="14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10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div_by_3.all()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False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div_by_3.any()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True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div_by_3.sum()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3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&gt;&gt;&gt; div_by_3.nonzero()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400" dirty="0">
                <a:latin typeface="Lucida Console" panose="020B0609040504020204" pitchFamily="49" charset="0"/>
              </a:rPr>
              <a:t>(array([2, 5, 8]),) </a:t>
            </a:r>
            <a:endParaRPr lang="nl-NL" altLang="nl-NL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73088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/>
              <a:t>Scientific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 dirty="0"/>
              <a:t>Extra features required:</a:t>
            </a:r>
          </a:p>
          <a:p>
            <a:pPr lvl="1" eaLnBrk="1" hangingPunct="1"/>
            <a:r>
              <a:rPr lang="en-US" altLang="nl-NL" dirty="0"/>
              <a:t>fast, multidimensional arrays</a:t>
            </a:r>
          </a:p>
          <a:p>
            <a:pPr lvl="1" eaLnBrk="1" hangingPunct="1"/>
            <a:r>
              <a:rPr lang="en-US" altLang="nl-NL" dirty="0"/>
              <a:t>libraries of reliable, tested scientiﬁc functions</a:t>
            </a:r>
          </a:p>
          <a:p>
            <a:pPr lvl="1" eaLnBrk="1" hangingPunct="1"/>
            <a:r>
              <a:rPr lang="en-US" altLang="nl-NL" dirty="0"/>
              <a:t>plotting tools</a:t>
            </a:r>
          </a:p>
          <a:p>
            <a:pPr eaLnBrk="1" hangingPunct="1"/>
            <a:r>
              <a:rPr lang="en-US" altLang="nl-NL" sz="2400" dirty="0" err="1"/>
              <a:t>NumPy</a:t>
            </a:r>
            <a:r>
              <a:rPr lang="en-US" altLang="nl-NL" sz="2400" dirty="0"/>
              <a:t> is at the core of nearly every scientific Python application or module since it provides a fast N-d array datatype that can be manipulated in a </a:t>
            </a:r>
            <a:r>
              <a:rPr lang="en-US" altLang="nl-NL" sz="2400" dirty="0" err="1"/>
              <a:t>vectorized</a:t>
            </a:r>
            <a:r>
              <a:rPr lang="en-US" altLang="nl-NL" sz="2400" dirty="0"/>
              <a:t> form.</a:t>
            </a:r>
            <a:endParaRPr lang="nl-NL" altLang="nl-NL" sz="240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nl-NL" sz="1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l-NL" sz="1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86629A3-FFD8-47A3-AFC9-4AD26FD6811B}" type="slidenum">
              <a:rPr lang="nl-NL" altLang="nl-NL" sz="1400">
                <a:solidFill>
                  <a:schemeClr val="tx1"/>
                </a:solidFill>
                <a:latin typeface="Tw Cen MT" panose="020B0602020104020603" pitchFamily="34" charset="0"/>
              </a:rPr>
              <a:pPr algn="r" eaLnBrk="1" hangingPunct="1"/>
              <a:t>2</a:t>
            </a:fld>
            <a:endParaRPr lang="nl-NL" altLang="nl-NL" sz="1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methods - sorting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991544" y="1916832"/>
            <a:ext cx="8064500" cy="42941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arr</a:t>
            </a:r>
            <a:r>
              <a:rPr lang="en-US" altLang="nl-NL" sz="1200" dirty="0">
                <a:latin typeface="Lucida Console" panose="020B0609040504020204" pitchFamily="49" charset="0"/>
              </a:rPr>
              <a:t>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([4.5, 2.3, 6.7, 1.2, 1.8, 5.5])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arr.sort</a:t>
            </a:r>
            <a:r>
              <a:rPr lang="en-US" altLang="nl-NL" sz="1200" dirty="0">
                <a:latin typeface="Lucida Console" panose="020B0609040504020204" pitchFamily="49" charset="0"/>
              </a:rPr>
              <a:t>()  # acts on array itself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</a:t>
            </a:r>
            <a:r>
              <a:rPr lang="en-US" altLang="nl-NL" sz="1200" dirty="0" err="1">
                <a:latin typeface="Lucida Console" panose="020B0609040504020204" pitchFamily="49" charset="0"/>
              </a:rPr>
              <a:t>arr</a:t>
            </a:r>
            <a:r>
              <a:rPr lang="en-US" altLang="nl-NL" sz="1200" dirty="0">
                <a:latin typeface="Lucida Console" panose="020B0609040504020204" pitchFamily="49" charset="0"/>
              </a:rPr>
              <a:t>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[ 1.2  1.8  2.3  4.5  5.5  6.7]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([4.5, 2.3, 6.7, 1.2, 1.8, 5.5])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np.sort</a:t>
            </a:r>
            <a:r>
              <a:rPr lang="en-US" altLang="nl-NL" sz="1200" dirty="0">
                <a:latin typeface="Lucida Console" panose="020B0609040504020204" pitchFamily="49" charset="0"/>
              </a:rPr>
              <a:t>(x)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array([ 1.2,  1.8,  2.3,  4.5,  5.5,  6.7])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print(x)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[ 4.5  2.3  6.7  1.2  1.8  5.5]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s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x.argsort</a:t>
            </a:r>
            <a:r>
              <a:rPr lang="en-US" altLang="nl-NL" sz="1200" dirty="0">
                <a:latin typeface="Lucida Console" panose="020B0609040504020204" pitchFamily="49" charset="0"/>
              </a:rPr>
              <a:t>() #return indices as sorted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array([3, 4, 1, 0, 5, 2])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x[s]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array([ 1.2,  1.8,  2.3,  4.5,  5.5,  6.7])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y[s]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array([ 6.2,  7.8,  2.3,  1.5,  8.5,  4.7]) 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Numpy – array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557338"/>
            <a:ext cx="82296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/>
              <a:t>Most array methods have equivalent functions</a:t>
            </a:r>
            <a:endParaRPr lang="nl-NL" altLang="nl-NL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63750" y="4076700"/>
            <a:ext cx="8229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 err="1">
                <a:solidFill>
                  <a:schemeClr val="tx1"/>
                </a:solidFill>
                <a:latin typeface="Tw Cen MT" panose="020B0602020104020603" pitchFamily="34" charset="0"/>
              </a:rPr>
              <a:t>Ufuncs</a:t>
            </a:r>
            <a:r>
              <a:rPr lang="en-US" altLang="nl-NL" sz="2000" dirty="0">
                <a:solidFill>
                  <a:schemeClr val="tx1"/>
                </a:solidFill>
                <a:latin typeface="Tw Cen MT" panose="020B0602020104020603" pitchFamily="34" charset="0"/>
              </a:rPr>
              <a:t> provide many element-by-element math, trig., etc. operations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nl-NL" sz="1800" dirty="0">
                <a:solidFill>
                  <a:schemeClr val="tx1"/>
                </a:solidFill>
                <a:latin typeface="Tw Cen MT" panose="020B0602020104020603" pitchFamily="34" charset="0"/>
              </a:rPr>
              <a:t>e.g., add(x1, x2), absolute(x), log10(x), sin(x), </a:t>
            </a:r>
            <a:r>
              <a:rPr lang="en-US" altLang="nl-NL" sz="1800" dirty="0" err="1">
                <a:solidFill>
                  <a:schemeClr val="tx1"/>
                </a:solidFill>
                <a:latin typeface="Tw Cen MT" panose="020B0602020104020603" pitchFamily="34" charset="0"/>
              </a:rPr>
              <a:t>logical_and</a:t>
            </a:r>
            <a:r>
              <a:rPr lang="en-US" altLang="nl-NL" sz="1800" dirty="0">
                <a:solidFill>
                  <a:schemeClr val="tx1"/>
                </a:solidFill>
                <a:latin typeface="Tw Cen MT" panose="020B0602020104020603" pitchFamily="34" charset="0"/>
              </a:rPr>
              <a:t>(x1, x2)</a:t>
            </a:r>
          </a:p>
          <a:p>
            <a:pPr lvl="1" algn="l" eaLnBrk="1" hangingPunct="1">
              <a:spcBef>
                <a:spcPct val="20000"/>
              </a:spcBef>
            </a:pPr>
            <a:endParaRPr lang="en-US" altLang="nl-NL" sz="18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lvl="1" algn="l" eaLnBrk="1" hangingPunct="1">
              <a:spcBef>
                <a:spcPct val="20000"/>
              </a:spcBef>
            </a:pPr>
            <a:endParaRPr lang="en-US" altLang="nl-NL" sz="18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  <a:latin typeface="Tw Cen MT" panose="020B0602020104020603" pitchFamily="34" charset="0"/>
              </a:rPr>
              <a:t>See http://numpy.scipy.org</a:t>
            </a:r>
            <a:endParaRPr lang="nl-NL" altLang="nl-NL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063750" y="2276475"/>
            <a:ext cx="8064500" cy="8318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arr.sum</a:t>
            </a:r>
            <a:r>
              <a:rPr lang="en-US" altLang="nl-NL" sz="1200" dirty="0">
                <a:latin typeface="Lucida Console" panose="020B0609040504020204" pitchFamily="49" charset="0"/>
              </a:rPr>
              <a:t>() </a:t>
            </a:r>
          </a:p>
          <a:p>
            <a:pPr algn="l" eaLnBrk="1" hangingPunct="1"/>
            <a:r>
              <a:rPr lang="en-US" altLang="nl-NL" sz="1200" dirty="0">
                <a:latin typeface="Lucida Console" panose="020B0609040504020204" pitchFamily="49" charset="0"/>
              </a:rPr>
              <a:t>45 </a:t>
            </a:r>
          </a:p>
          <a:p>
            <a:pPr algn="l" eaLnBrk="1" hangingPunct="1"/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np.sum</a:t>
            </a:r>
            <a:r>
              <a:rPr lang="en-US" altLang="nl-NL" sz="1200" dirty="0">
                <a:latin typeface="Lucida Console" panose="020B0609040504020204" pitchFamily="49" charset="0"/>
              </a:rPr>
              <a:t>(</a:t>
            </a:r>
            <a:r>
              <a:rPr lang="en-US" altLang="nl-NL" sz="1200" dirty="0" err="1">
                <a:latin typeface="Lucida Console" panose="020B0609040504020204" pitchFamily="49" charset="0"/>
              </a:rPr>
              <a:t>arr</a:t>
            </a:r>
            <a:r>
              <a:rPr lang="en-US" altLang="nl-NL" sz="1200" dirty="0">
                <a:latin typeface="Lucida Console" panose="020B0609040504020204" pitchFamily="49" charset="0"/>
              </a:rPr>
              <a:t>) </a:t>
            </a:r>
          </a:p>
          <a:p>
            <a:pPr algn="l" eaLnBrk="1" hangingPunct="1"/>
            <a:r>
              <a:rPr lang="en-US" altLang="nl-NL" sz="1200" dirty="0">
                <a:latin typeface="Lucida Console" panose="020B0609040504020204" pitchFamily="49" charset="0"/>
              </a:rPr>
              <a:t>45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statistics</a:t>
            </a:r>
            <a:endParaRPr lang="nl-NL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84388" y="2027238"/>
            <a:ext cx="8064500" cy="6207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([1, 4, 3, 8, 9, 2, 3], float)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np.median</a:t>
            </a:r>
            <a:r>
              <a:rPr lang="en-US" altLang="nl-NL" sz="1200" dirty="0">
                <a:latin typeface="Lucida Console" panose="020B0609040504020204" pitchFamily="49" charset="0"/>
              </a:rPr>
              <a:t>(a)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3.0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063750" y="3716339"/>
            <a:ext cx="8064500" cy="9731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([[1, 2, 1, 3], [5, 3, 1, 8]], float)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c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np.corrcoef</a:t>
            </a:r>
            <a:r>
              <a:rPr lang="en-US" altLang="nl-NL" sz="1200" dirty="0">
                <a:latin typeface="Lucida Console" panose="020B0609040504020204" pitchFamily="49" charset="0"/>
              </a:rPr>
              <a:t>(a)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c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array([[ 1.        ,  0.72870505],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[ 0.72870505,  1.        ]])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084388" y="5516563"/>
            <a:ext cx="8064500" cy="622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np.cov</a:t>
            </a:r>
            <a:r>
              <a:rPr lang="en-US" altLang="nl-NL" sz="1200" dirty="0">
                <a:latin typeface="Lucida Console" panose="020B0609040504020204" pitchFamily="49" charset="0"/>
              </a:rPr>
              <a:t>(a)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array([[ 0.91666667,  2.08333333], </a:t>
            </a:r>
          </a:p>
          <a:p>
            <a:pPr algn="l">
              <a:lnSpc>
                <a:spcPct val="95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[ 2.08333333,  8.91666667]])</a:t>
            </a:r>
            <a:endParaRPr lang="nl-NL" altLang="nl-NL" sz="1200" dirty="0">
              <a:latin typeface="Lucida Console" panose="020B0609040504020204" pitchFamily="49" charset="0"/>
            </a:endParaRPr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2063750" y="1412875"/>
            <a:ext cx="806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1600" dirty="0">
                <a:latin typeface="Tw Cen MT" panose="020B0602020104020603" pitchFamily="34" charset="0"/>
              </a:rPr>
              <a:t>In addition to the mean, </a:t>
            </a:r>
            <a:r>
              <a:rPr lang="en-US" altLang="nl-NL" sz="1600" dirty="0" err="1">
                <a:latin typeface="Tw Cen MT" panose="020B0602020104020603" pitchFamily="34" charset="0"/>
              </a:rPr>
              <a:t>var</a:t>
            </a:r>
            <a:r>
              <a:rPr lang="en-US" altLang="nl-NL" sz="1600" dirty="0">
                <a:latin typeface="Tw Cen MT" panose="020B0602020104020603" pitchFamily="34" charset="0"/>
              </a:rPr>
              <a:t>, and </a:t>
            </a:r>
            <a:r>
              <a:rPr lang="en-US" altLang="nl-NL" sz="1600" dirty="0" err="1">
                <a:latin typeface="Tw Cen MT" panose="020B0602020104020603" pitchFamily="34" charset="0"/>
              </a:rPr>
              <a:t>std</a:t>
            </a:r>
            <a:r>
              <a:rPr lang="en-US" altLang="nl-NL" sz="1600" dirty="0">
                <a:latin typeface="Tw Cen MT" panose="020B0602020104020603" pitchFamily="34" charset="0"/>
              </a:rPr>
              <a:t> functions, </a:t>
            </a:r>
            <a:r>
              <a:rPr lang="en-US" altLang="nl-NL" sz="1600" dirty="0" err="1">
                <a:latin typeface="Tw Cen MT" panose="020B0602020104020603" pitchFamily="34" charset="0"/>
              </a:rPr>
              <a:t>NumPy</a:t>
            </a:r>
            <a:r>
              <a:rPr lang="en-US" altLang="nl-NL" sz="1600" dirty="0">
                <a:latin typeface="Tw Cen MT" panose="020B0602020104020603" pitchFamily="34" charset="0"/>
              </a:rPr>
              <a:t> supplies several other methods for returning statistical features of arrays.  The median can be found: 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063750" y="2852738"/>
            <a:ext cx="8064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1600" dirty="0">
                <a:latin typeface="Tw Cen MT" panose="020B0602020104020603" pitchFamily="34" charset="0"/>
              </a:rPr>
              <a:t>The correlation coefficient for multiple variables observed at multiple instances can be found for arrays of the form [[x1, x2, …], [y1, y2, …], [z1, z2, …], …] where x, y, z are different observables and the numbers indicate the observation times: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063750" y="4797425"/>
            <a:ext cx="806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1600" dirty="0">
                <a:latin typeface="Tw Cen MT" panose="020B0602020104020603" pitchFamily="34" charset="0"/>
              </a:rPr>
              <a:t>Here the return array c[</a:t>
            </a:r>
            <a:r>
              <a:rPr lang="en-US" altLang="nl-NL" sz="1600" dirty="0" err="1">
                <a:latin typeface="Tw Cen MT" panose="020B0602020104020603" pitchFamily="34" charset="0"/>
              </a:rPr>
              <a:t>i,j</a:t>
            </a:r>
            <a:r>
              <a:rPr lang="en-US" altLang="nl-NL" sz="1600" dirty="0">
                <a:latin typeface="Tw Cen MT" panose="020B0602020104020603" pitchFamily="34" charset="0"/>
              </a:rPr>
              <a:t>] gives the correlation coefficient for the </a:t>
            </a:r>
            <a:r>
              <a:rPr lang="en-US" altLang="nl-NL" sz="1600" dirty="0" err="1">
                <a:latin typeface="Tw Cen MT" panose="020B0602020104020603" pitchFamily="34" charset="0"/>
              </a:rPr>
              <a:t>ith</a:t>
            </a:r>
            <a:r>
              <a:rPr lang="en-US" altLang="nl-NL" sz="1600" dirty="0">
                <a:latin typeface="Tw Cen MT" panose="020B0602020104020603" pitchFamily="34" charset="0"/>
              </a:rPr>
              <a:t> and </a:t>
            </a:r>
            <a:r>
              <a:rPr lang="en-US" altLang="nl-NL" sz="1600" dirty="0" err="1">
                <a:latin typeface="Tw Cen MT" panose="020B0602020104020603" pitchFamily="34" charset="0"/>
              </a:rPr>
              <a:t>jth</a:t>
            </a:r>
            <a:r>
              <a:rPr lang="en-US" altLang="nl-NL" sz="1600" dirty="0">
                <a:latin typeface="Tw Cen MT" panose="020B0602020104020603" pitchFamily="34" charset="0"/>
              </a:rPr>
              <a:t> observables.  Similarly, the covariance for data can be found::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Using arrays wisely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628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nl-NL" sz="2400"/>
              <a:t>Array operations are implemented in C or Fortran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/>
              <a:t>Optimised algorithms - i.e. fast!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/>
              <a:t>Python loops (i.e. for i in a:…) are much slower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/>
              <a:t>Prefer array operations over loops, especially when speed important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/>
              <a:t>Also produces shorter code, often more readable</a:t>
            </a:r>
            <a:endParaRPr lang="nl-NL" altLang="nl-NL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array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063750" y="1484314"/>
            <a:ext cx="8064500" cy="51149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([1,2,3], float)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([5,2,6], float)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+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array([6., 4., 9.])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–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array([-4., 0., -3.])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*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array([5., 4., 18.])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/ a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array([5., 1., 2.])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%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array([1., 0., 3.])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b**a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array([5., 4., 216.])</a:t>
            </a:r>
          </a:p>
          <a:p>
            <a:pPr algn="l" eaLnBrk="1" hangingPunct="1">
              <a:lnSpc>
                <a:spcPct val="110000"/>
              </a:lnSpc>
            </a:pPr>
            <a:endParaRPr lang="en-US" altLang="nl-NL" sz="11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([[1, 2], [3, 4], [5, 6]], float)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([-1, 3], float)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array([[ 1.,  2.],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[ 3.,  4.],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[ 5.,  6.]])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array([-1.,  3.])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+ b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array([[ 0.,  5.],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[ 2.,  7.],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[ 4.,  9.]])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43475" y="1714501"/>
            <a:ext cx="5329238" cy="28860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([[1, 2], [3, 4], [5, 6]], float)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= </a:t>
            </a:r>
            <a:r>
              <a:rPr lang="en-US" altLang="nl-NL" sz="11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100" dirty="0">
                <a:latin typeface="Lucida Console" panose="020B0609040504020204" pitchFamily="49" charset="0"/>
              </a:rPr>
              <a:t>([-1, 3], float) </a:t>
            </a:r>
          </a:p>
          <a:p>
            <a:pPr algn="l" eaLnBrk="1" hangingPunct="1">
              <a:lnSpc>
                <a:spcPct val="110000"/>
              </a:lnSpc>
            </a:pPr>
            <a:endParaRPr lang="en-US" altLang="nl-NL" sz="11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* a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array([[  1.,   4.],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 9.,  16.],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[ 25.,  36.]])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b * b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array([ 1.,  9.])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 a * b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array([[ -1.,   6.],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-3.,  12.],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       [ -5.,  18.]])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nl-NL" sz="1100" dirty="0">
                <a:latin typeface="Lucida Console" panose="020B0609040504020204" pitchFamily="49" charset="0"/>
              </a:rPr>
              <a:t>&gt;&gt;&gt;</a:t>
            </a:r>
          </a:p>
          <a:p>
            <a:pPr algn="l" eaLnBrk="1" hangingPunct="1">
              <a:lnSpc>
                <a:spcPct val="110000"/>
              </a:lnSpc>
            </a:pPr>
            <a:endParaRPr lang="en-US" altLang="nl-NL" sz="11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/>
              <a:t>Arrays – Numerical Python (Numpy)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628775"/>
            <a:ext cx="8229600" cy="74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/>
              <a:t>Lists ok for storing small amounts of one-dimensional data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992313" y="4149726"/>
            <a:ext cx="8229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  <a:latin typeface="Tw Cen MT" panose="020B0602020104020603" pitchFamily="34" charset="0"/>
              </a:rPr>
              <a:t>But, can’t use directly with arithmetical operators (+, -, *, /, …)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  <a:latin typeface="Tw Cen MT" panose="020B0602020104020603" pitchFamily="34" charset="0"/>
              </a:rPr>
              <a:t>Need efﬁcient arrays with arithmetic and better multidimensional tools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Numpy</a:t>
            </a:r>
            <a:endParaRPr lang="en-US" altLang="nl-NL" sz="20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  <a:latin typeface="Tw Cen MT" panose="020B0602020104020603" pitchFamily="34" charset="0"/>
              </a:rPr>
              <a:t>Similar to lists, but much more capable, except ﬁxed size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63750" y="2060576"/>
            <a:ext cx="4248150" cy="1865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print(a[2:4])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[5, 7]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b = [[1, 3, 5, 7, 9], [2, 4, 6, 8, 10]]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print(b[0])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[1, 3, 5, 7, 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print(b[1][2:4])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[6, 8]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863975" y="4964036"/>
            <a:ext cx="2952750" cy="29745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import numpy as np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6816725" y="2051050"/>
            <a:ext cx="3405188" cy="12001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b = [3,5,6,7,9]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c = a + b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print c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[1, 3, 5, 7, 9, 3, 5, 6, 7, 9]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Numpy</a:t>
            </a:r>
            <a:r>
              <a:rPr lang="en-US" sz="3000" dirty="0"/>
              <a:t> – N-dimensional Array </a:t>
            </a:r>
            <a:r>
              <a:rPr lang="en-US" sz="3000" dirty="0" err="1"/>
              <a:t>manpulations</a:t>
            </a:r>
            <a:endParaRPr lang="en-US" sz="30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7368" y="2079704"/>
            <a:ext cx="115932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nl-NL" sz="2000" dirty="0">
                <a:latin typeface="Tw Cen MT" panose="020B0602020104020603" pitchFamily="34" charset="0"/>
              </a:rPr>
              <a:t>The fundamental library needed for scientific computing with Python is called </a:t>
            </a:r>
            <a:r>
              <a:rPr lang="en-US" altLang="nl-NL" sz="2000" dirty="0" err="1">
                <a:latin typeface="Tw Cen MT" panose="020B0602020104020603" pitchFamily="34" charset="0"/>
              </a:rPr>
              <a:t>NumPy</a:t>
            </a:r>
            <a:r>
              <a:rPr lang="en-US" altLang="nl-NL" sz="2000" dirty="0">
                <a:latin typeface="Tw Cen MT" panose="020B0602020104020603" pitchFamily="34" charset="0"/>
              </a:rPr>
              <a:t>. This Open Source library contains: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a powerful N-dimensional array object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advanced array slicing methods (to select array elements)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convenient array reshaping methods</a:t>
            </a:r>
          </a:p>
          <a:p>
            <a:pPr algn="l" eaLnBrk="1" hangingPunct="1"/>
            <a:endParaRPr lang="en-US" altLang="nl-NL" sz="2000" dirty="0">
              <a:latin typeface="Tw Cen MT" panose="020B0602020104020603" pitchFamily="34" charset="0"/>
            </a:endParaRPr>
          </a:p>
          <a:p>
            <a:pPr algn="l" eaLnBrk="1" hangingPunct="1"/>
            <a:r>
              <a:rPr lang="en-US" altLang="nl-NL" sz="2000" dirty="0">
                <a:latin typeface="Tw Cen MT" panose="020B0602020104020603" pitchFamily="34" charset="0"/>
              </a:rPr>
              <a:t>and it even contains 3 libraries with numerical routines: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basic linear algebra functions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basic Fourier transforms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nl-NL" sz="2000" dirty="0">
                <a:latin typeface="Tw Cen MT" panose="020B0602020104020603" pitchFamily="34" charset="0"/>
              </a:rPr>
              <a:t> sophisticated random number capabilities</a:t>
            </a:r>
          </a:p>
          <a:p>
            <a:pPr algn="l" eaLnBrk="1" hangingPunct="1"/>
            <a:endParaRPr lang="en-US" altLang="nl-NL" sz="2000" dirty="0">
              <a:latin typeface="Tw Cen MT" panose="020B0602020104020603" pitchFamily="34" charset="0"/>
            </a:endParaRPr>
          </a:p>
          <a:p>
            <a:pPr algn="l" eaLnBrk="1" hangingPunct="1"/>
            <a:r>
              <a:rPr lang="en-US" altLang="nl-NL" sz="2000" dirty="0" err="1">
                <a:latin typeface="Tw Cen MT" panose="020B0602020104020603" pitchFamily="34" charset="0"/>
              </a:rPr>
              <a:t>NumPy</a:t>
            </a:r>
            <a:r>
              <a:rPr lang="en-US" altLang="nl-NL" sz="2000" dirty="0">
                <a:latin typeface="Tw Cen MT" panose="020B0602020104020603" pitchFamily="34" charset="0"/>
              </a:rPr>
              <a:t> can be extended with C-code for functions where performance is highly time critical. In addition, tools are provided for integrating existing Fortran code. </a:t>
            </a:r>
            <a:r>
              <a:rPr lang="en-US" altLang="nl-NL" sz="2000" dirty="0" err="1">
                <a:latin typeface="Tw Cen MT" panose="020B0602020104020603" pitchFamily="34" charset="0"/>
              </a:rPr>
              <a:t>NumPy</a:t>
            </a:r>
            <a:r>
              <a:rPr lang="en-US" altLang="nl-NL" sz="2000" dirty="0">
                <a:latin typeface="Tw Cen MT" panose="020B0602020104020603" pitchFamily="34" charset="0"/>
              </a:rPr>
              <a:t> is a hybrid of the older </a:t>
            </a:r>
            <a:r>
              <a:rPr lang="en-US" altLang="nl-NL" sz="2000" dirty="0" err="1">
                <a:latin typeface="Tw Cen MT" panose="020B0602020104020603" pitchFamily="34" charset="0"/>
              </a:rPr>
              <a:t>NumArray</a:t>
            </a:r>
            <a:r>
              <a:rPr lang="en-US" altLang="nl-NL" sz="2000" dirty="0">
                <a:latin typeface="Tw Cen MT" panose="020B0602020104020603" pitchFamily="34" charset="0"/>
              </a:rPr>
              <a:t> and Numeric packages, and is meant to replace them both.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2" y="1700212"/>
            <a:ext cx="8424167" cy="48251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dirty="0"/>
              <a:t>There are a number of ways to initialize new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arrays, for example from </a:t>
            </a:r>
          </a:p>
          <a:p>
            <a:pPr lvl="1" eaLnBrk="1" hangingPunct="1"/>
            <a:r>
              <a:rPr lang="en-US" altLang="en-US" sz="2400" dirty="0"/>
              <a:t>a Python list or tuples </a:t>
            </a:r>
          </a:p>
          <a:p>
            <a:pPr lvl="1" eaLnBrk="1" hangingPunct="1"/>
            <a:r>
              <a:rPr lang="en-US" altLang="en-US" sz="2400" dirty="0"/>
              <a:t>using functions that are dedicated to generating </a:t>
            </a:r>
            <a:r>
              <a:rPr lang="en-US" altLang="en-US" sz="2400" dirty="0" err="1"/>
              <a:t>numpy</a:t>
            </a:r>
            <a:r>
              <a:rPr lang="en-US" altLang="en-US" sz="2400" dirty="0"/>
              <a:t> arrays, such as </a:t>
            </a:r>
            <a:r>
              <a:rPr lang="en-US" altLang="en-US" sz="2400" dirty="0" err="1"/>
              <a:t>arange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linspace</a:t>
            </a:r>
            <a:r>
              <a:rPr lang="en-US" altLang="en-US" sz="2400" dirty="0"/>
              <a:t>, etc. </a:t>
            </a:r>
          </a:p>
          <a:p>
            <a:pPr lvl="1" eaLnBrk="1" hangingPunct="1"/>
            <a:r>
              <a:rPr lang="en-US" altLang="en-US" sz="2400" dirty="0"/>
              <a:t>reading data from files</a:t>
            </a:r>
            <a:endParaRPr lang="nl-NL" altLang="nl-N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vectors</a:t>
            </a:r>
            <a:endParaRPr lang="nl-NL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700213"/>
            <a:ext cx="8229600" cy="204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dirty="0"/>
              <a:t>From lists</a:t>
            </a:r>
          </a:p>
          <a:p>
            <a:pPr lvl="1" eaLnBrk="1" hangingPunct="1"/>
            <a:r>
              <a:rPr lang="en-US" altLang="en-US" sz="1800" dirty="0" err="1"/>
              <a:t>np.array</a:t>
            </a:r>
            <a:endParaRPr lang="en-US" altLang="en-US" sz="1800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51088" y="2492376"/>
            <a:ext cx="4824412" cy="2752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# as vectors from lists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a = np.array([1,3,5,7,9])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b = np.array([3,5,6,7,9])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c = a + b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print c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[4, 8, 11, 14, 18]</a:t>
            </a: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type(c)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(&lt;type 'np.ndarray'&gt;)</a:t>
            </a: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c.shape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(5,)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matrices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95400" y="2084832"/>
            <a:ext cx="8064500" cy="40814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l = [[1, 2, 3], [3, 6, 9], [2, 4, 6]]  # create a list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a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(l)  # convert a list to an array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&gt;&gt;&gt;print(a)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[[1 2 3]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[3 6 9]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[2 4 6]]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a.shape</a:t>
            </a:r>
            <a:r>
              <a:rPr lang="en-US" altLang="nl-NL" sz="1200" dirty="0">
                <a:latin typeface="Lucida Console" panose="020B0609040504020204" pitchFamily="49" charset="0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(3, 3)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</a:t>
            </a:r>
            <a:r>
              <a:rPr lang="en-US" altLang="nl-NL" sz="1200" dirty="0" err="1">
                <a:latin typeface="Lucida Console" panose="020B0609040504020204" pitchFamily="49" charset="0"/>
              </a:rPr>
              <a:t>a.dtype</a:t>
            </a:r>
            <a:r>
              <a:rPr lang="en-US" altLang="nl-NL" sz="1200" dirty="0">
                <a:latin typeface="Lucida Console" panose="020B0609040504020204" pitchFamily="49" charset="0"/>
              </a:rPr>
              <a:t>)  # get type of an array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int64 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# or directly as matrix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M = array([[1, 2], [3, 4]])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M.shape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(2,2)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&gt;&gt;&gt; M.dtype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Lucida Console" panose="020B0609040504020204" pitchFamily="49" charset="0"/>
              </a:rPr>
              <a:t>dtype('int64')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75920" y="2755175"/>
            <a:ext cx="5905500" cy="27511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#only one type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M[0,0] = "hello"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Traceback (most recent call last):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File "&lt;</a:t>
            </a:r>
            <a:r>
              <a:rPr lang="en-US" altLang="nl-NL" sz="1200" dirty="0" err="1">
                <a:latin typeface="Lucida Console" panose="020B0609040504020204" pitchFamily="49" charset="0"/>
              </a:rPr>
              <a:t>stdin</a:t>
            </a:r>
            <a:r>
              <a:rPr lang="en-US" altLang="nl-NL" sz="1200" dirty="0">
                <a:latin typeface="Lucida Console" panose="020B0609040504020204" pitchFamily="49" charset="0"/>
              </a:rPr>
              <a:t>&gt;", line 1, in &lt;module&gt;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 err="1">
                <a:latin typeface="Lucida Console" panose="020B0609040504020204" pitchFamily="49" charset="0"/>
              </a:rPr>
              <a:t>ValueError</a:t>
            </a:r>
            <a:r>
              <a:rPr lang="en-US" altLang="nl-NL" sz="1200" dirty="0">
                <a:latin typeface="Lucida Console" panose="020B0609040504020204" pitchFamily="49" charset="0"/>
              </a:rPr>
              <a:t>: invalid literal for long() with base 10: 'hello‘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M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np.array</a:t>
            </a:r>
            <a:r>
              <a:rPr lang="en-US" altLang="nl-NL" sz="1200" dirty="0">
                <a:latin typeface="Lucida Console" panose="020B0609040504020204" pitchFamily="49" charset="0"/>
              </a:rPr>
              <a:t>([[1, 2], [3, 4]], </a:t>
            </a:r>
            <a:r>
              <a:rPr lang="en-US" altLang="nl-NL" sz="1200" dirty="0" err="1">
                <a:latin typeface="Lucida Console" panose="020B0609040504020204" pitchFamily="49" charset="0"/>
              </a:rPr>
              <a:t>dtype</a:t>
            </a:r>
            <a:r>
              <a:rPr lang="en-US" altLang="nl-NL" sz="1200" dirty="0">
                <a:latin typeface="Lucida Console" panose="020B0609040504020204" pitchFamily="49" charset="0"/>
              </a:rPr>
              <a:t>=complex)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M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array([[ 1.+0.j,  2.+0.j],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[ 3.+0.j,  4.+0.j]])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Matrices </a:t>
            </a:r>
            <a:r>
              <a:rPr lang="nl-NL" dirty="0" err="1"/>
              <a:t>use</a:t>
            </a:r>
            <a:endParaRPr lang="nl-NL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041525" y="1557339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[[1 2 3]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[3 6 9]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[2 4 6]]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print(a[0])  # this is just like a list of lists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[1 2 3]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print(a[1, 2])  # arrays can be given comma separated indices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9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print(a[1, 1:3])  # and slices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[6 9]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print(a[:,1])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[2 6 4] </a:t>
            </a:r>
            <a:endParaRPr lang="nl-NL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a[1, 2] = 7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[[1 2 3]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[3 6 7]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[2 4 6]]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a[:, 0] = [0, 9, 8]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print(a)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[[0 2 3]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[9 6 7]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[8 4 6]]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/>
              <a:t>Numpy</a:t>
            </a:r>
            <a:r>
              <a:rPr lang="nl-NL" dirty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92313" y="1674813"/>
            <a:ext cx="8229600" cy="204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/>
              <a:t>Generation functions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360614" y="2206626"/>
            <a:ext cx="7767637" cy="43037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 = </a:t>
            </a:r>
            <a:r>
              <a:rPr lang="en-US" altLang="nl-NL" sz="1200" dirty="0" err="1">
                <a:latin typeface="Lucida Console" panose="020B0609040504020204" pitchFamily="49" charset="0"/>
              </a:rPr>
              <a:t>arange</a:t>
            </a:r>
            <a:r>
              <a:rPr lang="en-US" altLang="nl-NL" sz="1200" dirty="0">
                <a:latin typeface="Lucida Console" panose="020B0609040504020204" pitchFamily="49" charset="0"/>
              </a:rPr>
              <a:t>(0, 10, 1) # arguments: start, stop, step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x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array([0, 1, 2, 3, 4, 5, 6, 7, 8, 9])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np.linspace</a:t>
            </a:r>
            <a:r>
              <a:rPr lang="en-US" altLang="nl-NL" sz="1200" dirty="0">
                <a:latin typeface="Lucida Console" panose="020B0609040504020204" pitchFamily="49" charset="0"/>
              </a:rPr>
              <a:t>(0, 10, 25)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 0.        ,   0.41666667,   0.83333333,   1.25      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1.66666667,   2.08333333,   2.5       ,   2.91666667,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3.33333333,   3.75      ,   4.16666667,   4.58333333,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5.        ,   5.41666667,   5.83333333,   6.25      ,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6.66666667,   7.08333333,   7.5       ,   7.91666667,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8.33333333,   8.75      ,   9.16666667,   9.58333333,  10.        ])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&gt;&gt;&gt; 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np.logspace</a:t>
            </a:r>
            <a:r>
              <a:rPr lang="en-US" altLang="nl-NL" sz="1200" dirty="0">
                <a:latin typeface="Lucida Console" panose="020B0609040504020204" pitchFamily="49" charset="0"/>
              </a:rPr>
              <a:t>(0, 10, 10, base=</a:t>
            </a:r>
            <a:r>
              <a:rPr lang="en-US" altLang="nl-NL" sz="1200" dirty="0" err="1">
                <a:latin typeface="Lucida Console" panose="020B0609040504020204" pitchFamily="49" charset="0"/>
              </a:rPr>
              <a:t>np.e</a:t>
            </a:r>
            <a:r>
              <a:rPr lang="en-US" altLang="nl-NL" sz="1200" dirty="0">
                <a:latin typeface="Lucida Console" panose="020B0609040504020204" pitchFamily="49" charset="0"/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array([  1.00000000e+00,   3.03773178e+00,   9.22781435e+00,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2.80316249e+01,   8.51525577e+01,   2.58670631e+02,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7.85771994e+02,   2.38696456e+03,   7.25095809e+03,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nl-NL" sz="1200" dirty="0">
                <a:latin typeface="Lucida Console" panose="020B0609040504020204" pitchFamily="49" charset="0"/>
              </a:rPr>
              <a:t>         2.20264658e+04])</a:t>
            </a: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nl-NL" sz="1200" dirty="0">
              <a:latin typeface="Lucida Console" panose="020B0609040504020204" pitchFamily="49" charset="0"/>
            </a:endParaRPr>
          </a:p>
          <a:p>
            <a:pPr algn="l" eaLnBrk="1" hangingPunct="1">
              <a:lnSpc>
                <a:spcPct val="120000"/>
              </a:lnSpc>
            </a:pPr>
            <a:endParaRPr lang="nl-NL" altLang="nl-NL" sz="12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2059</TotalTime>
  <Words>3576</Words>
  <Application>Microsoft Office PowerPoint</Application>
  <PresentationFormat>Widescreen</PresentationFormat>
  <Paragraphs>440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Console</vt:lpstr>
      <vt:lpstr>Tw Cen MT</vt:lpstr>
      <vt:lpstr>Tw Cen MT Condensed</vt:lpstr>
      <vt:lpstr>Wingdings 3</vt:lpstr>
      <vt:lpstr>Integral</vt:lpstr>
      <vt:lpstr>ATMS 305 Week 6: using numpy</vt:lpstr>
      <vt:lpstr>Scientific Python?</vt:lpstr>
      <vt:lpstr>Arrays – Numerical Python (Numpy)</vt:lpstr>
      <vt:lpstr>Numpy – N-dimensional Array manpulations</vt:lpstr>
      <vt:lpstr>Numpy – Creating arrays</vt:lpstr>
      <vt:lpstr>Numpy – Creating vectors</vt:lpstr>
      <vt:lpstr>Numpy – Creating matrices</vt:lpstr>
      <vt:lpstr>Numpy – Matrices use</vt:lpstr>
      <vt:lpstr>Numpy – Creating arrays</vt:lpstr>
      <vt:lpstr>Numpy – Creating arrays</vt:lpstr>
      <vt:lpstr>Numpy – array creation and use</vt:lpstr>
      <vt:lpstr>Numpy – array creation and use</vt:lpstr>
      <vt:lpstr>Numpy – Creating arrays</vt:lpstr>
      <vt:lpstr>Numpy – Creating arrays</vt:lpstr>
      <vt:lpstr>Numpy - ndarray</vt:lpstr>
      <vt:lpstr>Numpy – ndarray attributes</vt:lpstr>
      <vt:lpstr>Numpy – array creation and use</vt:lpstr>
      <vt:lpstr>Numpy – array creation and use</vt:lpstr>
      <vt:lpstr>Numpy – array methods</vt:lpstr>
      <vt:lpstr>Numpy – array methods - sorting</vt:lpstr>
      <vt:lpstr>Numpy – array functions</vt:lpstr>
      <vt:lpstr>Numpy – statistics</vt:lpstr>
      <vt:lpstr>Using arrays wisely</vt:lpstr>
      <vt:lpstr>Numpy – array mathematics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snesbitt</dc:creator>
  <cp:lastModifiedBy>Stephen Nesbitt</cp:lastModifiedBy>
  <cp:revision>124</cp:revision>
  <dcterms:created xsi:type="dcterms:W3CDTF">2012-01-08T14:43:39Z</dcterms:created>
  <dcterms:modified xsi:type="dcterms:W3CDTF">2017-02-22T14:49:34Z</dcterms:modified>
</cp:coreProperties>
</file>