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LISTAS SIMPLEMENTE ENLAZADAS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Por Asael García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22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89398"/>
            <a:ext cx="8596668" cy="3271234"/>
          </a:xfrm>
        </p:spPr>
        <p:txBody>
          <a:bodyPr/>
          <a:lstStyle/>
          <a:p>
            <a:r>
              <a:rPr lang="es-MX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Una </a:t>
            </a:r>
            <a:r>
              <a:rPr lang="es-MX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lista simplemente enlazada </a:t>
            </a:r>
            <a:r>
              <a:rPr lang="es-MX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es una colección o secuencia de elementos dispuestos uno detrás de otro, en la que cada elemento se conecta al siguiente elemento por medio de un </a:t>
            </a:r>
            <a:r>
              <a:rPr lang="es-MX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“enlace”.</a:t>
            </a:r>
          </a:p>
          <a:p>
            <a:pPr marL="0" indent="0">
              <a:buNone/>
            </a:pPr>
            <a:endParaRPr lang="es-MX" dirty="0" smtClean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Los elementos de una lista son llamados </a:t>
            </a:r>
            <a:r>
              <a:rPr lang="es-MX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nodos</a:t>
            </a:r>
            <a:r>
              <a:rPr lang="es-MX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y se componen de dos partes: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Campos:</a:t>
            </a:r>
            <a:r>
              <a:rPr lang="es-MX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 contienen información </a:t>
            </a:r>
            <a:r>
              <a:rPr lang="es-MX" smtClean="0">
                <a:latin typeface="Century Gothic" panose="020B0502020202020204" pitchFamily="34" charset="0"/>
                <a:cs typeface="Arial" panose="020B0604020202020204" pitchFamily="34" charset="0"/>
              </a:rPr>
              <a:t>y son </a:t>
            </a:r>
            <a:r>
              <a:rPr lang="es-MX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por consiguiente un valor de un tipo genérico o un tipo definido (</a:t>
            </a:r>
            <a:r>
              <a:rPr lang="es-MX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entero, flotante, char, etc</a:t>
            </a:r>
            <a:r>
              <a:rPr lang="es-MX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Enlace: </a:t>
            </a:r>
            <a:r>
              <a:rPr lang="es-MX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es un </a:t>
            </a:r>
            <a:r>
              <a:rPr lang="es-MX" b="1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apuntador</a:t>
            </a:r>
            <a:r>
              <a:rPr lang="es-MX" dirty="0" smtClean="0">
                <a:latin typeface="Century Gothic" panose="020B0502020202020204" pitchFamily="34" charset="0"/>
                <a:cs typeface="Arial" panose="020B0604020202020204" pitchFamily="34" charset="0"/>
              </a:rPr>
              <a:t> al siguiente nodo de la lista.</a:t>
            </a:r>
            <a:endParaRPr lang="es-MX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144939" y="4546241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e1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2691684" y="4546242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3232596" y="4868214"/>
            <a:ext cx="496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723210" y="4559120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e2</a:t>
            </a:r>
            <a:endParaRPr lang="es-MX" dirty="0"/>
          </a:p>
        </p:txBody>
      </p:sp>
      <p:sp>
        <p:nvSpPr>
          <p:cNvPr id="41" name="Rectángulo 40"/>
          <p:cNvSpPr/>
          <p:nvPr/>
        </p:nvSpPr>
        <p:spPr>
          <a:xfrm>
            <a:off x="4269955" y="4559121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4810867" y="4881093"/>
            <a:ext cx="496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5295651" y="4546240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e3</a:t>
            </a:r>
            <a:endParaRPr lang="es-MX" dirty="0"/>
          </a:p>
        </p:txBody>
      </p:sp>
      <p:sp>
        <p:nvSpPr>
          <p:cNvPr id="44" name="Rectángulo 43"/>
          <p:cNvSpPr/>
          <p:nvPr/>
        </p:nvSpPr>
        <p:spPr>
          <a:xfrm>
            <a:off x="5842396" y="4546241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6383308" y="4868213"/>
            <a:ext cx="496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6883277" y="4546239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r>
              <a:rPr lang="es-MX" sz="1400" dirty="0" smtClean="0"/>
              <a:t>n</a:t>
            </a:r>
            <a:endParaRPr lang="es-MX" dirty="0"/>
          </a:p>
        </p:txBody>
      </p:sp>
      <p:sp>
        <p:nvSpPr>
          <p:cNvPr id="47" name="Rectángulo 46"/>
          <p:cNvSpPr/>
          <p:nvPr/>
        </p:nvSpPr>
        <p:spPr>
          <a:xfrm>
            <a:off x="7430022" y="4546240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0" name="Conector recto 49"/>
          <p:cNvCxnSpPr/>
          <p:nvPr/>
        </p:nvCxnSpPr>
        <p:spPr>
          <a:xfrm>
            <a:off x="7424189" y="4546239"/>
            <a:ext cx="546745" cy="631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errar llave 50"/>
          <p:cNvSpPr/>
          <p:nvPr/>
        </p:nvSpPr>
        <p:spPr>
          <a:xfrm rot="5400000">
            <a:off x="2531000" y="4958670"/>
            <a:ext cx="315533" cy="10876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2332228" y="566026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Nodo</a:t>
            </a:r>
            <a:endParaRPr lang="es-MX" dirty="0"/>
          </a:p>
        </p:txBody>
      </p:sp>
      <p:sp>
        <p:nvSpPr>
          <p:cNvPr id="54" name="Cerrar llave 53"/>
          <p:cNvSpPr/>
          <p:nvPr/>
        </p:nvSpPr>
        <p:spPr>
          <a:xfrm rot="5400000">
            <a:off x="4109272" y="4968329"/>
            <a:ext cx="315533" cy="10876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/>
          <p:cNvSpPr txBox="1"/>
          <p:nvPr/>
        </p:nvSpPr>
        <p:spPr>
          <a:xfrm>
            <a:off x="3910500" y="566992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Nodo</a:t>
            </a:r>
            <a:endParaRPr lang="es-MX" dirty="0"/>
          </a:p>
        </p:txBody>
      </p:sp>
      <p:sp>
        <p:nvSpPr>
          <p:cNvPr id="56" name="Cerrar llave 55"/>
          <p:cNvSpPr/>
          <p:nvPr/>
        </p:nvSpPr>
        <p:spPr>
          <a:xfrm rot="5400000">
            <a:off x="5693376" y="4971549"/>
            <a:ext cx="315533" cy="10876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494604" y="567314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Nodo</a:t>
            </a:r>
            <a:endParaRPr lang="es-MX" dirty="0"/>
          </a:p>
        </p:txBody>
      </p:sp>
      <p:sp>
        <p:nvSpPr>
          <p:cNvPr id="58" name="Cerrar llave 57"/>
          <p:cNvSpPr/>
          <p:nvPr/>
        </p:nvSpPr>
        <p:spPr>
          <a:xfrm rot="5400000">
            <a:off x="7277480" y="4971549"/>
            <a:ext cx="315533" cy="10876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7078708" y="567314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Nodo</a:t>
            </a:r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573004" y="462552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Apuntador</a:t>
            </a:r>
            <a:endParaRPr lang="es-MX" dirty="0"/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8953319" y="4994856"/>
            <a:ext cx="496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7486" y="563608"/>
            <a:ext cx="8596668" cy="1986409"/>
          </a:xfrm>
        </p:spPr>
        <p:txBody>
          <a:bodyPr/>
          <a:lstStyle/>
          <a:p>
            <a:r>
              <a:rPr lang="es-MX" dirty="0" smtClean="0">
                <a:latin typeface="Century Gothic" panose="020B0502020202020204" pitchFamily="34" charset="0"/>
              </a:rPr>
              <a:t>Los enlaces se representan por </a:t>
            </a:r>
            <a:r>
              <a:rPr lang="es-MX" b="1" dirty="0" smtClean="0">
                <a:latin typeface="Century Gothic" panose="020B0502020202020204" pitchFamily="34" charset="0"/>
              </a:rPr>
              <a:t>flechas</a:t>
            </a:r>
            <a:r>
              <a:rPr lang="es-MX" dirty="0" smtClean="0">
                <a:latin typeface="Century Gothic" panose="020B0502020202020204" pitchFamily="34" charset="0"/>
              </a:rPr>
              <a:t> para facilitar la comprensión de la conexión entre dos nodos; ello indica que el enlace tiene la </a:t>
            </a:r>
            <a:r>
              <a:rPr lang="es-MX" b="1" dirty="0" smtClean="0">
                <a:latin typeface="Century Gothic" panose="020B0502020202020204" pitchFamily="34" charset="0"/>
              </a:rPr>
              <a:t>dirección en memoria</a:t>
            </a:r>
            <a:r>
              <a:rPr lang="es-MX" dirty="0" smtClean="0">
                <a:latin typeface="Century Gothic" panose="020B0502020202020204" pitchFamily="34" charset="0"/>
              </a:rPr>
              <a:t> del siguiente nodo. </a:t>
            </a:r>
          </a:p>
          <a:p>
            <a:r>
              <a:rPr lang="es-MX" dirty="0" smtClean="0">
                <a:latin typeface="Century Gothic" panose="020B0502020202020204" pitchFamily="34" charset="0"/>
              </a:rPr>
              <a:t>El último nodo se representa de manera diferente para indicar que no está enlazado a ningún otro nodo. Se puede representar de las siguientes formas:</a:t>
            </a:r>
          </a:p>
          <a:p>
            <a:endParaRPr lang="es-MX" dirty="0">
              <a:latin typeface="Century Gothic" panose="020B0502020202020204" pitchFamily="34" charset="0"/>
            </a:endParaRPr>
          </a:p>
          <a:p>
            <a:endParaRPr lang="es-MX" dirty="0" smtClean="0">
              <a:latin typeface="Century Gothic" panose="020B0502020202020204" pitchFamily="34" charset="0"/>
            </a:endParaRPr>
          </a:p>
          <a:p>
            <a:endParaRPr lang="es-MX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629784" y="3103807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r>
              <a:rPr lang="es-MX" sz="1400" dirty="0" smtClean="0"/>
              <a:t>n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2176529" y="3103808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829925" y="3103806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r>
              <a:rPr lang="es-MX" sz="1400" dirty="0" smtClean="0"/>
              <a:t>n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4376670" y="3103807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6547367" y="3103805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r>
              <a:rPr lang="es-MX" sz="1400" dirty="0" smtClean="0"/>
              <a:t>n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7094111" y="3103806"/>
            <a:ext cx="736243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NULL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2170696" y="3103805"/>
            <a:ext cx="546745" cy="61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647126" y="3412900"/>
            <a:ext cx="8361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5486400" y="3412901"/>
            <a:ext cx="0" cy="605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992850" y="4018208"/>
            <a:ext cx="980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5143781" y="4107285"/>
            <a:ext cx="679079" cy="2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234737" y="4211385"/>
            <a:ext cx="497165" cy="2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4456" y="499214"/>
            <a:ext cx="8596668" cy="3300054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Century Gothic" panose="020B0502020202020204" pitchFamily="34" charset="0"/>
              </a:rPr>
              <a:t>El primer nodo de una lista es el nodo que es apuntado por </a:t>
            </a:r>
            <a:r>
              <a:rPr lang="es-MX" b="1" dirty="0" smtClean="0">
                <a:latin typeface="Century Gothic" panose="020B0502020202020204" pitchFamily="34" charset="0"/>
              </a:rPr>
              <a:t>cabeza</a:t>
            </a:r>
            <a:r>
              <a:rPr lang="es-MX" dirty="0" smtClean="0">
                <a:latin typeface="Century Gothic" panose="020B0502020202020204" pitchFamily="34" charset="0"/>
              </a:rPr>
              <a:t>.</a:t>
            </a:r>
          </a:p>
          <a:p>
            <a:r>
              <a:rPr lang="es-MX" dirty="0" smtClean="0">
                <a:latin typeface="Century Gothic" panose="020B0502020202020204" pitchFamily="34" charset="0"/>
              </a:rPr>
              <a:t>El nodo </a:t>
            </a:r>
            <a:r>
              <a:rPr lang="es-MX" b="1" dirty="0" smtClean="0">
                <a:latin typeface="Century Gothic" panose="020B0502020202020204" pitchFamily="34" charset="0"/>
              </a:rPr>
              <a:t>final</a:t>
            </a:r>
            <a:r>
              <a:rPr lang="es-MX" dirty="0" smtClean="0">
                <a:latin typeface="Century Gothic" panose="020B0502020202020204" pitchFamily="34" charset="0"/>
              </a:rPr>
              <a:t> se identifica como el nodo cuyo apuntador tiene un valor </a:t>
            </a:r>
            <a:r>
              <a:rPr lang="es-MX" b="1" dirty="0" smtClean="0">
                <a:latin typeface="Century Gothic" panose="020B0502020202020204" pitchFamily="34" charset="0"/>
              </a:rPr>
              <a:t>NULL</a:t>
            </a:r>
            <a:r>
              <a:rPr lang="es-MX" dirty="0" smtClean="0">
                <a:latin typeface="Century Gothic" panose="020B0502020202020204" pitchFamily="34" charset="0"/>
              </a:rPr>
              <a:t>.</a:t>
            </a:r>
          </a:p>
          <a:p>
            <a:r>
              <a:rPr lang="es-MX" dirty="0" smtClean="0">
                <a:latin typeface="Century Gothic" panose="020B0502020202020204" pitchFamily="34" charset="0"/>
              </a:rPr>
              <a:t>Una </a:t>
            </a:r>
            <a:r>
              <a:rPr lang="es-MX" b="1" dirty="0" smtClean="0">
                <a:latin typeface="Century Gothic" panose="020B0502020202020204" pitchFamily="34" charset="0"/>
              </a:rPr>
              <a:t>lista vacía </a:t>
            </a:r>
            <a:r>
              <a:rPr lang="es-MX" dirty="0" smtClean="0">
                <a:latin typeface="Century Gothic" panose="020B0502020202020204" pitchFamily="34" charset="0"/>
              </a:rPr>
              <a:t>(que no contiene nodos) se representa con el puntero </a:t>
            </a:r>
            <a:r>
              <a:rPr lang="es-MX" b="1" dirty="0" smtClean="0">
                <a:latin typeface="Century Gothic" panose="020B0502020202020204" pitchFamily="34" charset="0"/>
              </a:rPr>
              <a:t>cabeza</a:t>
            </a:r>
            <a:r>
              <a:rPr lang="es-MX" dirty="0" smtClean="0">
                <a:latin typeface="Century Gothic" panose="020B0502020202020204" pitchFamily="34" charset="0"/>
              </a:rPr>
              <a:t> igual a </a:t>
            </a:r>
            <a:r>
              <a:rPr lang="es-MX" b="1" dirty="0" smtClean="0">
                <a:latin typeface="Century Gothic" panose="020B0502020202020204" pitchFamily="34" charset="0"/>
              </a:rPr>
              <a:t>NULL</a:t>
            </a:r>
            <a:r>
              <a:rPr lang="es-MX" dirty="0" smtClean="0">
                <a:latin typeface="Century Gothic" panose="020B0502020202020204" pitchFamily="34" charset="0"/>
              </a:rPr>
              <a:t>.</a:t>
            </a:r>
          </a:p>
          <a:p>
            <a:r>
              <a:rPr lang="es-MX" dirty="0" smtClean="0">
                <a:latin typeface="Century Gothic" panose="020B0502020202020204" pitchFamily="34" charset="0"/>
              </a:rPr>
              <a:t>Una lista es una estructura de datos </a:t>
            </a:r>
            <a:r>
              <a:rPr lang="es-MX" b="1" dirty="0" smtClean="0">
                <a:latin typeface="Century Gothic" panose="020B0502020202020204" pitchFamily="34" charset="0"/>
              </a:rPr>
              <a:t>dinámica</a:t>
            </a:r>
            <a:r>
              <a:rPr lang="es-MX" dirty="0" smtClean="0">
                <a:latin typeface="Century Gothic" panose="020B0502020202020204" pitchFamily="34" charset="0"/>
              </a:rPr>
              <a:t>, esto quiere decir que el número de nodos puede variar durante el tiempo de ejecución de un proceso aumentando los nodos por inserción o disminuyendo por medio de la eliminación.</a:t>
            </a:r>
            <a:endParaRPr lang="es-MX" b="1" dirty="0">
              <a:latin typeface="Century Gothic" panose="020B0502020202020204" pitchFamily="34" charset="0"/>
            </a:endParaRPr>
          </a:p>
          <a:p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89639" y="4861774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e1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2936384" y="4861775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3477296" y="5183747"/>
            <a:ext cx="496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3967910" y="4874653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e2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4514655" y="4874654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055567" y="5196626"/>
            <a:ext cx="496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540351" y="4861773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e3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6087096" y="4861774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628008" y="5183746"/>
            <a:ext cx="496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27977" y="4861772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r>
              <a:rPr lang="es-MX" sz="1400" dirty="0" smtClean="0"/>
              <a:t>n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7674722" y="4861773"/>
            <a:ext cx="540912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/>
          <p:cNvCxnSpPr/>
          <p:nvPr/>
        </p:nvCxnSpPr>
        <p:spPr>
          <a:xfrm>
            <a:off x="7668889" y="4861772"/>
            <a:ext cx="546745" cy="631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144074" y="3799268"/>
            <a:ext cx="1091018" cy="61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cabeza</a:t>
            </a:r>
            <a:endParaRPr lang="es-MX" dirty="0"/>
          </a:p>
        </p:txBody>
      </p:sp>
      <p:cxnSp>
        <p:nvCxnSpPr>
          <p:cNvPr id="26" name="Conector recto 25"/>
          <p:cNvCxnSpPr>
            <a:stCxn id="24" idx="2"/>
          </p:cNvCxnSpPr>
          <p:nvPr/>
        </p:nvCxnSpPr>
        <p:spPr>
          <a:xfrm>
            <a:off x="1689583" y="4417453"/>
            <a:ext cx="0" cy="75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endCxn id="4" idx="1"/>
          </p:cNvCxnSpPr>
          <p:nvPr/>
        </p:nvCxnSpPr>
        <p:spPr>
          <a:xfrm>
            <a:off x="1692499" y="5170864"/>
            <a:ext cx="69714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 en C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22739"/>
            <a:ext cx="8596668" cy="4418624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>
                <a:latin typeface="Century Gothic" panose="020B0502020202020204" pitchFamily="34" charset="0"/>
              </a:rPr>
              <a:t>Estructuras y funciones que vamos a utilizar para el manejo de listas simplemente enlazadas en C:</a:t>
            </a:r>
          </a:p>
          <a:p>
            <a:r>
              <a:rPr lang="es-MX" dirty="0" smtClean="0">
                <a:latin typeface="Century Gothic" panose="020B0502020202020204" pitchFamily="34" charset="0"/>
              </a:rPr>
              <a:t>Estructura nodo que contendrá el dato y el apuntador al siguiente nodo.</a:t>
            </a:r>
          </a:p>
          <a:p>
            <a:r>
              <a:rPr lang="es-MX" dirty="0" smtClean="0">
                <a:latin typeface="Century Gothic" panose="020B0502020202020204" pitchFamily="34" charset="0"/>
              </a:rPr>
              <a:t>Funciones:</a:t>
            </a:r>
          </a:p>
          <a:p>
            <a:pPr lvl="1"/>
            <a:r>
              <a:rPr lang="es-MX" dirty="0" smtClean="0">
                <a:latin typeface="Century Gothic" panose="020B0502020202020204" pitchFamily="34" charset="0"/>
              </a:rPr>
              <a:t>Insertar un nuevo nodo en la lista</a:t>
            </a:r>
          </a:p>
          <a:p>
            <a:pPr lvl="1"/>
            <a:r>
              <a:rPr lang="es-MX" dirty="0" smtClean="0">
                <a:latin typeface="Century Gothic" panose="020B0502020202020204" pitchFamily="34" charset="0"/>
              </a:rPr>
              <a:t>Eliminar un nodo de la lista</a:t>
            </a:r>
          </a:p>
          <a:p>
            <a:pPr lvl="1"/>
            <a:r>
              <a:rPr lang="es-MX" dirty="0" smtClean="0">
                <a:latin typeface="Century Gothic" panose="020B0502020202020204" pitchFamily="34" charset="0"/>
              </a:rPr>
              <a:t>Verificar si la lista está vacía</a:t>
            </a:r>
          </a:p>
          <a:p>
            <a:pPr lvl="1"/>
            <a:r>
              <a:rPr lang="es-MX" dirty="0" smtClean="0">
                <a:latin typeface="Century Gothic" panose="020B0502020202020204" pitchFamily="34" charset="0"/>
              </a:rPr>
              <a:t>Buscar un elemento en una lista</a:t>
            </a:r>
          </a:p>
          <a:p>
            <a:pPr lvl="1"/>
            <a:r>
              <a:rPr lang="es-MX" dirty="0" smtClean="0">
                <a:latin typeface="Century Gothic" panose="020B0502020202020204" pitchFamily="34" charset="0"/>
              </a:rPr>
              <a:t>Imprimir todos los datos de la lista</a:t>
            </a:r>
          </a:p>
          <a:p>
            <a:pPr lvl="1"/>
            <a:endParaRPr lang="es-MX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54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326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Trebuchet MS</vt:lpstr>
      <vt:lpstr>Wingdings 3</vt:lpstr>
      <vt:lpstr>Faceta</vt:lpstr>
      <vt:lpstr>LISTAS SIMPLEMENTE ENLAZADAS</vt:lpstr>
      <vt:lpstr> </vt:lpstr>
      <vt:lpstr>Presentación de PowerPoint</vt:lpstr>
      <vt:lpstr>Presentación de PowerPoint</vt:lpstr>
      <vt:lpstr>Implementación en 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ENLAZADAS</dc:title>
  <dc:creator>Asael García</dc:creator>
  <cp:lastModifiedBy>Asael García</cp:lastModifiedBy>
  <cp:revision>13</cp:revision>
  <dcterms:created xsi:type="dcterms:W3CDTF">2015-09-19T01:34:37Z</dcterms:created>
  <dcterms:modified xsi:type="dcterms:W3CDTF">2015-09-19T04:21:15Z</dcterms:modified>
</cp:coreProperties>
</file>