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sldIdLst>
    <p:sldId id="278" r:id="rId5"/>
    <p:sldId id="279" r:id="rId6"/>
    <p:sldId id="280" r:id="rId7"/>
    <p:sldId id="281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7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41CB4F-8E6E-4B3C-B1DF-12020764D3D8}">
          <p14:sldIdLst>
            <p14:sldId id="278"/>
            <p14:sldId id="279"/>
            <p14:sldId id="280"/>
            <p14:sldId id="281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9"/>
            <p14:sldId id="277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3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7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8:35:59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0 160,'0'0'172,"0"0"-40,0 0-93,0 0 7,0 0 64,7 3 4742,21 7-4230,34 56 358,-56-60-959,-1 0 1,0 0-1,0 1 1,0 0-1,-1 0 1,0 0-1,-1 0 1,6 16-1,-6-15 38,3 13 20,-1-1 1,-2 1-1,0 0 1,-1 0-1,-1 1 1,-3 29-1,2-19 80,-7 0 241,5-24-3411,-1-9-570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21:41:31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20 40,'0'0'557,"0"0"-269,0 0 54,0 0 36,0 0-155,-6 4 1686,39-13-2637,-33 9 728,0 0-1,-1 0 0,1 0 1,0 0-1,-1 0 0,1 0 1,-1 0-1,1 0 0,0 0 1,-1 0-1,1 0 0,0 0 1,-1 0-1,1 0 0,-1 1 0,1-1 1,0 0-1,0 0 0,-1 0 1,1 1-1,0-1 0,-1 0 1,1 0-1,0 1 0,0-1 1,-1 0-1,1 1 0,0-1 1,0 0-1,0 1 0,-1-1 1,1 0-1,0 1 0,0-1 1,0 0-1,0 1 0,0-1 1,0 1-1,0-1 0,0 0 1,0 1-1,0-1 0,0 0 1,0 1-1,0-1 0,0 1 0,0-1 1,0 0-1,0 1 0,0-1 1,1 0-1,-1 1 0,0-1 1,0 0-1,0 1 0,1-1 1,-1 0-1,0 1 0,0-1 1,1 1-1,-1-2 7,-1 1 1,1 0-1,0-1 0,0 1 1,-1-1-1,1 1 0,0 0 0,0-1 1,-1 1-1,1-1 0,0 1 1,0-1-1,0 1 0,0 0 1,0-1-1,0 1 0,0-1 0,0 1 1,0-1-1,0 1 0,0-1 1,0 1-1,0-1 0,0 1 1,0-1-1,0 1 0,0 0 1,1-1-1,-1 1 0,0-1 0,0 1 1,0-1-1,1 1 0,-1 0 1,0-1-1,1 1 0,-1 0 1,0-1-1,1 1 0,-1 0 1,0 0-1,1-1 0,-1 1 0,1 0 1,-1 0-1,0-1 0,1 1 1,-1 0-1,1 0 0,-1 0 1,1 0-1,9-1-60,-13 17 268,2-15-205,0 1 1,0-1-1,0 0 0,0-1 0,0 1 1,0 0-1,0 0 0,0 0 1,0-1-1,-1 1 0,1 0 1,0-1-1,0 1 0,-1-1 1,1 1-1,0-1 0,-1 0 0,1 0 1,-1 0-1,-2 1 0,4-1-6,0 0 0,-1 0-1,1 0 1,-1 0-1,1 0 1,-1 0 0,1 0-1,-1 0 1,1 0-1,0 0 1,-1 0 0,1-1-1,-1 1 1,1 0-1,-1 0 1,1 0 0,0 0-1,-1-1 1,1 1 0,0 0-1,-1 0 1,1-1-1,-1 1 1,1 0 0,0-1-1,0 1 1,-1 0-1,1-1 1,0 1 0,0-1-1,-1 1 1,1 0-1,0-1 1,0 1 0,0-1-1,0 1 1,0-1 0,0 1-1,-1 0 1,1-1-1,0 1 1,0-1 0,0 1-1,1-1 1,-1 1-1,0-1 1,0 1 0,0 0-1,0-1 1,0 1-1,0-1 1,1 1 0,-1-1-1,0 1 1,0 0 0,1-1-1,-1 1 1,0 0-1,1-1 1,-1 1-6,0-1 0,0 1 0,1 0 0,-1-1 0,0 1 0,0 0-1,1 0 1,-1-1 0,0 1 0,0 0 0,1 0 0,-1-1 0,0 1 0,1 0 0,-1 0 0,0 0 0,1 0 0,-1 0 0,0-1-1,1 1 1,-1 0 0,0 0 0,1 0 0,-1 0 0,0 0 0,1 0 0,-1 0 0,0 0 0,1 0 0,-1 0 0,0 1 0,1-1-1,-1 0 1,0 0 0,1 0 0,-1 0 0,0 0 0,1 1 0,-1-1 0,0 0 0,1 0 0,-1 0 0,0 1 0,0-1 0,1 1-1,-1-1 12,0 0-1,0 0 0,1 0 0,-1 0 0,0 0 0,0 0 0,0 1 0,0-1 1,1 0-1,-1 0 0,0 0 0,0 0 0,0 0 0,0 1 0,0-1 0,0 0 1,0 0-1,0 0 0,1 1 0,-1-1 0,0 0 0,0 0 0,0 0 0,0 1 1,0-1-1,0 0 0,0 0 0,0 0 0,0 1 0,0-1 0,0 0 0,0 0 0,0 0 1,-1 1-1,1-1 0,0 0 0,0 0 0,0 0 0,0 1 0,0-1 0,0 0 1,0 0-1,-1 0 0,1 0 0,0 1 0,0-1 0,0 0 0,0 0 0,0 0 1,-1 0-1,1 0 0,0 0 0,0 0 0,0 0 0,-1 1 0,1-1 0,0 0 1,0 0-1,0 0 0,-1 0 0,1 0 0,0 0 64,-1 0 17,1-1-89,-1 0 1,1 0-1,0 0 1,0 0-1,0-1 0,-1 1 1,1 0-1,0 0 1,0 0-1,1 0 1,-1 0-1,0 0 1,0 0-1,0 0 1,1 0-1,-1 0 1,0 0-1,1 0 1,0-2-1,5-4-263,-3 21 261,-3-14 11,-1 17 143,1-17-153,0 0 1,0 1-1,0-1 1,0 0-1,0 1 0,0-1 1,-1 0-1,1 1 1,0-1-1,0 0 0,0 1 1,0-1-1,0 0 1,0 0-1,-1 1 1,1-1-1,0 0 0,0 1 1,0-1-1,-1 0 1,1 0-1,0 0 1,0 1-1,-1-1 0,1 0 1,0 0-1,0 0 1,-1 0-1,1 1 0,0-1 1,-1 0-1,1 0 1,0 0-1,-1 0 1,1 0-1,0 0 0,-1 0 1,1 0-1,0 0 1,0 0-1,-1 0 1,1 0-1,0 0 0,-1 0 1,1 0-1,0 0 1,-1-1-1,1 1 0,0 0 1,0 0-1,-1 0 1,1 0-1,0-1 1,-1 1-1,1 0 0,0 0 1,0 0-1,-1-1 1,0-13-2054,3 11 559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21:41:35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24,'0'0'875,"0"0"-371,0 0-75,0 0 8,0 0-123,0 0-140,0 0-60,0 0 16,0 0 16,0 0 23,0 0 48,0 0-5,0 0-32,0 0-25,0 0-40,0 0-41,0 0-42,0 0 14,0 0 6,0 0-35,0 0-12,-18 9-523,19-9 504,0-1 1,-1 1-1,1-1 1,-1 1-1,1-1 1,0 1 0,-1-1-1,1 1 1,0 0-1,0-1 1,-1 1-1,1 0 1,0 0 0,0 0-1,-1-1 1,1 1-1,0 0 1,0 0-1,0 0 1,-1 0 0,1 0-1,0 0 1,0 1-1,0-1 1,-1 0-1,1 0 1,0 0 0,0 1-1,-1-1 1,1 0-1,0 1 1,-1-1-1,1 1 1,1 0-1,6 9-265,-8-10 278,0 1 0,0 0 0,-1-1 1,1 1-1,-1-1 0,1 1 0,0 0 0,-1-1 0,1 1 1,-1-1-1,0 1 0,1-1 0,-1 1 0,1-1 0,-1 0 1,0 1-1,1-1 0,-1 0 0,0 1 0,1-1 0,-1 0 1,0 0-1,0 0 0,0 0 0,-18 1-1108,19-1 1106,0 0 0,-1 0-1,1 0 1,0-1-1,-1 1 1,1 0 0,0 0-1,-1-1 1,1 1-1,0 0 1,0 0-1,-1-1 1,1 1 0,0 0-1,0-1 1,0 1-1,0 0 1,-1-1-1,1 1 1,0-1 0,0 1-1,0 0 1,0-1-1,0 1 1,0 0 0,0-1-1,0 1 1,0-1-1,0 1 1,0 0-1,0-1 1,0 1 0,1 0-1,-1-1 1,0 1-1,0-1 1,0 1-1,0 0 1,1-1 0,-1 1-1,0 0 1,0 0-1,0-1 1,1 1 0,-1 0-1,1-1 1,-1 1 23,0-1-1,0 1 1,0-1 0,1 1 0,-1-1 0,0 1 0,0-1 0,1 1 0,-1-1-1,0 1 1,1-1 0,-1 1 0,1 0 0,-1-1 0,0 1 0,1 0 0,-1-1-1,1 1 1,-1 0 0,1-1 0,-1 1 0,1 0 0,-1 0 0,1 0 0,-1 0-1,1-1 1,-1 1 0,1 0 0,-1 0 0,1 0 0,0 0 0,-1 0 0,1 0 0,-1 0-1,1 1 1,-1-1 0,1 0 0,-1 0 0,1 0 0,-1 0 0,1 1 0,-1-1-1,1 0 1,-1 1 0,1-1 0,-1 0 0,0 1 0,1-1 0,-1 0 0,1 1-1,-1-1 1,0 1 0,1-1 0,-1 1 0,0-1 0,0 0 0,1 2 0,-1-2-18,0 1 0,1-1 0,-1 0 1,0 1-1,0-1 0,0 1 1,0-1-1,1 0 0,-1 1 0,0-1 1,0 1-1,0-1 0,0 1 1,0-1-1,0 0 0,0 1 0,0-1 1,-1 1-1,1-1 0,0 1 0,0-1 1,0 0-1,0 1 0,0-1 1,-1 1-1,1-1 0,0 0 0,0 1 1,-1-1-1,1 0 0,0 1 1,-1-1-1,1 0 0,0 0 0,-1 1 1,1-1-1,0 0 0,-1 0 1,1 1-1,0-1 0,-1 0 0,1 0 1,-1 0-1,1 0 0,-1 0 0,1 0 1,0 1-1,-1-1 0,1 0 1,-1 0-1,1 0 0,-1-1 0,1 1 1,0 0-1,-1 0 0,1 0 1,-1 0-1,1 0 0,-1 0 0,1-1 1,0 1-1,-1 0 0,1 0 1,0-1-1,-1 1 0,1 0 0,-1-1 1,1 0-1,0 1 1,-1-1-1,1 1 1,0-1-1,0 0 1,0 1 0,-1-1-1,1 0 1,0 1-1,0-1 1,0 0-1,0 1 1,0-1-1,1 0 1,-1 1 0,0-1-1,0 1 1,0-1-1,0 0 1,1 1-1,-1-1 1,0 1-1,1-1 1,-1 0 0,0 1-1,1-1 1,-1 1-1,1-1 1,-1 1-1,1 0 1,-1-1 0,1 1-1,-1-1 1,1 1-1,-1 0 1,1-1-1,0 1 1,-1 0-1,1 0 1,-1-1 0,1 1-1,0 0 1,-1 0-1,1 0 1,0 0-1,-1 0 1,1 0-1,0 0 1,-3 6-116,2-5 113,0-1-1,0 0 1,0 0 0,0 1-1,0-1 1,0 0 0,0 0-1,0 1 1,0-1 0,0 0-1,0 0 1,0 1-1,0-1 1,0 0 0,0 0-1,0 1 1,0-1 0,0 0-1,-1 0 1,1 1 0,0-1-1,0 0 1,0 0-1,-1 0 1,1 1 0,0-1-1,0 0 1,0 0 0,-1 0-1,1 0 1,0 1-1,0-1 1,-1 0 0,1 0-1,0 0 1,0 0 0,-1 0-1,1 0 1,0 0 0,0 0-1,-1 0 1,1 0-1,0 0 1,0 0 0,-1 0-1,1 0 1,0 0 0,-1 0-1,1 0 1,0 0 0,0 0-1,-1-1 1,1 1-1,0 0 1,-1 0 0,-2 0-405,3 0 359,0 0-1,0 0 0,-1 0 0,1 0 0,0 1 1,0-1-1,-1 0 0,1 0 0,0 0 1,-1 0-1,1 0 0,0 0 0,0 0 1,-1 0-1,1 0 0,0 0 0,0-1 1,-1 1-1,1 0 0,0 0 0,0 0 1,-1 0-1,1 0 0,0 0 0,0-1 0,-1 1 1,1 0-1,0 0 0,0 0 0,0 0 1,-1-1-1,1 1 0,0 0 0,0 0 1,0-1-1,0 1 0,-1 0 0,1-2-478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1T00:03:34.6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20 208,'0'0'873,"0"0"-458,0 0-20,-1 1 4991,0 2-4326,14-8-667,0 1 0,0 0 0,0 1 0,0 0 0,1 1 0,-1 1 0,1 0 0,-1 0 1,1 2-1,18 2 0,-30-3-351,1 1 1,-1 0-1,1 0 1,-1 0-1,1 0 1,-1 0-1,0 0 1,0 1-1,1-1 1,-1 1-1,0 0 1,0-1-1,-1 1 1,1 0-1,0 0 1,-1 0-1,1 0 1,-1 0-1,1 1 1,-1-1-1,0 0 1,0 1-1,1 2 1,-14-3-3629,4-2-356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1T00:03:34.6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1240,'0'0'717,"0"0"-185,0 0 18,0 0-32,0 0-176,0 0-34,7 6 6175,18 14-6487,-14-13 96,2-1-1,-1-1 1,1 0 0,-1 0 0,1-1-1,1-1 1,-1 0 0,0-1 0,26 1-1,-31-4-7,0-1 0,0 0 0,-1-1-1,1 0 1,-1 0 0,1 0-1,-1-1 1,0 0 0,-1-1 0,1 1-1,-1-1 1,10-10 0,-3 5 137,-9 5 245,-4 5-592,1-1 0,-1 1-1,0 0 1,0 0 0,0 0 0,0 0-1,0 0 1,0-1 0,0 1 0,0 0-1,0 0 1,0 0 0,0 0 0,0 0-1,0 0 1,0-1 0,0 1 0,0 0 0,0 0-1,0 0 1,-1 0 0,1 0 0,0-1-1,0 1 1,0 0 0,0 0 0,0 0-1,0 0 1,0 0 0,0 0 0,0 0-1,0 0 1,-1-1 0,1 1 0,0 0-1,0 0 1,0 0 0,0 0 0,0 0-1,0 0 1,-1 0 0,1 0 0,0 0-1,0 0 1,0 0 0,0 0 0,0 0-1,-1 0 1,1 0 0,0 0 0,0 0-1,0 0 1,0 0 0,0 0 0,-1 0 0,1 0-1,0 0 1,-5 0-5147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1T00:03:34.6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11 320,'0'0'491,"0"0"-102,0 0 36,0 0 6,0 0-55,0 0 36,-1-11 4017,1 11-4405,0 0-5,0 0 39,0 0 4,0 0-6,0 0-60,0 0-42,0 0 29,0 0-2,39 9 2098,95 27 1071,-116-29-2896,-14-5-174,0 0 1,0-1-1,1 1 1,-1-1-1,0 0 0,1 0 1,-1 0-1,9-1 1,-12 0-52,1 1-1680,-10 1-1525,0-2-502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1T00:03:34.6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16,'0'0'113,"0"0"185,0 0 71,0 0-173,0 0-111,1 4 5574,-1 0-5199,-3 116 1333,5-68-1320,0-15-1338,-1-9-3007,-1-29 1387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1T00:03:34.6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27 200,'0'0'572,"0"0"295,0 0-370,0 0-294,0 0-45,0 0-18,9-3 1937,-10-13-373,-6 23-589,6-6-1119,1-1-1,-1 1 1,1-1-1,0 1 1,-1 0 0,1-1-1,0 1 1,-1-1 0,1 1-1,0 0 1,0-1 0,0 1-1,0-1 1,-1 1 0,1 0-1,0-1 1,0 1-1,0 0 1,0-1 0,0 1-1,1 0 1,-1-1 0,0 1-1,0 0 1,0-1 0,1 1-1,-1-1 1,0 1 0,0-1-1,1 1 1,-1 0-1,0-1 1,1 1 0,-1-1-1,1 1 1,-1-1 0,1 0-1,-1 1 1,1-1 0,-1 1-1,1-1 1,-1 0 0,1 1-1,0-1 1,-1 0-1,1 0 1,-1 0 0,1 1-1,0-1 1,-1 0 0,2 0-1,-2 0 30,1 0-1,-1-1 1,1 1-1,-1 0 0,0 0 1,1-1-1,-1 1 1,1 0-1,-1 0 0,0-1 1,1 1-1,-1 0 1,1-1-1,-1 1 0,0-1 1,0 1-1,1 0 1,-1-1-1,0 1 0,0-1 1,1 1-1,-1-1 1,0 1-1,0-1 1,0 1-1,0-1 0,0 1 1,0-1-1,0 1 1,0-1-1,0 1 0,0-1 1,0 1-1,0-1 1,0 1-1,0-1 0,0 1 1,-1-1-1,1 1 1,0 0-1,0-1 0,0 1 1,-1-1-1,1 1 1,0-1-1,-1 1 0,1 0 1,0-1-1,-1 1 1,1 0-1,-1-1 0,1 1 1,-1 0-1,-9-5 827,9 6-849,0 0 0,1-1 0,-1 1 0,1 0 0,-1 0 0,1 0 0,-1 0 0,1 0 0,0 0 0,-1-1 0,1 1 0,0 0 0,0 0 0,0 0 0,0 0 0,0 0 0,0 0 0,0 0 0,0 2 0,5-12-20,-8 2 448,-12 8-319,14-1-120,1 0 0,-1 1 0,1-1 0,-1 1 1,1-1-1,-1 1 0,1-1 0,0 1 0,-1-1 0,1 1 0,0-1 0,-1 1 1,1-1-1,0 1 0,0 0 0,-1-1 0,1 1 0,0-1 0,0 1 0,0 0 0,0-1 1,0 1-1,0 0 0,0-1 0,0 1 0,0 0 0,0-1 0,0 1 0,0-1 1,1 1-1,-1 0 0,0-1 0,0 1 0,1-1 0,-1 1 0,0-1 0,1 1 1,-1-1-1,1 1 0,-1-1 0,0 1 0,1-1 0,-1 1 0,1-1 0,-1 0 0,1 1 1,0-1-1,-1 0 0,1 1 0,-1-1 0,1 0 0,0 0 0,-1 0 0,1 1 1,-1-1-1,1 0 0,0 0 0,1 0 0,-1 0 16,0-1 0,0 1 1,0 0-1,0-1 0,0 1 0,0-1 1,0 1-1,0-1 0,0 1 0,0-1 0,0 0 1,0 1-1,0-1 0,0 0 0,-1 0 1,1 0-1,0 0 0,-1 1 0,1-1 0,0 0 1,-1 0-1,1 0 0,-1-1 0,0 1 0,1 0 1,-1 0-1,0 0 0,1-1 0,-1 1 5,0 0-1,0 0 0,0 1 1,1-1-1,-1 0 1,0 0-1,0 1 0,0-1 1,0 0-1,0 0 0,-1 1 1,1-1-1,0 0 0,0 0 1,0 1-1,-1-1 1,1 0-1,0 1 0,-1-1 1,1 0-1,-1 1 0,1-1 1,-1 0-1,1 1 0,-1-1 1,1 1-1,-1-1 1,1 1-1,-1-1 0,0 1 1,1 0-1,-1-1 0,0 1 1,1 0-1,-1-1 0,0 1 1,1 0-1,-1 0 1,0 0-1,0-1 0,1 1 1,-1 0-1,-1 0 0,1 1-17,1-1 0,-1 0 0,1 0 0,-1 1 0,0-1 0,1 0-1,-1 1 1,1-1 0,-1 0 0,1 1 0,-1-1 0,1 1 0,-1-1 0,1 1-1,0-1 1,-1 1 0,1-1 0,0 1 0,-1 0 0,1-1 0,0 1-1,0-1 1,-1 1 0,1 0 0,0-1 0,0 1 0,0 0 0,0-1 0,0 1-1,0 0 1,0-1 0,0 1 0,0 0 0,0-1 0,0 1 0,1-1 0,-1 1-1,0 0 1,0-1 0,1 1 0,-1-1 0,0 1 0,1 0 0,-1-1 0,0 1-1,2 0 1,7 5-553,-9-6 555,1-1 0,-1 0 0,1 0 0,-1 0 0,1 0 0,-1 0 0,1 1 0,-1-1 0,0 0 0,0 0 0,1 0 0,-1 0 0,0 0 0,0 0 0,0 0 0,0 0 0,0 0 0,0 0 0,-1-2 0,2 3 12,-1 0 0,0 0 0,0-1 1,0 1-1,0 0 0,0-1 0,0 1 1,0 0-1,0 0 0,0-1 0,0 1 1,0 0-1,0-1 0,0 1 0,0 0 1,0-1-1,0 1 0,0 0 0,0-1 1,0 1-1,0 0 0,-1 0 0,1-1 1,0 1-1,0 0 0,0 0 0,0-1 1,-1 1-1,1 0 0,0 0 0,0-1 1,-1 1-1,1 0 0,0 0 0,0 0 1,-1 0-1,1 0 0,0-1 0,-1 1 0,1 0 1,0 0-1,-1 0 0,1 0 0,0 0 1,0 0-1,-1 0 0,1 0 0,0 0 1,-1 0-1,1 0 0,0 0 0,-1 0 1,1 0-1,0 0 0,-1 0 0,1 1 1,0-1-1,0 0 0,-1 0 0,1 0 1,0 0-1,0 1 0,-1-1 0,1 0 1,0 0-1,0 1 0,-2 0-13,1 0-1,0 0 1,0 0-1,1 0 1,-1 0-1,0 0 1,0 0-1,0 0 1,1 1 0,-1-1-1,1 0 1,-1 1-1,1-1 1,-1 0-1,1 1 1,0 2-1,0-4-116,0 1 0,0-1 0,0 1-1,0-1 1,0 1 0,0-1 0,0 1-1,1-1 1,-1 0 0,0 1 0,0-1-1,1 1 1,-1-1 0,0 1 0,1-1-1,-1 0 1,0 1 0,1-1 0,-1 0-1,1 1 1,-1-1 0,0 0 0,1 1 0,-1-1-1,1 0 1,-1 0 0,1 0 0,-1 0-1,1 1 1,-1-1 0,1 0 0,-1 0-1,1 0 1,-1 0 0,1 0 0,-1 0-1,1 0 1,-1 0 0,1 0 0,-1-1-1,1 1 1,-1 0 0,1 0 0,-1 0-1,1-1 1,4 0-2026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9:47:55.7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20 208,'0'0'873,"0"0"-458,0 0-20,-1 1 4991,0 2-4326,14-8-667,0 1 0,0 0 0,0 1 0,0 0 0,1 1 0,-1 1 0,1 0 0,-1 0 1,1 2-1,18 2 0,-30-3-351,1 1 1,-1 0-1,1 0 1,-1 0-1,1 0 1,-1 0-1,0 0 1,0 1-1,1-1 1,-1 1-1,0 0 1,0-1-1,-1 1 1,1 0-1,0 0 1,-1 0-1,1 0 1,-1 0-1,1 1 1,-1-1-1,0 0 1,0 1-1,1 2 1,-14-3-3629,4-2-356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9:47:58.2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1240,'0'0'717,"0"0"-185,0 0 18,0 0-32,0 0-176,0 0-34,7 6 6175,18 14-6487,-14-13 96,2-1-1,-1-1 1,1 0 0,-1 0 0,1-1-1,1-1 1,-1 0 0,0-1 0,26 1-1,-31-4-7,0-1 0,0 0 0,-1-1-1,1 0 1,-1 0 0,1 0-1,-1-1 1,0 0 0,-1-1 0,1 1-1,-1-1 1,10-10 0,-3 5 137,-9 5 245,-4 5-592,1-1 0,-1 1-1,0 0 1,0 0 0,0 0 0,0 0-1,0 0 1,0-1 0,0 1 0,0 0-1,0 0 1,0 0 0,0 0 0,0 0-1,0 0 1,0-1 0,0 1 0,0 0 0,0 0-1,0 0 1,-1 0 0,1 0 0,0-1-1,0 1 1,0 0 0,0 0 0,0 0-1,0 0 1,0 0 0,0 0 0,0 0-1,0 0 1,-1-1 0,1 1 0,0 0-1,0 0 1,0 0 0,0 0 0,0 0-1,0 0 1,-1 0 0,1 0 0,0 0-1,0 0 1,0 0 0,0 0 0,0 0-1,-1 0 1,1 0 0,0 0 0,0 0-1,0 0 1,0 0 0,0 0 0,-1 0 0,1 0-1,0 0 1,-5 0-5147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9:48:07.5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11 320,'0'0'491,"0"0"-102,0 0 36,0 0 6,0 0-55,0 0 36,-1-11 4017,1 11-4405,0 0-5,0 0 39,0 0 4,0 0-6,0 0-60,0 0-42,0 0 29,0 0-2,39 9 2098,95 27 1071,-116-29-2896,-14-5-174,0 0 1,0-1-1,1 1 1,-1-1-1,0 0 0,1 0 1,-1 0-1,9-1 1,-12 0-52,1 1-1680,-10 1-1525,0-2-502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9:48:28.1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16,'0'0'113,"0"0"185,0 0 71,0 0-173,0 0-111,1 4 5574,-1 0-5199,-3 116 1333,5-68-1320,0-15-1338,-1-9-3007,-1-29 1387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9:48:30.1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27 200,'0'0'572,"0"0"295,0 0-370,0 0-294,0 0-45,0 0-18,9-3 1937,-10-13-373,-6 23-589,6-6-1119,1-1-1,-1 1 1,1-1-1,0 1 1,-1 0 0,1-1-1,0 1 1,-1-1 0,1 1-1,0 0 1,0-1 0,0 1-1,0-1 1,-1 1 0,1 0-1,0-1 1,0 1-1,0 0 1,0-1 0,0 1-1,1 0 1,-1-1 0,0 1-1,0 0 1,0-1 0,1 1-1,-1-1 1,0 1 0,0-1-1,1 1 1,-1 0-1,0-1 1,1 1 0,-1-1-1,1 1 1,-1-1 0,1 0-1,-1 1 1,1-1 0,-1 1-1,1-1 1,-1 0 0,1 1-1,0-1 1,-1 0-1,1 0 1,-1 0 0,1 1-1,0-1 1,-1 0 0,2 0-1,-2 0 30,1 0-1,-1-1 1,1 1-1,-1 0 0,0 0 1,1-1-1,-1 1 1,1 0-1,-1 0 0,0-1 1,1 1-1,-1 0 1,1-1-1,-1 1 0,0-1 1,0 1-1,1 0 1,-1-1-1,0 1 0,0-1 1,1 1-1,-1-1 1,0 1-1,0-1 1,0 1-1,0-1 0,0 1 1,0-1-1,0 1 1,0-1-1,0 1 0,0-1 1,0 1-1,0-1 1,0 1-1,0-1 0,0 1 1,-1-1-1,1 1 1,0 0-1,0-1 0,0 1 1,-1-1-1,1 1 1,0-1-1,-1 1 0,1 0 1,0-1-1,-1 1 1,1 0-1,-1-1 0,1 1 1,-1 0-1,-9-5 827,9 6-849,0 0 0,1-1 0,-1 1 0,1 0 0,-1 0 0,1 0 0,-1 0 0,1 0 0,0 0 0,-1-1 0,1 1 0,0 0 0,0 0 0,0 0 0,0 0 0,0 0 0,0 0 0,0 0 0,0 2 0,5-12-20,-8 2 448,-12 8-319,14-1-120,1 0 0,-1 1 0,1-1 0,-1 1 1,1-1-1,-1 1 0,1-1 0,0 1 0,-1-1 0,1 1 0,0-1 0,-1 1 1,1-1-1,0 1 0,0 0 0,-1-1 0,1 1 0,0-1 0,0 1 0,0 0 0,0-1 1,0 1-1,0 0 0,0-1 0,0 1 0,0 0 0,0-1 0,0 1 0,0-1 1,1 1-1,-1 0 0,0-1 0,0 1 0,1-1 0,-1 1 0,0-1 0,1 1 1,-1-1-1,1 1 0,-1-1 0,0 1 0,1-1 0,-1 1 0,1-1 0,-1 0 0,1 1 1,0-1-1,-1 0 0,1 1 0,-1-1 0,1 0 0,0 0 0,-1 0 0,1 1 1,-1-1-1,1 0 0,0 0 0,1 0 0,-1 0 16,0-1 0,0 1 1,0 0-1,0-1 0,0 1 0,0-1 1,0 1-1,0-1 0,0 1 0,0-1 0,0 0 1,0 1-1,0-1 0,0 0 0,-1 0 1,1 0-1,0 0 0,-1 1 0,1-1 0,0 0 1,-1 0-1,1 0 0,-1-1 0,0 1 0,1 0 1,-1 0-1,0 0 0,1-1 0,-1 1 5,0 0-1,0 0 0,0 1 1,1-1-1,-1 0 1,0 0-1,0 1 0,0-1 1,0 0-1,0 0 0,-1 1 1,1-1-1,0 0 0,0 0 1,0 1-1,-1-1 1,1 0-1,0 1 0,-1-1 1,1 0-1,-1 1 0,1-1 1,-1 0-1,1 1 0,-1-1 1,1 1-1,-1-1 1,1 1-1,-1-1 0,0 1 1,1 0-1,-1-1 0,0 1 1,1 0-1,-1-1 0,0 1 1,1 0-1,-1 0 1,0 0-1,0-1 0,1 1 1,-1 0-1,-1 0 0,1 1-17,1-1 0,-1 0 0,1 0 0,-1 1 0,0-1 0,1 0-1,-1 1 1,1-1 0,-1 0 0,1 1 0,-1-1 0,1 1 0,-1-1 0,1 1-1,0-1 1,-1 1 0,1-1 0,0 1 0,-1 0 0,1-1 0,0 1-1,0-1 1,-1 1 0,1 0 0,0-1 0,0 1 0,0 0 0,0-1 0,0 1-1,0 0 1,0-1 0,0 1 0,0 0 0,0-1 0,0 1 0,1-1 0,-1 1-1,0 0 1,0-1 0,1 1 0,-1-1 0,0 1 0,1 0 0,-1-1 0,0 1-1,2 0 1,7 5-553,-9-6 555,1-1 0,-1 0 0,1 0 0,-1 0 0,1 0 0,-1 0 0,1 1 0,-1-1 0,0 0 0,0 0 0,1 0 0,-1 0 0,0 0 0,0 0 0,0 0 0,0 0 0,0 0 0,0 0 0,-1-2 0,2 3 12,-1 0 0,0 0 0,0-1 1,0 1-1,0 0 0,0-1 0,0 1 1,0 0-1,0 0 0,0-1 0,0 1 1,0 0-1,0-1 0,0 1 0,0 0 1,0-1-1,0 1 0,0 0 0,0-1 1,0 1-1,0 0 0,-1 0 0,1-1 1,0 1-1,0 0 0,0 0 0,0-1 1,-1 1-1,1 0 0,0 0 0,0-1 1,-1 1-1,1 0 0,0 0 0,0 0 1,-1 0-1,1 0 0,0-1 0,-1 1 0,1 0 1,0 0-1,-1 0 0,1 0 0,0 0 1,0 0-1,-1 0 0,1 0 0,0 0 1,-1 0-1,1 0 0,0 0 0,-1 0 1,1 0-1,0 0 0,-1 0 0,1 1 1,0-1-1,0 0 0,-1 0 0,1 0 1,0 0-1,0 1 0,-1-1 0,1 0 1,0 0-1,0 1 0,-2 0-13,1 0-1,0 0 1,0 0-1,1 0 1,-1 0-1,0 0 1,0 0-1,0 0 1,1 1 0,-1-1-1,1 0 1,-1 1-1,1-1 1,-1 0-1,1 1 1,0 2-1,0-4-116,0 1 0,0-1 0,0 1-1,0-1 1,0 1 0,0-1 0,0 1-1,1-1 1,-1 0 0,0 1 0,0-1-1,1 1 1,-1-1 0,0 1 0,1-1-1,-1 0 1,0 1 0,1-1 0,-1 0-1,1 1 1,-1-1 0,0 0 0,1 1 0,-1-1-1,1 0 1,-1 0 0,1 0 0,-1 0-1,1 1 1,-1-1 0,1 0 0,-1 0-1,1 0 1,-1 0 0,1 0 0,-1 0-1,1 0 1,-1 0 0,1 0 0,-1-1-1,1 1 1,-1 0 0,1 0 0,-1 0-1,1-1 1,4 0-2026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21:39:13.7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52 120,'0'0'261,"0"0"-118,0 0-70,0 0 15,0 0 30,0 0 23,4 6 5585,31-26-4927,-26 14-702,0 0 1,1 1 0,0 0 0,0 1 0,12-4 0,-19 7-99,0 0 0,0 1 1,-1-1-1,1 1 1,0 0-1,0 0 1,0 0-1,0 0 0,0 1 1,-1-1-1,1 1 1,0-1-1,0 1 0,-1 0 1,1 0-1,0 0 1,-1 1-1,1-1 1,-1 0-1,5 5 0,-1 0 58,0 0 0,0 1 0,0 0-1,-1 0 1,6 10 0,1 4-1874,-12-24-118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21:39:18.1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48 160,'0'0'131,"0"0"-63,0 0-35,0 0 63,0 0 57,0 0 62,0 0 81,9 5 5715,-4-3-5841,9 2-19,0-2-1,0 0 1,0 0-1,1-1 1,16-2-1,-22 1 64,-8 0-160,30-26 1163,-31 25-1208,10-22 1400,-10 22-1401,0 1 6,0 0-5,0 0 0,0 0 11,0 0 14,0 0-30,0 0 1,0 0 0,0 0-10,0 0 0,0 0 10,5-11-31,-7 8-5940,-5 3 3300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21:39:32.0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0 184,'0'0'156,"0"0"-80,0 0-28,0 0-20,0 0 47,0 0 37,0 0 8,0 0 25,0 0-1,0 0-21,0 0 27,0 0-24,0 0-45,0 0-6,0 0 18,0 0 24,0 0-37,0 0-18,0 0 7,0 0 0,0 0-6,0 0 12,0 0 6,0 0 35,0 0 19,0 0-17,0 0-16,0 0-46,0 0 102,0 0 148,0 0 50,0 0 1,0 0 61,0 0 9,0 0-71,0 0-120,0 0-75,0 0-43,0 0-89,0 0-10,0 0 34,0 0-17,0 0-1,0 0-34,0 0-9,0 0 0,0 0 3,6 40 90,6-19-79,-11-19-11,0 1 1,1-1 0,-1 1 0,0-1 0,1 0 0,0 1 0,-1-1-1,1 0 1,0 0 0,0 0 0,1 0 0,-1 0 0,0-1-1,0 1 1,1-1 0,-1 0 0,1 1 0,3 0 0,2 1 81,-1-1 1,2 0-1,-1 0 1,0 0-1,0-1 1,0-1-1,9 0 1,-17 0-50,31-19 1202,-40 18-4094,1 1-174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46005-E975-5041-8BA1-D0D4192E2E6B}" type="datetimeFigureOut">
              <a:rPr lang="en-CZ" smtClean="0"/>
              <a:t>11/12/2023</a:t>
            </a:fld>
            <a:endParaRPr lang="en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6356A-A6FE-4E4B-85E5-7901A130B7AE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573705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0D50-C5DF-432A-A41B-93DD6D7A5852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996F-9226-4A04-8BCF-FE4A7C7A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1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0D50-C5DF-432A-A41B-93DD6D7A5852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996F-9226-4A04-8BCF-FE4A7C7A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6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0D50-C5DF-432A-A41B-93DD6D7A5852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996F-9226-4A04-8BCF-FE4A7C7A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0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0D50-C5DF-432A-A41B-93DD6D7A5852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996F-9226-4A04-8BCF-FE4A7C7A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2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0D50-C5DF-432A-A41B-93DD6D7A5852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996F-9226-4A04-8BCF-FE4A7C7A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5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0D50-C5DF-432A-A41B-93DD6D7A5852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996F-9226-4A04-8BCF-FE4A7C7A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0D50-C5DF-432A-A41B-93DD6D7A5852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996F-9226-4A04-8BCF-FE4A7C7A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1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0D50-C5DF-432A-A41B-93DD6D7A5852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996F-9226-4A04-8BCF-FE4A7C7A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1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0D50-C5DF-432A-A41B-93DD6D7A5852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996F-9226-4A04-8BCF-FE4A7C7A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4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0D50-C5DF-432A-A41B-93DD6D7A5852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996F-9226-4A04-8BCF-FE4A7C7A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5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0D50-C5DF-432A-A41B-93DD6D7A5852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996F-9226-4A04-8BCF-FE4A7C7A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7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50D50-C5DF-432A-A41B-93DD6D7A5852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7996F-9226-4A04-8BCF-FE4A7C7A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3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6.png"/><Relationship Id="rId21" Type="http://schemas.openxmlformats.org/officeDocument/2006/relationships/image" Target="../media/image23.png"/><Relationship Id="rId7" Type="http://schemas.openxmlformats.org/officeDocument/2006/relationships/image" Target="../media/image10.png"/><Relationship Id="rId12" Type="http://schemas.openxmlformats.org/officeDocument/2006/relationships/customXml" Target="../ink/ink1.xml"/><Relationship Id="rId17" Type="http://schemas.openxmlformats.org/officeDocument/2006/relationships/image" Target="../media/image19.png"/><Relationship Id="rId2" Type="http://schemas.openxmlformats.org/officeDocument/2006/relationships/image" Target="../media/image5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10" Type="http://schemas.openxmlformats.org/officeDocument/2006/relationships/image" Target="../media/image13.png"/><Relationship Id="rId19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13" Type="http://schemas.openxmlformats.org/officeDocument/2006/relationships/image" Target="../media/image540.png"/><Relationship Id="rId18" Type="http://schemas.openxmlformats.org/officeDocument/2006/relationships/image" Target="../media/image580.png"/><Relationship Id="rId26" Type="http://schemas.openxmlformats.org/officeDocument/2006/relationships/image" Target="../media/image55.png"/><Relationship Id="rId3" Type="http://schemas.openxmlformats.org/officeDocument/2006/relationships/image" Target="../media/image460.png"/><Relationship Id="rId21" Type="http://schemas.openxmlformats.org/officeDocument/2006/relationships/customXml" Target="../ink/ink10.xml"/><Relationship Id="rId7" Type="http://schemas.openxmlformats.org/officeDocument/2006/relationships/image" Target="../media/image500.png"/><Relationship Id="rId12" Type="http://schemas.openxmlformats.org/officeDocument/2006/relationships/customXml" Target="../ink/ink8.xml"/><Relationship Id="rId17" Type="http://schemas.openxmlformats.org/officeDocument/2006/relationships/image" Target="../media/image570.png"/><Relationship Id="rId25" Type="http://schemas.openxmlformats.org/officeDocument/2006/relationships/image" Target="../media/image63.png"/><Relationship Id="rId2" Type="http://schemas.openxmlformats.org/officeDocument/2006/relationships/image" Target="../media/image450.png"/><Relationship Id="rId16" Type="http://schemas.openxmlformats.org/officeDocument/2006/relationships/image" Target="../media/image560.png"/><Relationship Id="rId20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11" Type="http://schemas.openxmlformats.org/officeDocument/2006/relationships/image" Target="../media/image530.png"/><Relationship Id="rId24" Type="http://schemas.openxmlformats.org/officeDocument/2006/relationships/image" Target="../media/image620.png"/><Relationship Id="rId5" Type="http://schemas.openxmlformats.org/officeDocument/2006/relationships/image" Target="../media/image480.png"/><Relationship Id="rId15" Type="http://schemas.openxmlformats.org/officeDocument/2006/relationships/image" Target="../media/image550.png"/><Relationship Id="rId23" Type="http://schemas.openxmlformats.org/officeDocument/2006/relationships/customXml" Target="../ink/ink11.xml"/><Relationship Id="rId10" Type="http://schemas.openxmlformats.org/officeDocument/2006/relationships/customXml" Target="../ink/ink7.xml"/><Relationship Id="rId19" Type="http://schemas.openxmlformats.org/officeDocument/2006/relationships/image" Target="../media/image590.png"/><Relationship Id="rId4" Type="http://schemas.openxmlformats.org/officeDocument/2006/relationships/image" Target="../media/image470.png"/><Relationship Id="rId9" Type="http://schemas.openxmlformats.org/officeDocument/2006/relationships/image" Target="../media/image520.png"/><Relationship Id="rId14" Type="http://schemas.openxmlformats.org/officeDocument/2006/relationships/customXml" Target="../ink/ink9.xml"/><Relationship Id="rId22" Type="http://schemas.openxmlformats.org/officeDocument/2006/relationships/image" Target="../media/image610.png"/><Relationship Id="rId27" Type="http://schemas.openxmlformats.org/officeDocument/2006/relationships/image" Target="../media/image5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62.png"/><Relationship Id="rId7" Type="http://schemas.openxmlformats.org/officeDocument/2006/relationships/image" Target="../media/image53.png"/><Relationship Id="rId2" Type="http://schemas.openxmlformats.org/officeDocument/2006/relationships/image" Target="../media/image6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1.png"/><Relationship Id="rId5" Type="http://schemas.openxmlformats.org/officeDocument/2006/relationships/image" Target="../media/image690.png"/><Relationship Id="rId4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370.png"/><Relationship Id="rId18" Type="http://schemas.openxmlformats.org/officeDocument/2006/relationships/customXml" Target="../ink/ink15.xml"/><Relationship Id="rId26" Type="http://schemas.openxmlformats.org/officeDocument/2006/relationships/image" Target="../media/image53.png"/><Relationship Id="rId3" Type="http://schemas.openxmlformats.org/officeDocument/2006/relationships/image" Target="../media/image731.png"/><Relationship Id="rId21" Type="http://schemas.openxmlformats.org/officeDocument/2006/relationships/image" Target="../media/image411.png"/><Relationship Id="rId7" Type="http://schemas.openxmlformats.org/officeDocument/2006/relationships/image" Target="../media/image79.png"/><Relationship Id="rId17" Type="http://schemas.openxmlformats.org/officeDocument/2006/relationships/image" Target="../media/image390.png"/><Relationship Id="rId25" Type="http://schemas.openxmlformats.org/officeDocument/2006/relationships/image" Target="../media/image77.png"/><Relationship Id="rId2" Type="http://schemas.openxmlformats.org/officeDocument/2006/relationships/image" Target="../media/image721.png"/><Relationship Id="rId16" Type="http://schemas.openxmlformats.org/officeDocument/2006/relationships/customXml" Target="../ink/ink14.xml"/><Relationship Id="rId20" Type="http://schemas.openxmlformats.org/officeDocument/2006/relationships/customXml" Target="../ink/ink16.xml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customXml" Target="../ink/ink12.xml"/><Relationship Id="rId24" Type="http://schemas.openxmlformats.org/officeDocument/2006/relationships/image" Target="../media/image76.png"/><Relationship Id="rId15" Type="http://schemas.openxmlformats.org/officeDocument/2006/relationships/image" Target="../media/image380.png"/><Relationship Id="rId23" Type="http://schemas.openxmlformats.org/officeDocument/2006/relationships/image" Target="../media/image75.png"/><Relationship Id="rId28" Type="http://schemas.openxmlformats.org/officeDocument/2006/relationships/image" Target="../media/image81.png"/><Relationship Id="rId10" Type="http://schemas.openxmlformats.org/officeDocument/2006/relationships/image" Target="../media/image280.png"/><Relationship Id="rId19" Type="http://schemas.openxmlformats.org/officeDocument/2006/relationships/image" Target="../media/image400.png"/><Relationship Id="rId9" Type="http://schemas.openxmlformats.org/officeDocument/2006/relationships/image" Target="../media/image270.png"/><Relationship Id="rId14" Type="http://schemas.openxmlformats.org/officeDocument/2006/relationships/customXml" Target="../ink/ink13.xml"/><Relationship Id="rId22" Type="http://schemas.openxmlformats.org/officeDocument/2006/relationships/image" Target="../media/image74.png"/><Relationship Id="rId27" Type="http://schemas.openxmlformats.org/officeDocument/2006/relationships/image" Target="../media/image54.svg"/><Relationship Id="rId30" Type="http://schemas.openxmlformats.org/officeDocument/2006/relationships/image" Target="../media/image8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85.png"/><Relationship Id="rId7" Type="http://schemas.openxmlformats.org/officeDocument/2006/relationships/image" Target="../media/image70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3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2.jpeg"/><Relationship Id="rId2" Type="http://schemas.openxmlformats.org/officeDocument/2006/relationships/image" Target="../media/image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19" Type="http://schemas.openxmlformats.org/officeDocument/2006/relationships/image" Target="../media/image4.sv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47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52.pn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1.png"/><Relationship Id="rId7" Type="http://schemas.openxmlformats.org/officeDocument/2006/relationships/image" Target="../media/image60.png"/><Relationship Id="rId2" Type="http://schemas.openxmlformats.org/officeDocument/2006/relationships/image" Target="../media/image5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52.svg"/><Relationship Id="rId4" Type="http://schemas.openxmlformats.org/officeDocument/2006/relationships/image" Target="../media/image571.png"/><Relationship Id="rId9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54.svg"/><Relationship Id="rId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0.png"/><Relationship Id="rId18" Type="http://schemas.openxmlformats.org/officeDocument/2006/relationships/image" Target="../media/image380.png"/><Relationship Id="rId3" Type="http://schemas.openxmlformats.org/officeDocument/2006/relationships/image" Target="../media/image250.png"/><Relationship Id="rId21" Type="http://schemas.openxmlformats.org/officeDocument/2006/relationships/customXml" Target="../ink/ink5.xml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17" Type="http://schemas.openxmlformats.org/officeDocument/2006/relationships/customXml" Target="../ink/ink3.xml"/><Relationship Id="rId2" Type="http://schemas.openxmlformats.org/officeDocument/2006/relationships/image" Target="../media/image240.png"/><Relationship Id="rId16" Type="http://schemas.openxmlformats.org/officeDocument/2006/relationships/image" Target="../media/image370.png"/><Relationship Id="rId20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24" Type="http://schemas.openxmlformats.org/officeDocument/2006/relationships/image" Target="../media/image411.png"/><Relationship Id="rId5" Type="http://schemas.openxmlformats.org/officeDocument/2006/relationships/image" Target="../media/image270.png"/><Relationship Id="rId15" Type="http://schemas.openxmlformats.org/officeDocument/2006/relationships/customXml" Target="../ink/ink2.xml"/><Relationship Id="rId23" Type="http://schemas.openxmlformats.org/officeDocument/2006/relationships/customXml" Target="../ink/ink6.xml"/><Relationship Id="rId10" Type="http://schemas.openxmlformats.org/officeDocument/2006/relationships/image" Target="../media/image320.png"/><Relationship Id="rId19" Type="http://schemas.openxmlformats.org/officeDocument/2006/relationships/customXml" Target="../ink/ink4.xml"/><Relationship Id="rId4" Type="http://schemas.openxmlformats.org/officeDocument/2006/relationships/image" Target="../media/image260.png"/><Relationship Id="rId9" Type="http://schemas.openxmlformats.org/officeDocument/2006/relationships/image" Target="../media/image310.png"/><Relationship Id="rId14" Type="http://schemas.openxmlformats.org/officeDocument/2006/relationships/image" Target="../media/image360.png"/><Relationship Id="rId22" Type="http://schemas.openxmlformats.org/officeDocument/2006/relationships/image" Target="../media/image4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: Rounded Corners 4">
            <a:extLst>
              <a:ext uri="{FF2B5EF4-FFF2-40B4-BE49-F238E27FC236}">
                <a16:creationId xmlns:a16="http://schemas.microsoft.com/office/drawing/2014/main" id="{051872B4-0B4D-2DA5-1BD6-87B0DA2831AD}"/>
              </a:ext>
            </a:extLst>
          </p:cNvPr>
          <p:cNvSpPr/>
          <p:nvPr/>
        </p:nvSpPr>
        <p:spPr>
          <a:xfrm>
            <a:off x="4415868" y="4465764"/>
            <a:ext cx="4129977" cy="1962079"/>
          </a:xfrm>
          <a:prstGeom prst="roundRect">
            <a:avLst>
              <a:gd name="adj" fmla="val 15708"/>
            </a:avLst>
          </a:prstGeom>
          <a:solidFill>
            <a:schemeClr val="tx2">
              <a:lumMod val="20000"/>
              <a:lumOff val="80000"/>
              <a:alpha val="6456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E91C9E79-EC05-DF04-3C8C-A18C3E7C775F}"/>
              </a:ext>
            </a:extLst>
          </p:cNvPr>
          <p:cNvSpPr/>
          <p:nvPr/>
        </p:nvSpPr>
        <p:spPr>
          <a:xfrm>
            <a:off x="756909" y="1623233"/>
            <a:ext cx="2929586" cy="1577623"/>
          </a:xfrm>
          <a:prstGeom prst="roundRect">
            <a:avLst>
              <a:gd name="adj" fmla="val 22208"/>
            </a:avLst>
          </a:prstGeom>
          <a:solidFill>
            <a:schemeClr val="accent1">
              <a:lumMod val="20000"/>
              <a:lumOff val="80000"/>
              <a:alpha val="6910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Rounded Corners 4">
            <a:extLst>
              <a:ext uri="{FF2B5EF4-FFF2-40B4-BE49-F238E27FC236}">
                <a16:creationId xmlns:a16="http://schemas.microsoft.com/office/drawing/2014/main" id="{6F01617B-7D4E-F409-769A-DC392470FD94}"/>
              </a:ext>
            </a:extLst>
          </p:cNvPr>
          <p:cNvSpPr/>
          <p:nvPr/>
        </p:nvSpPr>
        <p:spPr>
          <a:xfrm>
            <a:off x="4235649" y="905025"/>
            <a:ext cx="4310197" cy="3105152"/>
          </a:xfrm>
          <a:prstGeom prst="roundRect">
            <a:avLst>
              <a:gd name="adj" fmla="val 12772"/>
            </a:avLst>
          </a:prstGeom>
          <a:solidFill>
            <a:schemeClr val="accent4">
              <a:lumMod val="20000"/>
              <a:lumOff val="80000"/>
              <a:alpha val="6495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4">
            <a:extLst>
              <a:ext uri="{FF2B5EF4-FFF2-40B4-BE49-F238E27FC236}">
                <a16:creationId xmlns:a16="http://schemas.microsoft.com/office/drawing/2014/main" id="{529A5479-B764-8155-59A7-885B534AC78C}"/>
              </a:ext>
            </a:extLst>
          </p:cNvPr>
          <p:cNvSpPr/>
          <p:nvPr/>
        </p:nvSpPr>
        <p:spPr>
          <a:xfrm>
            <a:off x="598154" y="3532674"/>
            <a:ext cx="3412729" cy="2987395"/>
          </a:xfrm>
          <a:prstGeom prst="roundRect">
            <a:avLst>
              <a:gd name="adj" fmla="val 10977"/>
            </a:avLst>
          </a:prstGeom>
          <a:solidFill>
            <a:schemeClr val="accent6">
              <a:lumMod val="20000"/>
              <a:lumOff val="80000"/>
              <a:alpha val="6456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1A3C21-7061-965D-EF81-30CD40F2F2DB}"/>
                  </a:ext>
                </a:extLst>
              </p:cNvPr>
              <p:cNvSpPr txBox="1"/>
              <p:nvPr/>
            </p:nvSpPr>
            <p:spPr>
              <a:xfrm>
                <a:off x="899989" y="2168249"/>
                <a:ext cx="25167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/>
                  <a:t>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m:rPr>
                        <m:nor/>
                      </m:rPr>
                      <a:rPr lang="en-US" sz="2400" dirty="0"/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m:rPr>
                        <m:nor/>
                      </m:rPr>
                      <a:rPr lang="en-US" sz="2400" dirty="0"/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1A3C21-7061-965D-EF81-30CD40F2F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989" y="2168249"/>
                <a:ext cx="2516715" cy="369332"/>
              </a:xfrm>
              <a:prstGeom prst="rect">
                <a:avLst/>
              </a:prstGeom>
              <a:blipFill>
                <a:blip r:embed="rId2"/>
                <a:stretch>
                  <a:fillRect l="-7524" t="-178333" r="-29126" b="-26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Down 13">
            <a:extLst>
              <a:ext uri="{FF2B5EF4-FFF2-40B4-BE49-F238E27FC236}">
                <a16:creationId xmlns:a16="http://schemas.microsoft.com/office/drawing/2014/main" id="{C35B9515-7783-098E-E71A-70F3CE956ECD}"/>
              </a:ext>
            </a:extLst>
          </p:cNvPr>
          <p:cNvSpPr/>
          <p:nvPr/>
        </p:nvSpPr>
        <p:spPr>
          <a:xfrm>
            <a:off x="1798330" y="2555097"/>
            <a:ext cx="141317" cy="2576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14">
            <a:extLst>
              <a:ext uri="{FF2B5EF4-FFF2-40B4-BE49-F238E27FC236}">
                <a16:creationId xmlns:a16="http://schemas.microsoft.com/office/drawing/2014/main" id="{D2D02731-F0BE-0EC4-5E55-063167FA4636}"/>
              </a:ext>
            </a:extLst>
          </p:cNvPr>
          <p:cNvSpPr/>
          <p:nvPr/>
        </p:nvSpPr>
        <p:spPr>
          <a:xfrm>
            <a:off x="2782001" y="2571723"/>
            <a:ext cx="141317" cy="2576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AA873B-85D9-B8B7-AF50-1BC700DDDE0E}"/>
              </a:ext>
            </a:extLst>
          </p:cNvPr>
          <p:cNvSpPr txBox="1"/>
          <p:nvPr/>
        </p:nvSpPr>
        <p:spPr>
          <a:xfrm>
            <a:off x="1381387" y="2799827"/>
            <a:ext cx="188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Complex numbers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ED82F5C-2802-44B7-4686-5CA36321FCD6}"/>
              </a:ext>
            </a:extLst>
          </p:cNvPr>
          <p:cNvSpPr txBox="1">
            <a:spLocks/>
          </p:cNvSpPr>
          <p:nvPr/>
        </p:nvSpPr>
        <p:spPr>
          <a:xfrm>
            <a:off x="457200" y="825469"/>
            <a:ext cx="8229600" cy="504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Avenir Next Condensed" charset="0"/>
              </a:rPr>
              <a:t>Qubit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D7F467-7436-D034-B394-8BB805EBACE9}"/>
                  </a:ext>
                </a:extLst>
              </p:cNvPr>
              <p:cNvSpPr txBox="1"/>
              <p:nvPr/>
            </p:nvSpPr>
            <p:spPr>
              <a:xfrm>
                <a:off x="5418971" y="2504027"/>
                <a:ext cx="50135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Z" sz="20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CZ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Z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D7F467-7436-D034-B394-8BB805EBA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971" y="2504027"/>
                <a:ext cx="501356" cy="307777"/>
              </a:xfrm>
              <a:prstGeom prst="rect">
                <a:avLst/>
              </a:prstGeom>
              <a:blipFill>
                <a:blip r:embed="rId3"/>
                <a:stretch>
                  <a:fillRect r="-2439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FEC48B-4C58-8B0C-DDFD-BF5B76755AC9}"/>
                  </a:ext>
                </a:extLst>
              </p:cNvPr>
              <p:cNvSpPr txBox="1"/>
              <p:nvPr/>
            </p:nvSpPr>
            <p:spPr>
              <a:xfrm>
                <a:off x="6629385" y="2386354"/>
                <a:ext cx="5029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Z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CZ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Z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FEC48B-4C58-8B0C-DDFD-BF5B76755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385" y="2386354"/>
                <a:ext cx="502958" cy="307777"/>
              </a:xfrm>
              <a:prstGeom prst="rect">
                <a:avLst/>
              </a:prstGeom>
              <a:blipFill>
                <a:blip r:embed="rId4"/>
                <a:stretch>
                  <a:fillRect r="-4878" b="-30769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21FC2C-0628-8790-3989-AFBC8665D97B}"/>
                  </a:ext>
                </a:extLst>
              </p:cNvPr>
              <p:cNvSpPr txBox="1"/>
              <p:nvPr/>
            </p:nvSpPr>
            <p:spPr>
              <a:xfrm>
                <a:off x="4839601" y="3498733"/>
                <a:ext cx="34127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Z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CZ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Z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CZ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Z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21FC2C-0628-8790-3989-AFBC8665D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601" y="3498733"/>
                <a:ext cx="3412729" cy="307777"/>
              </a:xfrm>
              <a:prstGeom prst="rect">
                <a:avLst/>
              </a:prstGeom>
              <a:blipFill>
                <a:blip r:embed="rId5"/>
                <a:stretch>
                  <a:fillRect l="-1487" r="-1115" b="-32000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AF0218-83BD-35B2-AF3E-694F25F784D2}"/>
                  </a:ext>
                </a:extLst>
              </p:cNvPr>
              <p:cNvSpPr txBox="1"/>
              <p:nvPr/>
            </p:nvSpPr>
            <p:spPr>
              <a:xfrm>
                <a:off x="2165324" y="4017138"/>
                <a:ext cx="14761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AF0218-83BD-35B2-AF3E-694F25F78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324" y="4017138"/>
                <a:ext cx="1476173" cy="369332"/>
              </a:xfrm>
              <a:prstGeom prst="rect">
                <a:avLst/>
              </a:prstGeom>
              <a:blipFill>
                <a:blip r:embed="rId6"/>
                <a:stretch>
                  <a:fillRect l="-1709" r="-5983" b="-33333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744366-739D-EF58-94A6-476BF47F887B}"/>
                  </a:ext>
                </a:extLst>
              </p:cNvPr>
              <p:cNvSpPr txBox="1"/>
              <p:nvPr/>
            </p:nvSpPr>
            <p:spPr>
              <a:xfrm>
                <a:off x="1216500" y="5166352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744366-739D-EF58-94A6-476BF47F8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500" y="5166352"/>
                <a:ext cx="251094" cy="369332"/>
              </a:xfrm>
              <a:prstGeom prst="rect">
                <a:avLst/>
              </a:prstGeom>
              <a:blipFill>
                <a:blip r:embed="rId7"/>
                <a:stretch>
                  <a:fillRect l="-30000" r="-25000" b="-10000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593AFF-1454-BEC6-3761-5E2F9427E2A0}"/>
                  </a:ext>
                </a:extLst>
              </p:cNvPr>
              <p:cNvSpPr txBox="1"/>
              <p:nvPr/>
            </p:nvSpPr>
            <p:spPr>
              <a:xfrm>
                <a:off x="1297282" y="4707812"/>
                <a:ext cx="2215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593AFF-1454-BEC6-3761-5E2F9427E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82" y="4707812"/>
                <a:ext cx="221536" cy="369332"/>
              </a:xfrm>
              <a:prstGeom prst="rect">
                <a:avLst/>
              </a:prstGeom>
              <a:blipFill>
                <a:blip r:embed="rId8"/>
                <a:stretch>
                  <a:fillRect l="-16667" r="-11111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4B79940B-C1A8-5F3B-5817-F5EFD40B5BE2}"/>
              </a:ext>
            </a:extLst>
          </p:cNvPr>
          <p:cNvSpPr/>
          <p:nvPr/>
        </p:nvSpPr>
        <p:spPr>
          <a:xfrm>
            <a:off x="1883503" y="4267970"/>
            <a:ext cx="258606" cy="2574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738C895-B06E-C5E5-1A1D-2142C3F07383}"/>
              </a:ext>
            </a:extLst>
          </p:cNvPr>
          <p:cNvCxnSpPr>
            <a:cxnSpLocks/>
          </p:cNvCxnSpPr>
          <p:nvPr/>
        </p:nvCxnSpPr>
        <p:spPr>
          <a:xfrm flipV="1">
            <a:off x="820517" y="5502941"/>
            <a:ext cx="1644551" cy="408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4DAD63-DC2B-DCB5-B3AC-99FB4F4E6225}"/>
              </a:ext>
            </a:extLst>
          </p:cNvPr>
          <p:cNvCxnSpPr>
            <a:cxnSpLocks/>
          </p:cNvCxnSpPr>
          <p:nvPr/>
        </p:nvCxnSpPr>
        <p:spPr>
          <a:xfrm>
            <a:off x="1003140" y="4010153"/>
            <a:ext cx="0" cy="165125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7241CB-C1FB-1520-2B4F-7463ADC22742}"/>
              </a:ext>
            </a:extLst>
          </p:cNvPr>
          <p:cNvCxnSpPr>
            <a:cxnSpLocks/>
            <a:endCxn id="20" idx="3"/>
          </p:cNvCxnSpPr>
          <p:nvPr/>
        </p:nvCxnSpPr>
        <p:spPr>
          <a:xfrm flipV="1">
            <a:off x="994973" y="4487699"/>
            <a:ext cx="926402" cy="101932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90767FE-DFE0-FDBE-F4FC-4AE3A94AF2CF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2012806" y="4525398"/>
            <a:ext cx="0" cy="98162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56880AC-BA34-D3F3-36AE-C0268C78E02A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994975" y="4396684"/>
            <a:ext cx="888528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977A12-D7D3-881F-9781-49F67F4698B8}"/>
                  </a:ext>
                </a:extLst>
              </p:cNvPr>
              <p:cNvSpPr txBox="1"/>
              <p:nvPr/>
            </p:nvSpPr>
            <p:spPr>
              <a:xfrm>
                <a:off x="1900375" y="5418745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977A12-D7D3-881F-9781-49F67F469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375" y="5418745"/>
                <a:ext cx="241733" cy="369332"/>
              </a:xfrm>
              <a:prstGeom prst="rect">
                <a:avLst/>
              </a:prstGeom>
              <a:blipFill>
                <a:blip r:embed="rId9"/>
                <a:stretch>
                  <a:fillRect l="-15000" r="-10000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6C5B5D0-508D-A6F3-BB42-6CAA4FA3A3FB}"/>
                  </a:ext>
                </a:extLst>
              </p:cNvPr>
              <p:cNvSpPr txBox="1"/>
              <p:nvPr/>
            </p:nvSpPr>
            <p:spPr>
              <a:xfrm>
                <a:off x="744221" y="4194817"/>
                <a:ext cx="2457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6C5B5D0-508D-A6F3-BB42-6CAA4FA3A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21" y="4194817"/>
                <a:ext cx="245709" cy="369332"/>
              </a:xfrm>
              <a:prstGeom prst="rect">
                <a:avLst/>
              </a:prstGeom>
              <a:blipFill>
                <a:blip r:embed="rId10"/>
                <a:stretch>
                  <a:fillRect l="-25000" r="-30000" b="-23333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E437806-A95E-C5EB-EA4F-00E64F664C38}"/>
                  </a:ext>
                </a:extLst>
              </p:cNvPr>
              <p:cNvSpPr txBox="1"/>
              <p:nvPr/>
            </p:nvSpPr>
            <p:spPr>
              <a:xfrm>
                <a:off x="1906718" y="4241011"/>
                <a:ext cx="2083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E437806-A95E-C5EB-EA4F-00E64F664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718" y="4241011"/>
                <a:ext cx="208390" cy="276999"/>
              </a:xfrm>
              <a:prstGeom prst="rect">
                <a:avLst/>
              </a:prstGeom>
              <a:blipFill>
                <a:blip r:embed="rId11"/>
                <a:stretch>
                  <a:fillRect l="-17647" r="-11765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EA6B858-E5C2-1F35-BF48-862357441004}"/>
                  </a:ext>
                </a:extLst>
              </p14:cNvPr>
              <p14:cNvContentPartPr/>
              <p14:nvPr/>
            </p14:nvContentPartPr>
            <p14:xfrm>
              <a:off x="1155930" y="5345853"/>
              <a:ext cx="60120" cy="1486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EA6B858-E5C2-1F35-BF48-86235744100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46930" y="5336853"/>
                <a:ext cx="7776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3061CE7-BB9C-B889-59A8-7C4495134B5E}"/>
                  </a:ext>
                </a:extLst>
              </p:cNvPr>
              <p:cNvSpPr txBox="1"/>
              <p:nvPr/>
            </p:nvSpPr>
            <p:spPr>
              <a:xfrm>
                <a:off x="751082" y="5494533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Z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3061CE7-BB9C-B889-59A8-7C4495134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82" y="5494533"/>
                <a:ext cx="238848" cy="369332"/>
              </a:xfrm>
              <a:prstGeom prst="rect">
                <a:avLst/>
              </a:prstGeom>
              <a:blipFill>
                <a:blip r:embed="rId14"/>
                <a:stretch>
                  <a:fillRect l="-31579" r="-31579" b="-6667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35715CF-04AE-CC88-F215-EC067362D666}"/>
                  </a:ext>
                </a:extLst>
              </p:cNvPr>
              <p:cNvSpPr txBox="1"/>
              <p:nvPr/>
            </p:nvSpPr>
            <p:spPr>
              <a:xfrm>
                <a:off x="1130128" y="5937417"/>
                <a:ext cx="288075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Z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CZ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CZ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35715CF-04AE-CC88-F215-EC067362D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128" y="5937417"/>
                <a:ext cx="2880756" cy="461665"/>
              </a:xfrm>
              <a:prstGeom prst="rect">
                <a:avLst/>
              </a:prstGeom>
              <a:blipFill>
                <a:blip r:embed="rId15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C8B36D2D-0A6A-EADC-733C-8A8A7466E8A7}"/>
              </a:ext>
            </a:extLst>
          </p:cNvPr>
          <p:cNvSpPr txBox="1"/>
          <p:nvPr/>
        </p:nvSpPr>
        <p:spPr>
          <a:xfrm>
            <a:off x="1667389" y="1695378"/>
            <a:ext cx="1136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</a:t>
            </a:r>
          </a:p>
        </p:txBody>
      </p:sp>
      <p:sp>
        <p:nvSpPr>
          <p:cNvPr id="40" name="Explosion 1 39">
            <a:extLst>
              <a:ext uri="{FF2B5EF4-FFF2-40B4-BE49-F238E27FC236}">
                <a16:creationId xmlns:a16="http://schemas.microsoft.com/office/drawing/2014/main" id="{2994D883-6C86-1997-4AD2-A2E3CB46FAFA}"/>
              </a:ext>
            </a:extLst>
          </p:cNvPr>
          <p:cNvSpPr/>
          <p:nvPr/>
        </p:nvSpPr>
        <p:spPr>
          <a:xfrm>
            <a:off x="5004551" y="1072567"/>
            <a:ext cx="2779639" cy="1271438"/>
          </a:xfrm>
          <a:prstGeom prst="irregularSeal1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Z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Measurement</a:t>
            </a:r>
          </a:p>
        </p:txBody>
      </p: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BDF9ECE2-D378-19A7-42D8-5371324D0D17}"/>
              </a:ext>
            </a:extLst>
          </p:cNvPr>
          <p:cNvCxnSpPr>
            <a:cxnSpLocks/>
            <a:stCxn id="40" idx="2"/>
            <a:endCxn id="59" idx="6"/>
          </p:cNvCxnSpPr>
          <p:nvPr/>
        </p:nvCxnSpPr>
        <p:spPr>
          <a:xfrm rot="5400000">
            <a:off x="5322269" y="2264574"/>
            <a:ext cx="694760" cy="853623"/>
          </a:xfrm>
          <a:prstGeom prst="curved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E08EF3B1-6BA2-7FE8-0D08-F18812E56CF4}"/>
              </a:ext>
            </a:extLst>
          </p:cNvPr>
          <p:cNvCxnSpPr>
            <a:cxnSpLocks/>
            <a:stCxn id="40" idx="2"/>
            <a:endCxn id="63" idx="2"/>
          </p:cNvCxnSpPr>
          <p:nvPr/>
        </p:nvCxnSpPr>
        <p:spPr>
          <a:xfrm rot="16200000" flipH="1">
            <a:off x="6507768" y="1932696"/>
            <a:ext cx="495441" cy="1318057"/>
          </a:xfrm>
          <a:prstGeom prst="curvedConnector2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526DF33-2720-99B5-DEDE-1ED0D82A3259}"/>
                  </a:ext>
                </a:extLst>
              </p:cNvPr>
              <p:cNvSpPr/>
              <p:nvPr/>
            </p:nvSpPr>
            <p:spPr>
              <a:xfrm>
                <a:off x="4572000" y="2703346"/>
                <a:ext cx="670837" cy="67083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/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CZ" sz="2400" dirty="0"/>
              </a:p>
            </p:txBody>
          </p:sp>
        </mc:Choice>
        <mc:Fallback xmlns="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526DF33-2720-99B5-DEDE-1ED0D82A3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703346"/>
                <a:ext cx="670837" cy="670837"/>
              </a:xfrm>
              <a:prstGeom prst="ellipse">
                <a:avLst/>
              </a:prstGeom>
              <a:blipFill>
                <a:blip r:embed="rId16"/>
                <a:stretch>
                  <a:fillRect l="-24528" t="-70370" r="-43396" b="-1185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6D8F8F4-A4EE-8393-2B6B-4CBAC1F9A2C8}"/>
                  </a:ext>
                </a:extLst>
              </p:cNvPr>
              <p:cNvSpPr/>
              <p:nvPr/>
            </p:nvSpPr>
            <p:spPr>
              <a:xfrm>
                <a:off x="7414517" y="2504027"/>
                <a:ext cx="670837" cy="67083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/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CZ" sz="2400" dirty="0"/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6D8F8F4-A4EE-8393-2B6B-4CBAC1F9A2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517" y="2504027"/>
                <a:ext cx="670837" cy="670837"/>
              </a:xfrm>
              <a:prstGeom prst="ellipse">
                <a:avLst/>
              </a:prstGeom>
              <a:blipFill>
                <a:blip r:embed="rId17"/>
                <a:stretch>
                  <a:fillRect l="-22222" t="-72222" r="-42593" b="-1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1BDBA045-A98C-52E7-CC8B-AC0992FF86A9}"/>
              </a:ext>
            </a:extLst>
          </p:cNvPr>
          <p:cNvSpPr txBox="1"/>
          <p:nvPr/>
        </p:nvSpPr>
        <p:spPr>
          <a:xfrm>
            <a:off x="1033084" y="3605287"/>
            <a:ext cx="2580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Geometric interpretation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2190B6D-546E-D208-6AE0-07EBE4738664}"/>
              </a:ext>
            </a:extLst>
          </p:cNvPr>
          <p:cNvSpPr txBox="1"/>
          <p:nvPr/>
        </p:nvSpPr>
        <p:spPr>
          <a:xfrm>
            <a:off x="5806345" y="4492823"/>
            <a:ext cx="131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FC4B125-495F-8772-C66E-39506FD5A4FA}"/>
                  </a:ext>
                </a:extLst>
              </p:cNvPr>
              <p:cNvSpPr txBox="1"/>
              <p:nvPr/>
            </p:nvSpPr>
            <p:spPr>
              <a:xfrm>
                <a:off x="4906311" y="4827196"/>
                <a:ext cx="1717604" cy="705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 smtClean="0"/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Z" sz="2400" dirty="0"/>
                  <a:t> </a:t>
                </a: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FC4B125-495F-8772-C66E-39506FD5A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311" y="4827196"/>
                <a:ext cx="1717604" cy="705771"/>
              </a:xfrm>
              <a:prstGeom prst="rect">
                <a:avLst/>
              </a:prstGeom>
              <a:blipFill>
                <a:blip r:embed="rId18"/>
                <a:stretch>
                  <a:fillRect l="-9559" t="-66071" b="-110714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773BFC4-A0F8-1519-4B5D-321A6DD5387E}"/>
                  </a:ext>
                </a:extLst>
              </p:cNvPr>
              <p:cNvSpPr txBox="1"/>
              <p:nvPr/>
            </p:nvSpPr>
            <p:spPr>
              <a:xfrm>
                <a:off x="6571533" y="4817602"/>
                <a:ext cx="1717604" cy="7081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 smtClean="0"/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Z" sz="2400" dirty="0"/>
                  <a:t> 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773BFC4-A0F8-1519-4B5D-321A6DD53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533" y="4817602"/>
                <a:ext cx="1717604" cy="708143"/>
              </a:xfrm>
              <a:prstGeom prst="rect">
                <a:avLst/>
              </a:prstGeom>
              <a:blipFill>
                <a:blip r:embed="rId19"/>
                <a:stretch>
                  <a:fillRect l="-9559" t="-66071" b="-112500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D481602-4C74-7351-D328-3F50DC76A3A0}"/>
                  </a:ext>
                </a:extLst>
              </p:cNvPr>
              <p:cNvSpPr txBox="1"/>
              <p:nvPr/>
            </p:nvSpPr>
            <p:spPr>
              <a:xfrm>
                <a:off x="4443664" y="5563780"/>
                <a:ext cx="3968298" cy="7089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/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Z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D481602-4C74-7351-D328-3F50DC76A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664" y="5563780"/>
                <a:ext cx="3968298" cy="708912"/>
              </a:xfrm>
              <a:prstGeom prst="rect">
                <a:avLst/>
              </a:prstGeom>
              <a:blipFill>
                <a:blip r:embed="rId20"/>
                <a:stretch>
                  <a:fillRect l="-318" t="-66071" b="-110714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DA78E8-2C4D-D66D-E7BF-8DE1E603E63D}"/>
                  </a:ext>
                </a:extLst>
              </p:cNvPr>
              <p:cNvSpPr txBox="1"/>
              <p:nvPr/>
            </p:nvSpPr>
            <p:spPr>
              <a:xfrm>
                <a:off x="2556307" y="4835779"/>
                <a:ext cx="123222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DA78E8-2C4D-D66D-E7BF-8DE1E603E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307" y="4835779"/>
                <a:ext cx="1232221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6E47D930-E069-9776-38C8-5EDA45CD5AC3}"/>
              </a:ext>
            </a:extLst>
          </p:cNvPr>
          <p:cNvSpPr/>
          <p:nvPr/>
        </p:nvSpPr>
        <p:spPr>
          <a:xfrm>
            <a:off x="2767091" y="1363587"/>
            <a:ext cx="1356175" cy="38268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Superposition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603AC-BE12-F33B-19D2-7B5357A92F78}"/>
              </a:ext>
            </a:extLst>
          </p:cNvPr>
          <p:cNvSpPr txBox="1"/>
          <p:nvPr/>
        </p:nvSpPr>
        <p:spPr>
          <a:xfrm>
            <a:off x="5855760" y="2840843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Born rule</a:t>
            </a:r>
          </a:p>
        </p:txBody>
      </p:sp>
    </p:spTree>
    <p:extLst>
      <p:ext uri="{BB962C8B-B14F-4D97-AF65-F5344CB8AC3E}">
        <p14:creationId xmlns:p14="http://schemas.microsoft.com/office/powerpoint/2010/main" val="2515951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F62E0C-9BAE-48B8-B4B3-E2BDD9DCD3BF}"/>
              </a:ext>
            </a:extLst>
          </p:cNvPr>
          <p:cNvSpPr/>
          <p:nvPr/>
        </p:nvSpPr>
        <p:spPr>
          <a:xfrm>
            <a:off x="2404940" y="5130207"/>
            <a:ext cx="4322079" cy="87282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C2A70F2-236B-41CB-BEBD-26F164B495E5}"/>
              </a:ext>
            </a:extLst>
          </p:cNvPr>
          <p:cNvSpPr/>
          <p:nvPr/>
        </p:nvSpPr>
        <p:spPr>
          <a:xfrm>
            <a:off x="2404940" y="1529797"/>
            <a:ext cx="4334120" cy="1007663"/>
          </a:xfrm>
          <a:prstGeom prst="roundRect">
            <a:avLst>
              <a:gd name="adj" fmla="val 26457"/>
            </a:avLst>
          </a:prstGeom>
          <a:solidFill>
            <a:schemeClr val="accent2">
              <a:lumMod val="20000"/>
              <a:lumOff val="8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3F87C1-947F-4617-B3B8-B7CBDC856761}"/>
                  </a:ext>
                </a:extLst>
              </p:cNvPr>
              <p:cNvSpPr txBox="1"/>
              <p:nvPr/>
            </p:nvSpPr>
            <p:spPr>
              <a:xfrm>
                <a:off x="2548978" y="2002803"/>
                <a:ext cx="4046044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/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  <m:r>
                        <m:rPr>
                          <m:nor/>
                        </m:rPr>
                        <a:rPr lang="en-US" sz="2400" dirty="0"/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sup>
                      </m:sSup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  <m:r>
                        <m:rPr>
                          <m:nor/>
                        </m:rPr>
                        <a:rPr lang="en-US" sz="2400" dirty="0"/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3F87C1-947F-4617-B3B8-B7CBDC856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978" y="2002803"/>
                <a:ext cx="4046044" cy="381258"/>
              </a:xfrm>
              <a:prstGeom prst="rect">
                <a:avLst/>
              </a:prstGeom>
              <a:blipFill>
                <a:blip r:embed="rId2"/>
                <a:stretch>
                  <a:fillRect l="-3614" t="-169355" r="-17169" b="-25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3">
                <a:extLst>
                  <a:ext uri="{FF2B5EF4-FFF2-40B4-BE49-F238E27FC236}">
                    <a16:creationId xmlns:a16="http://schemas.microsoft.com/office/drawing/2014/main" id="{30CBC729-F654-4858-AACA-B8D5EA6B15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5993671"/>
                  </p:ext>
                </p:extLst>
              </p:nvPr>
            </p:nvGraphicFramePr>
            <p:xfrm>
              <a:off x="3001419" y="2860437"/>
              <a:ext cx="3221858" cy="19573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0929">
                      <a:extLst>
                        <a:ext uri="{9D8B030D-6E8A-4147-A177-3AD203B41FA5}">
                          <a16:colId xmlns:a16="http://schemas.microsoft.com/office/drawing/2014/main" val="1795295671"/>
                        </a:ext>
                      </a:extLst>
                    </a:gridCol>
                    <a:gridCol w="1610929">
                      <a:extLst>
                        <a:ext uri="{9D8B030D-6E8A-4147-A177-3AD203B41FA5}">
                          <a16:colId xmlns:a16="http://schemas.microsoft.com/office/drawing/2014/main" val="29899653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dirty="0" smtClean="0"/>
                                  <m:t>|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6909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|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7179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/>
                                      <m:t>|</m:t>
                                    </m:r>
                                    <m:d>
                                      <m:dPr>
                                        <m:begChr m:val=""/>
                                        <m:endChr m:val="⟩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800" dirty="0"/>
                                      <m:t>|</m:t>
                                    </m:r>
                                    <m:d>
                                      <m:dPr>
                                        <m:begChr m:val=""/>
                                        <m:endChr m:val="⟩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03741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|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19935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3">
                <a:extLst>
                  <a:ext uri="{FF2B5EF4-FFF2-40B4-BE49-F238E27FC236}">
                    <a16:creationId xmlns:a16="http://schemas.microsoft.com/office/drawing/2014/main" id="{30CBC729-F654-4858-AACA-B8D5EA6B15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5993671"/>
                  </p:ext>
                </p:extLst>
              </p:nvPr>
            </p:nvGraphicFramePr>
            <p:xfrm>
              <a:off x="3001419" y="2860437"/>
              <a:ext cx="3221858" cy="19573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0929">
                      <a:extLst>
                        <a:ext uri="{9D8B030D-6E8A-4147-A177-3AD203B41FA5}">
                          <a16:colId xmlns:a16="http://schemas.microsoft.com/office/drawing/2014/main" val="1795295671"/>
                        </a:ext>
                      </a:extLst>
                    </a:gridCol>
                    <a:gridCol w="1610929">
                      <a:extLst>
                        <a:ext uri="{9D8B030D-6E8A-4147-A177-3AD203B41FA5}">
                          <a16:colId xmlns:a16="http://schemas.microsoft.com/office/drawing/2014/main" val="29899653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7" t="-119672" r="-101509" b="-560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758" t="-119672" r="-1894" b="-5606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6909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7" t="-219672" r="-101509" b="-460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758" t="-219672" r="-1894" b="-4606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7179981"/>
                      </a:ext>
                    </a:extLst>
                  </a:tr>
                  <a:tr h="6581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7" t="-180556" r="-101509" b="-1601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758" t="-180556" r="-1894" b="-1601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0374188"/>
                      </a:ext>
                    </a:extLst>
                  </a:tr>
                  <a:tr h="55753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7" t="-329348" r="-101509" b="-88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758" t="-329348" r="-1894" b="-880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19935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36AB77F-1DCB-43B8-ACAD-1D46FC0F303D}"/>
                  </a:ext>
                </a:extLst>
              </p:cNvPr>
              <p:cNvSpPr txBox="1"/>
              <p:nvPr/>
            </p:nvSpPr>
            <p:spPr>
              <a:xfrm>
                <a:off x="2486846" y="5113556"/>
                <a:ext cx="415125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This table suggests that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may generate all qubit states. Is it true?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36AB77F-1DCB-43B8-ACAD-1D46FC0F3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846" y="5113556"/>
                <a:ext cx="4151251" cy="923330"/>
              </a:xfrm>
              <a:prstGeom prst="rect">
                <a:avLst/>
              </a:prstGeom>
              <a:blipFill>
                <a:blip r:embed="rId4"/>
                <a:stretch>
                  <a:fillRect t="-3974" r="-1909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27EE6DE0-FCEC-4EC0-B06C-5740D8686283}"/>
              </a:ext>
            </a:extLst>
          </p:cNvPr>
          <p:cNvSpPr txBox="1"/>
          <p:nvPr/>
        </p:nvSpPr>
        <p:spPr>
          <a:xfrm>
            <a:off x="3319253" y="1598349"/>
            <a:ext cx="2505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What do we have so far?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43D4B68-E518-12BB-A6A8-550EF5D7879C}"/>
              </a:ext>
            </a:extLst>
          </p:cNvPr>
          <p:cNvSpPr txBox="1">
            <a:spLocks/>
          </p:cNvSpPr>
          <p:nvPr/>
        </p:nvSpPr>
        <p:spPr>
          <a:xfrm>
            <a:off x="457200" y="825469"/>
            <a:ext cx="8229600" cy="504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Avenir Next Condensed" charset="0"/>
              </a:rPr>
              <a:t>Bloch sphere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002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163210B2-88F0-4642-9EDC-71FF9C4302B5}"/>
              </a:ext>
            </a:extLst>
          </p:cNvPr>
          <p:cNvSpPr/>
          <p:nvPr/>
        </p:nvSpPr>
        <p:spPr>
          <a:xfrm>
            <a:off x="3760123" y="4330124"/>
            <a:ext cx="5051416" cy="16576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56976EA-EF9F-4962-8BDE-01B7B7EBB6CB}"/>
              </a:ext>
            </a:extLst>
          </p:cNvPr>
          <p:cNvSpPr/>
          <p:nvPr/>
        </p:nvSpPr>
        <p:spPr>
          <a:xfrm>
            <a:off x="4134896" y="1522099"/>
            <a:ext cx="4334120" cy="1728992"/>
          </a:xfrm>
          <a:prstGeom prst="roundRect">
            <a:avLst>
              <a:gd name="adj" fmla="val 16361"/>
            </a:avLst>
          </a:prstGeom>
          <a:solidFill>
            <a:schemeClr val="accent2">
              <a:lumMod val="20000"/>
              <a:lumOff val="8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EE06DD4-4B91-402A-B005-877263F218C4}"/>
                  </a:ext>
                </a:extLst>
              </p:cNvPr>
              <p:cNvSpPr txBox="1"/>
              <p:nvPr/>
            </p:nvSpPr>
            <p:spPr>
              <a:xfrm>
                <a:off x="4242488" y="2045675"/>
                <a:ext cx="4046044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/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  <m:r>
                        <m:rPr>
                          <m:nor/>
                        </m:rPr>
                        <a:rPr lang="en-US" sz="2400" dirty="0"/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sup>
                      </m:sSup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  <m:r>
                        <m:rPr>
                          <m:nor/>
                        </m:rPr>
                        <a:rPr lang="en-US" sz="2400" dirty="0"/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EE06DD4-4B91-402A-B005-877263F21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488" y="2045675"/>
                <a:ext cx="4046044" cy="381258"/>
              </a:xfrm>
              <a:prstGeom prst="rect">
                <a:avLst/>
              </a:prstGeom>
              <a:blipFill>
                <a:blip r:embed="rId2"/>
                <a:stretch>
                  <a:fillRect l="-3765" t="-169355" r="-17018" b="-25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Down 24">
            <a:extLst>
              <a:ext uri="{FF2B5EF4-FFF2-40B4-BE49-F238E27FC236}">
                <a16:creationId xmlns:a16="http://schemas.microsoft.com/office/drawing/2014/main" id="{BFE399D4-D9C2-42A8-ADC5-E2FCFF720F3E}"/>
              </a:ext>
            </a:extLst>
          </p:cNvPr>
          <p:cNvSpPr/>
          <p:nvPr/>
        </p:nvSpPr>
        <p:spPr>
          <a:xfrm>
            <a:off x="5666993" y="2463416"/>
            <a:ext cx="141317" cy="2576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C0E1E4-7A4C-4EC9-819D-6A2F1D76C2BB}"/>
                  </a:ext>
                </a:extLst>
              </p:cNvPr>
              <p:cNvSpPr txBox="1"/>
              <p:nvPr/>
            </p:nvSpPr>
            <p:spPr>
              <a:xfrm>
                <a:off x="4564361" y="1618510"/>
                <a:ext cx="3485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Consider the antipodal state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C0E1E4-7A4C-4EC9-819D-6A2F1D76C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361" y="1618510"/>
                <a:ext cx="3485761" cy="369332"/>
              </a:xfrm>
              <a:prstGeom prst="rect">
                <a:avLst/>
              </a:prstGeom>
              <a:blipFill>
                <a:blip r:embed="rId3"/>
                <a:stretch>
                  <a:fillRect l="-1224" t="-121667" r="-13811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73BA29D-824F-4FAB-B6F1-2EFB7E3C0DC6}"/>
                  </a:ext>
                </a:extLst>
              </p:cNvPr>
              <p:cNvSpPr txBox="1"/>
              <p:nvPr/>
            </p:nvSpPr>
            <p:spPr>
              <a:xfrm>
                <a:off x="5190450" y="2749040"/>
                <a:ext cx="10944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73BA29D-824F-4FAB-B6F1-2EFB7E3C0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450" y="2749040"/>
                <a:ext cx="1094402" cy="369332"/>
              </a:xfrm>
              <a:prstGeom prst="rect">
                <a:avLst/>
              </a:prstGeom>
              <a:blipFill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Arrow: Down 76">
            <a:extLst>
              <a:ext uri="{FF2B5EF4-FFF2-40B4-BE49-F238E27FC236}">
                <a16:creationId xmlns:a16="http://schemas.microsoft.com/office/drawing/2014/main" id="{0C4F889A-D2EE-42D1-AAA0-F171BED2C824}"/>
              </a:ext>
            </a:extLst>
          </p:cNvPr>
          <p:cNvSpPr/>
          <p:nvPr/>
        </p:nvSpPr>
        <p:spPr>
          <a:xfrm>
            <a:off x="6896266" y="2429829"/>
            <a:ext cx="141317" cy="2576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FB2189D-A940-440B-ACC6-EA91728D82C5}"/>
                  </a:ext>
                </a:extLst>
              </p:cNvPr>
              <p:cNvSpPr txBox="1"/>
              <p:nvPr/>
            </p:nvSpPr>
            <p:spPr>
              <a:xfrm>
                <a:off x="6389052" y="2734928"/>
                <a:ext cx="115574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FB2189D-A940-440B-ACC6-EA91728D8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052" y="2734928"/>
                <a:ext cx="1155744" cy="369332"/>
              </a:xfrm>
              <a:prstGeom prst="rect">
                <a:avLst/>
              </a:prstGeom>
              <a:blipFill>
                <a:blip r:embed="rId5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A635C17A-4781-4AC8-B991-8EE74E1E06AD}"/>
              </a:ext>
            </a:extLst>
          </p:cNvPr>
          <p:cNvSpPr/>
          <p:nvPr/>
        </p:nvSpPr>
        <p:spPr>
          <a:xfrm>
            <a:off x="571523" y="2213865"/>
            <a:ext cx="3081344" cy="30813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9825282-90BC-4F4B-8819-E81DAACCB584}"/>
              </a:ext>
            </a:extLst>
          </p:cNvPr>
          <p:cNvSpPr/>
          <p:nvPr/>
        </p:nvSpPr>
        <p:spPr>
          <a:xfrm>
            <a:off x="571523" y="3347187"/>
            <a:ext cx="3081344" cy="81635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2A78079-74B7-4EBD-8395-323A84658390}"/>
              </a:ext>
            </a:extLst>
          </p:cNvPr>
          <p:cNvCxnSpPr>
            <a:cxnSpLocks/>
          </p:cNvCxnSpPr>
          <p:nvPr/>
        </p:nvCxnSpPr>
        <p:spPr>
          <a:xfrm flipV="1">
            <a:off x="2112194" y="1961635"/>
            <a:ext cx="0" cy="2444703"/>
          </a:xfrm>
          <a:prstGeom prst="line">
            <a:avLst/>
          </a:prstGeom>
          <a:ln w="952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955B3A4-2D6A-4389-A7DD-D4F1DFAC9E10}"/>
              </a:ext>
            </a:extLst>
          </p:cNvPr>
          <p:cNvCxnSpPr>
            <a:cxnSpLocks/>
          </p:cNvCxnSpPr>
          <p:nvPr/>
        </p:nvCxnSpPr>
        <p:spPr>
          <a:xfrm>
            <a:off x="2112196" y="3738953"/>
            <a:ext cx="1818013" cy="0"/>
          </a:xfrm>
          <a:prstGeom prst="line">
            <a:avLst/>
          </a:prstGeom>
          <a:ln w="952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4C9CB73-9E54-44DE-B491-B85351FA27F5}"/>
              </a:ext>
            </a:extLst>
          </p:cNvPr>
          <p:cNvCxnSpPr>
            <a:cxnSpLocks/>
          </p:cNvCxnSpPr>
          <p:nvPr/>
        </p:nvCxnSpPr>
        <p:spPr>
          <a:xfrm>
            <a:off x="2109306" y="3746744"/>
            <a:ext cx="769937" cy="20410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621D1FA-F4ED-43E6-8C59-6C0E3D2248FB}"/>
              </a:ext>
            </a:extLst>
          </p:cNvPr>
          <p:cNvCxnSpPr>
            <a:cxnSpLocks/>
          </p:cNvCxnSpPr>
          <p:nvPr/>
        </p:nvCxnSpPr>
        <p:spPr>
          <a:xfrm flipV="1">
            <a:off x="2882130" y="2960425"/>
            <a:ext cx="0" cy="99821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AE78354-FA32-4CA4-AA5C-80D41A3309C7}"/>
              </a:ext>
            </a:extLst>
          </p:cNvPr>
          <p:cNvSpPr/>
          <p:nvPr/>
        </p:nvSpPr>
        <p:spPr>
          <a:xfrm>
            <a:off x="2814288" y="2893080"/>
            <a:ext cx="136486" cy="13648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FAE113F-6F43-48F7-9F4E-7770F46ADE35}"/>
              </a:ext>
            </a:extLst>
          </p:cNvPr>
          <p:cNvCxnSpPr>
            <a:cxnSpLocks/>
          </p:cNvCxnSpPr>
          <p:nvPr/>
        </p:nvCxnSpPr>
        <p:spPr>
          <a:xfrm>
            <a:off x="1341458" y="3542640"/>
            <a:ext cx="769937" cy="204104"/>
          </a:xfrm>
          <a:prstGeom prst="line">
            <a:avLst/>
          </a:prstGeom>
          <a:ln w="19050">
            <a:solidFill>
              <a:srgbClr val="C00000">
                <a:alpha val="45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3224802-416B-4B41-AA70-0E031976AF09}"/>
              </a:ext>
            </a:extLst>
          </p:cNvPr>
          <p:cNvCxnSpPr>
            <a:cxnSpLocks/>
          </p:cNvCxnSpPr>
          <p:nvPr/>
        </p:nvCxnSpPr>
        <p:spPr>
          <a:xfrm flipV="1">
            <a:off x="1341458" y="3542640"/>
            <a:ext cx="0" cy="677451"/>
          </a:xfrm>
          <a:prstGeom prst="line">
            <a:avLst/>
          </a:prstGeom>
          <a:ln w="19050">
            <a:solidFill>
              <a:srgbClr val="C00000">
                <a:alpha val="45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237C5D52-7E29-4139-AAA4-5895433EDD4F}"/>
              </a:ext>
            </a:extLst>
          </p:cNvPr>
          <p:cNvSpPr/>
          <p:nvPr/>
        </p:nvSpPr>
        <p:spPr>
          <a:xfrm>
            <a:off x="1282641" y="4083605"/>
            <a:ext cx="136486" cy="13648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E4FDB1E-3E9A-49FE-A24A-2B665B7ECD43}"/>
              </a:ext>
            </a:extLst>
          </p:cNvPr>
          <p:cNvCxnSpPr>
            <a:cxnSpLocks/>
            <a:endCxn id="45" idx="3"/>
          </p:cNvCxnSpPr>
          <p:nvPr/>
        </p:nvCxnSpPr>
        <p:spPr>
          <a:xfrm flipV="1">
            <a:off x="2111394" y="3009577"/>
            <a:ext cx="722882" cy="73965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17F26DA-D635-42FC-9F1A-DA686AABCE63}"/>
              </a:ext>
            </a:extLst>
          </p:cNvPr>
          <p:cNvCxnSpPr>
            <a:cxnSpLocks/>
            <a:stCxn id="54" idx="7"/>
          </p:cNvCxnSpPr>
          <p:nvPr/>
        </p:nvCxnSpPr>
        <p:spPr>
          <a:xfrm flipV="1">
            <a:off x="1399139" y="3754538"/>
            <a:ext cx="717692" cy="349056"/>
          </a:xfrm>
          <a:prstGeom prst="line">
            <a:avLst/>
          </a:prstGeom>
          <a:ln w="19050">
            <a:solidFill>
              <a:srgbClr val="C00000">
                <a:alpha val="45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4443005-4BDC-4A5C-A919-E73163573312}"/>
              </a:ext>
            </a:extLst>
          </p:cNvPr>
          <p:cNvCxnSpPr>
            <a:cxnSpLocks/>
          </p:cNvCxnSpPr>
          <p:nvPr/>
        </p:nvCxnSpPr>
        <p:spPr>
          <a:xfrm flipH="1" flipV="1">
            <a:off x="2764108" y="3823308"/>
            <a:ext cx="118022" cy="3327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F21D6DB-7E4A-4CAD-87F9-E1B5146F29CC}"/>
              </a:ext>
            </a:extLst>
          </p:cNvPr>
          <p:cNvCxnSpPr>
            <a:cxnSpLocks/>
          </p:cNvCxnSpPr>
          <p:nvPr/>
        </p:nvCxnSpPr>
        <p:spPr>
          <a:xfrm>
            <a:off x="2773901" y="3816580"/>
            <a:ext cx="0" cy="11657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6893A5-A239-4E17-963F-A99384344432}"/>
              </a:ext>
            </a:extLst>
          </p:cNvPr>
          <p:cNvCxnSpPr>
            <a:cxnSpLocks/>
          </p:cNvCxnSpPr>
          <p:nvPr/>
        </p:nvCxnSpPr>
        <p:spPr>
          <a:xfrm flipH="1" flipV="1">
            <a:off x="1340658" y="3657447"/>
            <a:ext cx="108601" cy="32522"/>
          </a:xfrm>
          <a:prstGeom prst="line">
            <a:avLst/>
          </a:prstGeom>
          <a:ln w="12700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34BCA99-D0AA-4B09-920F-48D1465A5B62}"/>
              </a:ext>
            </a:extLst>
          </p:cNvPr>
          <p:cNvCxnSpPr>
            <a:cxnSpLocks/>
          </p:cNvCxnSpPr>
          <p:nvPr/>
        </p:nvCxnSpPr>
        <p:spPr>
          <a:xfrm>
            <a:off x="1446480" y="3576330"/>
            <a:ext cx="0" cy="116571"/>
          </a:xfrm>
          <a:prstGeom prst="line">
            <a:avLst/>
          </a:prstGeom>
          <a:ln w="12700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AE89645-467D-4D2D-9507-A9D55826F688}"/>
              </a:ext>
            </a:extLst>
          </p:cNvPr>
          <p:cNvCxnSpPr>
            <a:cxnSpLocks/>
          </p:cNvCxnSpPr>
          <p:nvPr/>
        </p:nvCxnSpPr>
        <p:spPr>
          <a:xfrm>
            <a:off x="2118665" y="3749297"/>
            <a:ext cx="745711" cy="795649"/>
          </a:xfrm>
          <a:prstGeom prst="line">
            <a:avLst/>
          </a:prstGeom>
          <a:ln w="19050">
            <a:solidFill>
              <a:srgbClr val="C00000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052A79A-1E55-4C3E-BBD9-02DF74A6FC3E}"/>
              </a:ext>
            </a:extLst>
          </p:cNvPr>
          <p:cNvCxnSpPr>
            <a:cxnSpLocks/>
          </p:cNvCxnSpPr>
          <p:nvPr/>
        </p:nvCxnSpPr>
        <p:spPr>
          <a:xfrm flipV="1">
            <a:off x="2879243" y="3950848"/>
            <a:ext cx="0" cy="594098"/>
          </a:xfrm>
          <a:prstGeom prst="line">
            <a:avLst/>
          </a:prstGeom>
          <a:ln w="19050">
            <a:solidFill>
              <a:srgbClr val="C00000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D8CD039-FFB0-4A8E-871B-2B83CAA4352A}"/>
                  </a:ext>
                </a:extLst>
              </p:cNvPr>
              <p:cNvSpPr txBox="1"/>
              <p:nvPr/>
            </p:nvSpPr>
            <p:spPr>
              <a:xfrm>
                <a:off x="3876727" y="4591065"/>
                <a:ext cx="4934812" cy="383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/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  <m:r>
                        <m:rPr>
                          <m:nor/>
                        </m:rPr>
                        <a:rPr lang="en-US" sz="2400" dirty="0"/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</m:sSup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  <m:r>
                        <m:rPr>
                          <m:nor/>
                        </m:rPr>
                        <a:rPr lang="en-US" sz="2400" dirty="0"/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D8CD039-FFB0-4A8E-871B-2B83CAA43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727" y="4591065"/>
                <a:ext cx="4934812" cy="383118"/>
              </a:xfrm>
              <a:prstGeom prst="rect">
                <a:avLst/>
              </a:prstGeom>
              <a:blipFill>
                <a:blip r:embed="rId6"/>
                <a:stretch>
                  <a:fillRect t="-165079" r="-12361" b="-247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row: Down 47">
            <a:extLst>
              <a:ext uri="{FF2B5EF4-FFF2-40B4-BE49-F238E27FC236}">
                <a16:creationId xmlns:a16="http://schemas.microsoft.com/office/drawing/2014/main" id="{F6DE49CF-EA77-4B17-B92F-F8A26E55806E}"/>
              </a:ext>
            </a:extLst>
          </p:cNvPr>
          <p:cNvSpPr/>
          <p:nvPr/>
        </p:nvSpPr>
        <p:spPr>
          <a:xfrm>
            <a:off x="7237083" y="5015941"/>
            <a:ext cx="141317" cy="2576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55DE405-4C94-46A7-ACEA-82307F441697}"/>
                  </a:ext>
                </a:extLst>
              </p:cNvPr>
              <p:cNvSpPr txBox="1"/>
              <p:nvPr/>
            </p:nvSpPr>
            <p:spPr>
              <a:xfrm>
                <a:off x="4028445" y="5415193"/>
                <a:ext cx="17191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/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2400" dirty="0"/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55DE405-4C94-46A7-ACEA-82307F441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445" y="5415193"/>
                <a:ext cx="1719124" cy="369332"/>
              </a:xfrm>
              <a:prstGeom prst="rect">
                <a:avLst/>
              </a:prstGeom>
              <a:blipFill>
                <a:blip r:embed="rId7"/>
                <a:stretch>
                  <a:fillRect l="-5674" t="-173770" r="-40780" b="-255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5015929-CC82-4710-BA73-45F0A81091DE}"/>
                  </a:ext>
                </a:extLst>
              </p:cNvPr>
              <p:cNvSpPr txBox="1"/>
              <p:nvPr/>
            </p:nvSpPr>
            <p:spPr>
              <a:xfrm>
                <a:off x="3930209" y="3512033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5015929-CC82-4710-BA73-45F0A8109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209" y="3512033"/>
                <a:ext cx="245708" cy="369332"/>
              </a:xfrm>
              <a:prstGeom prst="rect">
                <a:avLst/>
              </a:prstGeom>
              <a:blipFill>
                <a:blip r:embed="rId8"/>
                <a:stretch>
                  <a:fillRect l="-30000" r="-3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059270F-0774-4E20-8270-ADDC105E2EE8}"/>
                  </a:ext>
                </a:extLst>
              </p:cNvPr>
              <p:cNvSpPr txBox="1"/>
              <p:nvPr/>
            </p:nvSpPr>
            <p:spPr>
              <a:xfrm>
                <a:off x="2005198" y="1581126"/>
                <a:ext cx="2232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059270F-0774-4E20-8270-ADDC105E2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198" y="1581126"/>
                <a:ext cx="223266" cy="369332"/>
              </a:xfrm>
              <a:prstGeom prst="rect">
                <a:avLst/>
              </a:prstGeom>
              <a:blipFill>
                <a:blip r:embed="rId9"/>
                <a:stretch>
                  <a:fillRect l="-18919" r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F9B658C-3044-49F6-A225-888658880DEA}"/>
                  </a:ext>
                </a:extLst>
              </p14:cNvPr>
              <p14:cNvContentPartPr/>
              <p14:nvPr/>
            </p14:nvContentPartPr>
            <p14:xfrm>
              <a:off x="2115825" y="3596320"/>
              <a:ext cx="80640" cy="31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F9B658C-3044-49F6-A225-888658880DE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06825" y="3587680"/>
                <a:ext cx="9828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E188E31-95B9-4801-AAD0-B806E34EDE65}"/>
                  </a:ext>
                </a:extLst>
              </p14:cNvPr>
              <p14:cNvContentPartPr/>
              <p14:nvPr/>
            </p14:nvContentPartPr>
            <p14:xfrm>
              <a:off x="2117265" y="3838240"/>
              <a:ext cx="61920" cy="24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E188E31-95B9-4801-AAD0-B806E34EDE6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08265" y="3829240"/>
                <a:ext cx="795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9D3A989-20BB-463D-86B7-0A69551F02CE}"/>
                  </a:ext>
                </a:extLst>
              </p14:cNvPr>
              <p14:cNvContentPartPr/>
              <p14:nvPr/>
            </p14:nvContentPartPr>
            <p14:xfrm>
              <a:off x="2033745" y="3813040"/>
              <a:ext cx="58680" cy="40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9D3A989-20BB-463D-86B7-0A69551F02C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25105" y="3804040"/>
                <a:ext cx="7632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E34E961-82DD-4E18-B28E-7D00DABAEB60}"/>
                  </a:ext>
                </a:extLst>
              </p:cNvPr>
              <p:cNvSpPr txBox="1"/>
              <p:nvPr/>
            </p:nvSpPr>
            <p:spPr>
              <a:xfrm>
                <a:off x="2133726" y="3350332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E34E961-82DD-4E18-B28E-7D00DABAE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726" y="3350332"/>
                <a:ext cx="189475" cy="276999"/>
              </a:xfrm>
              <a:prstGeom prst="rect">
                <a:avLst/>
              </a:prstGeom>
              <a:blipFill>
                <a:blip r:embed="rId16"/>
                <a:stretch>
                  <a:fillRect l="-29032" r="-2580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546A729-4C9C-4653-992F-C8A2AD8A712D}"/>
                  </a:ext>
                </a:extLst>
              </p:cNvPr>
              <p:cNvSpPr txBox="1"/>
              <p:nvPr/>
            </p:nvSpPr>
            <p:spPr>
              <a:xfrm>
                <a:off x="2095154" y="3820843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546A729-4C9C-4653-992F-C8A2AD8A7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154" y="3820843"/>
                <a:ext cx="189475" cy="276999"/>
              </a:xfrm>
              <a:prstGeom prst="rect">
                <a:avLst/>
              </a:prstGeom>
              <a:blipFill>
                <a:blip r:embed="rId17"/>
                <a:stretch>
                  <a:fillRect l="-32258" r="-2258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>
            <a:extLst>
              <a:ext uri="{FF2B5EF4-FFF2-40B4-BE49-F238E27FC236}">
                <a16:creationId xmlns:a16="http://schemas.microsoft.com/office/drawing/2014/main" id="{33663072-9ED6-44FC-BEF7-17CC57CBAF7F}"/>
              </a:ext>
            </a:extLst>
          </p:cNvPr>
          <p:cNvSpPr/>
          <p:nvPr/>
        </p:nvSpPr>
        <p:spPr>
          <a:xfrm>
            <a:off x="7104067" y="5305511"/>
            <a:ext cx="421367" cy="421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53A5EA8-7E61-4801-8466-B3BC21C3640A}"/>
                  </a:ext>
                </a:extLst>
              </p:cNvPr>
              <p:cNvSpPr txBox="1"/>
              <p:nvPr/>
            </p:nvSpPr>
            <p:spPr>
              <a:xfrm>
                <a:off x="1888798" y="3820139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53A5EA8-7E61-4801-8466-B3BC21C36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798" y="3820139"/>
                <a:ext cx="189475" cy="276999"/>
              </a:xfrm>
              <a:prstGeom prst="rect">
                <a:avLst/>
              </a:prstGeom>
              <a:blipFill>
                <a:blip r:embed="rId18"/>
                <a:stretch>
                  <a:fillRect l="-32258" r="-2258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3A6C532-EEE0-4502-8B05-1BEF2B97234F}"/>
                  </a:ext>
                </a:extLst>
              </p:cNvPr>
              <p:cNvSpPr/>
              <p:nvPr/>
            </p:nvSpPr>
            <p:spPr>
              <a:xfrm>
                <a:off x="2688065" y="2545544"/>
                <a:ext cx="5467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dirty="0"/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3A6C532-EEE0-4502-8B05-1BEF2B9723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065" y="2545544"/>
                <a:ext cx="546752" cy="338554"/>
              </a:xfrm>
              <a:prstGeom prst="rect">
                <a:avLst/>
              </a:prstGeom>
              <a:blipFill>
                <a:blip r:embed="rId19"/>
                <a:stretch>
                  <a:fillRect l="-3333" t="-110909" r="-66667" b="-17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58A5E46-E637-4A9E-A849-2C569E5285CA}"/>
                  </a:ext>
                </a:extLst>
              </p:cNvPr>
              <p:cNvSpPr/>
              <p:nvPr/>
            </p:nvSpPr>
            <p:spPr>
              <a:xfrm>
                <a:off x="909195" y="4185557"/>
                <a:ext cx="59663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dirty="0" smtClean="0"/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58A5E46-E637-4A9E-A849-2C569E5285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95" y="4185557"/>
                <a:ext cx="596638" cy="338554"/>
              </a:xfrm>
              <a:prstGeom prst="rect">
                <a:avLst/>
              </a:prstGeom>
              <a:blipFill>
                <a:blip r:embed="rId20"/>
                <a:stretch>
                  <a:fillRect t="-110909" r="-63265" b="-17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11A4EBD-2049-48A9-A4EA-B0744F2008A7}"/>
                  </a:ext>
                </a:extLst>
              </p14:cNvPr>
              <p14:cNvContentPartPr/>
              <p14:nvPr/>
            </p14:nvContentPartPr>
            <p14:xfrm>
              <a:off x="1384740" y="3606820"/>
              <a:ext cx="16200" cy="14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11A4EBD-2049-48A9-A4EA-B0744F2008A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375740" y="3598180"/>
                <a:ext cx="3384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679879D-A851-4671-B30E-99E7B1C3752F}"/>
                  </a:ext>
                </a:extLst>
              </p14:cNvPr>
              <p14:cNvContentPartPr/>
              <p14:nvPr/>
            </p14:nvContentPartPr>
            <p14:xfrm>
              <a:off x="2817540" y="3880420"/>
              <a:ext cx="14040" cy="10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679879D-A851-4671-B30E-99E7B1C3752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808540" y="3871780"/>
                <a:ext cx="3168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F71C13-7248-4440-A316-8C13320D9B48}"/>
                  </a:ext>
                </a:extLst>
              </p:cNvPr>
              <p:cNvSpPr txBox="1"/>
              <p:nvPr/>
            </p:nvSpPr>
            <p:spPr>
              <a:xfrm>
                <a:off x="7122296" y="5378337"/>
                <a:ext cx="3638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F71C13-7248-4440-A316-8C13320D9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296" y="5378337"/>
                <a:ext cx="363882" cy="276999"/>
              </a:xfrm>
              <a:prstGeom prst="rect">
                <a:avLst/>
              </a:prstGeom>
              <a:blipFill>
                <a:blip r:embed="rId25"/>
                <a:stretch>
                  <a:fillRect l="-1667" r="-1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Graphic 62" descr="Exclamation mark">
            <a:extLst>
              <a:ext uri="{FF2B5EF4-FFF2-40B4-BE49-F238E27FC236}">
                <a16:creationId xmlns:a16="http://schemas.microsoft.com/office/drawing/2014/main" id="{55B0ABDD-631D-4390-816C-489C87349CF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684523" y="5358915"/>
            <a:ext cx="503344" cy="50334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AFD47ED-B592-03B9-AE4F-1D2DCF774795}"/>
              </a:ext>
            </a:extLst>
          </p:cNvPr>
          <p:cNvSpPr txBox="1">
            <a:spLocks/>
          </p:cNvSpPr>
          <p:nvPr/>
        </p:nvSpPr>
        <p:spPr>
          <a:xfrm>
            <a:off x="457200" y="825469"/>
            <a:ext cx="8229600" cy="504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Avenir Next Condensed" charset="0"/>
              </a:rPr>
              <a:t>Bloch sphere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159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CF76FEF-D423-403E-B1F4-A48D312C096A}"/>
              </a:ext>
            </a:extLst>
          </p:cNvPr>
          <p:cNvSpPr/>
          <p:nvPr/>
        </p:nvSpPr>
        <p:spPr>
          <a:xfrm>
            <a:off x="1659264" y="5516395"/>
            <a:ext cx="5825441" cy="58117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FC5B35-25FF-492D-98F2-E91683DDCCEC}"/>
              </a:ext>
            </a:extLst>
          </p:cNvPr>
          <p:cNvSpPr/>
          <p:nvPr/>
        </p:nvSpPr>
        <p:spPr>
          <a:xfrm>
            <a:off x="1429849" y="1675448"/>
            <a:ext cx="6272701" cy="581171"/>
          </a:xfrm>
          <a:prstGeom prst="roundRect">
            <a:avLst>
              <a:gd name="adj" fmla="val 16361"/>
            </a:avLst>
          </a:prstGeom>
          <a:solidFill>
            <a:schemeClr val="accent2">
              <a:lumMod val="20000"/>
              <a:lumOff val="8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AEFBA89-097A-48D5-8D1D-ACE8CF6724E0}"/>
                  </a:ext>
                </a:extLst>
              </p:cNvPr>
              <p:cNvSpPr txBox="1"/>
              <p:nvPr/>
            </p:nvSpPr>
            <p:spPr>
              <a:xfrm>
                <a:off x="1473972" y="1788182"/>
                <a:ext cx="6196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It is sufficient to consider only upper hemisphere;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AEFBA89-097A-48D5-8D1D-ACE8CF672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972" y="1788182"/>
                <a:ext cx="6196055" cy="369332"/>
              </a:xfrm>
              <a:prstGeom prst="rect">
                <a:avLst/>
              </a:prstGeom>
              <a:blipFill>
                <a:blip r:embed="rId2"/>
                <a:stretch>
                  <a:fillRect l="-492" t="-8197" r="-2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picture containing tableware, dishware, blue, dark&#10;&#10;Description automatically generated">
            <a:extLst>
              <a:ext uri="{FF2B5EF4-FFF2-40B4-BE49-F238E27FC236}">
                <a16:creationId xmlns:a16="http://schemas.microsoft.com/office/drawing/2014/main" id="{C4F654E5-E360-4EB0-8819-CCA057681DB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602" y="3842903"/>
            <a:ext cx="2731245" cy="16277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6EA9DC1-6953-4D23-A236-146F29056B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76" y="2149822"/>
            <a:ext cx="2767824" cy="18899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339FC64-6A0C-441B-A56E-76DA02D53B58}"/>
                  </a:ext>
                </a:extLst>
              </p:cNvPr>
              <p:cNvSpPr/>
              <p:nvPr/>
            </p:nvSpPr>
            <p:spPr>
              <a:xfrm>
                <a:off x="4073762" y="3136237"/>
                <a:ext cx="7489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bg1"/>
                          </a:solidFill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339FC64-6A0C-441B-A56E-76DA02D53B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762" y="3136237"/>
                <a:ext cx="748923" cy="461665"/>
              </a:xfrm>
              <a:prstGeom prst="rect">
                <a:avLst/>
              </a:prstGeom>
              <a:blipFill>
                <a:blip r:embed="rId5"/>
                <a:stretch>
                  <a:fillRect l="-8130" t="-130263" r="-81301" b="-19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C8A0DFF-123D-46D2-B2AD-3B8703DBA7ED}"/>
                  </a:ext>
                </a:extLst>
              </p:cNvPr>
              <p:cNvSpPr/>
              <p:nvPr/>
            </p:nvSpPr>
            <p:spPr>
              <a:xfrm>
                <a:off x="4001947" y="4425956"/>
                <a:ext cx="82073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m:t>−</m:t>
                      </m:r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C8A0DFF-123D-46D2-B2AD-3B8703DBA7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947" y="4425956"/>
                <a:ext cx="820738" cy="461665"/>
              </a:xfrm>
              <a:prstGeom prst="rect">
                <a:avLst/>
              </a:prstGeom>
              <a:blipFill>
                <a:blip r:embed="rId6"/>
                <a:stretch>
                  <a:fillRect t="-130263" r="-78519" b="-19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F905DB2B-3749-4F9E-A51A-A004E0522554}"/>
              </a:ext>
            </a:extLst>
          </p:cNvPr>
          <p:cNvSpPr txBox="1"/>
          <p:nvPr/>
        </p:nvSpPr>
        <p:spPr>
          <a:xfrm>
            <a:off x="1902149" y="5641269"/>
            <a:ext cx="533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lower hemisphere only differs by a phase factor -1.</a:t>
            </a:r>
          </a:p>
        </p:txBody>
      </p:sp>
      <p:pic>
        <p:nvPicPr>
          <p:cNvPr id="12" name="Graphic 11" descr="Lightbulb">
            <a:extLst>
              <a:ext uri="{FF2B5EF4-FFF2-40B4-BE49-F238E27FC236}">
                <a16:creationId xmlns:a16="http://schemas.microsoft.com/office/drawing/2014/main" id="{894E06F7-FAF9-4C37-AEE3-FCFD22B130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6503" y="1775917"/>
            <a:ext cx="427317" cy="42731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FB10821-2B47-98E7-1851-1262FDEE5192}"/>
              </a:ext>
            </a:extLst>
          </p:cNvPr>
          <p:cNvSpPr txBox="1">
            <a:spLocks/>
          </p:cNvSpPr>
          <p:nvPr/>
        </p:nvSpPr>
        <p:spPr>
          <a:xfrm>
            <a:off x="457200" y="825469"/>
            <a:ext cx="8229600" cy="504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Avenir Next Condensed" charset="0"/>
              </a:rPr>
              <a:t>Bloch sphere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307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ircle&#10;&#10;Description automatically generated">
            <a:extLst>
              <a:ext uri="{FF2B5EF4-FFF2-40B4-BE49-F238E27FC236}">
                <a16:creationId xmlns:a16="http://schemas.microsoft.com/office/drawing/2014/main" id="{FFE3AFC2-CCE0-47B3-9DBE-08FF922D1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74" y="1237573"/>
            <a:ext cx="4624897" cy="4624897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9D80EE5-E371-4B7C-A440-C84BD983427A}"/>
              </a:ext>
            </a:extLst>
          </p:cNvPr>
          <p:cNvSpPr/>
          <p:nvPr/>
        </p:nvSpPr>
        <p:spPr>
          <a:xfrm>
            <a:off x="4572000" y="2209269"/>
            <a:ext cx="3482698" cy="11483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EFBA89-097A-48D5-8D1D-ACE8CF6724E0}"/>
              </a:ext>
            </a:extLst>
          </p:cNvPr>
          <p:cNvSpPr txBox="1"/>
          <p:nvPr/>
        </p:nvSpPr>
        <p:spPr>
          <a:xfrm>
            <a:off x="4669231" y="2338149"/>
            <a:ext cx="3268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 is possible to “stretch” the upper hemisphere to create a full sphere.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2C1B3A0-27BF-47A6-A2FF-F4B4A49D2463}"/>
              </a:ext>
            </a:extLst>
          </p:cNvPr>
          <p:cNvSpPr/>
          <p:nvPr/>
        </p:nvSpPr>
        <p:spPr>
          <a:xfrm>
            <a:off x="4572000" y="3983883"/>
            <a:ext cx="3482698" cy="1429789"/>
          </a:xfrm>
          <a:prstGeom prst="roundRect">
            <a:avLst>
              <a:gd name="adj" fmla="val 16361"/>
            </a:avLst>
          </a:prstGeom>
          <a:solidFill>
            <a:schemeClr val="accent2">
              <a:lumMod val="20000"/>
              <a:lumOff val="8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F7DEC9-06EC-4A01-B73A-60B8AFB8A2F8}"/>
              </a:ext>
            </a:extLst>
          </p:cNvPr>
          <p:cNvSpPr txBox="1"/>
          <p:nvPr/>
        </p:nvSpPr>
        <p:spPr>
          <a:xfrm>
            <a:off x="4677372" y="4104485"/>
            <a:ext cx="3268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this way, equator becomes the south pole, and any qubit state can be represented by the points on a unit sphere 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4958851E-6C12-4C72-9511-E20174BF9474}"/>
              </a:ext>
            </a:extLst>
          </p:cNvPr>
          <p:cNvSpPr/>
          <p:nvPr/>
        </p:nvSpPr>
        <p:spPr>
          <a:xfrm>
            <a:off x="6232913" y="3541918"/>
            <a:ext cx="141317" cy="2576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EC2206B-A984-739F-8073-310768754E33}"/>
              </a:ext>
            </a:extLst>
          </p:cNvPr>
          <p:cNvSpPr txBox="1">
            <a:spLocks/>
          </p:cNvSpPr>
          <p:nvPr/>
        </p:nvSpPr>
        <p:spPr>
          <a:xfrm>
            <a:off x="457200" y="825469"/>
            <a:ext cx="8229600" cy="504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Avenir Next Condensed" charset="0"/>
              </a:rPr>
              <a:t>Bloch sphere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38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D99F292-6BC2-43A7-8CCC-91835C7E73F4}"/>
              </a:ext>
            </a:extLst>
          </p:cNvPr>
          <p:cNvSpPr/>
          <p:nvPr/>
        </p:nvSpPr>
        <p:spPr>
          <a:xfrm>
            <a:off x="4547329" y="1478674"/>
            <a:ext cx="3931561" cy="172899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A57323F-0061-4713-97F6-25713166F00E}"/>
              </a:ext>
            </a:extLst>
          </p:cNvPr>
          <p:cNvSpPr/>
          <p:nvPr/>
        </p:nvSpPr>
        <p:spPr>
          <a:xfrm>
            <a:off x="4371975" y="3913458"/>
            <a:ext cx="4334120" cy="2106342"/>
          </a:xfrm>
          <a:prstGeom prst="roundRect">
            <a:avLst>
              <a:gd name="adj" fmla="val 16361"/>
            </a:avLst>
          </a:prstGeom>
          <a:solidFill>
            <a:schemeClr val="accent2">
              <a:lumMod val="20000"/>
              <a:lumOff val="80000"/>
              <a:alpha val="86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3BFE743-56FB-4983-89E7-BE1168B7F273}"/>
                  </a:ext>
                </a:extLst>
              </p:cNvPr>
              <p:cNvSpPr txBox="1"/>
              <p:nvPr/>
            </p:nvSpPr>
            <p:spPr>
              <a:xfrm>
                <a:off x="4774075" y="5507516"/>
                <a:ext cx="13022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∈[0,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3BFE743-56FB-4983-89E7-BE1168B7F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075" y="5507516"/>
                <a:ext cx="1302280" cy="369332"/>
              </a:xfrm>
              <a:prstGeom prst="rect">
                <a:avLst/>
              </a:prstGeom>
              <a:blipFill>
                <a:blip r:embed="rId2"/>
                <a:stretch>
                  <a:fillRect l="-5140" r="-8411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64EAAC-489A-4E99-BE88-BAB4A39FF80F}"/>
                  </a:ext>
                </a:extLst>
              </p:cNvPr>
              <p:cNvSpPr txBox="1"/>
              <p:nvPr/>
            </p:nvSpPr>
            <p:spPr>
              <a:xfrm>
                <a:off x="6928312" y="5496958"/>
                <a:ext cx="14743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∈[0,2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64EAAC-489A-4E99-BE88-BAB4A39FF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12" y="5496958"/>
                <a:ext cx="1474378" cy="369332"/>
              </a:xfrm>
              <a:prstGeom prst="rect">
                <a:avLst/>
              </a:prstGeom>
              <a:blipFill>
                <a:blip r:embed="rId3"/>
                <a:stretch>
                  <a:fillRect l="-7054" r="-7469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7C6EC4E-B806-4C47-BADB-05396C5C3240}"/>
              </a:ext>
            </a:extLst>
          </p:cNvPr>
          <p:cNvSpPr txBox="1"/>
          <p:nvPr/>
        </p:nvSpPr>
        <p:spPr>
          <a:xfrm>
            <a:off x="4851354" y="4039161"/>
            <a:ext cx="326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Bloch representation of a qubit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5DB7BA-E2EF-4389-941A-6A79784EDA55}"/>
              </a:ext>
            </a:extLst>
          </p:cNvPr>
          <p:cNvSpPr/>
          <p:nvPr/>
        </p:nvSpPr>
        <p:spPr>
          <a:xfrm>
            <a:off x="940805" y="2381379"/>
            <a:ext cx="2690529" cy="26905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645E34B-2798-4504-BA27-A4F7BCA56143}"/>
              </a:ext>
            </a:extLst>
          </p:cNvPr>
          <p:cNvSpPr/>
          <p:nvPr/>
        </p:nvSpPr>
        <p:spPr>
          <a:xfrm>
            <a:off x="940805" y="3370959"/>
            <a:ext cx="2690529" cy="71281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33554B-10CC-405B-9595-BB3CA41D02CE}"/>
              </a:ext>
            </a:extLst>
          </p:cNvPr>
          <p:cNvCxnSpPr/>
          <p:nvPr/>
        </p:nvCxnSpPr>
        <p:spPr>
          <a:xfrm flipV="1">
            <a:off x="2286069" y="1865028"/>
            <a:ext cx="0" cy="1861614"/>
          </a:xfrm>
          <a:prstGeom prst="line">
            <a:avLst/>
          </a:prstGeom>
          <a:ln w="952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3E1D28-8110-43CE-8CA0-E9A46FD2586C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6877" y="2782229"/>
            <a:ext cx="0" cy="1861614"/>
          </a:xfrm>
          <a:prstGeom prst="line">
            <a:avLst/>
          </a:prstGeom>
          <a:ln w="952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6CEAE9-E68F-48EB-B096-B352857BFE3D}"/>
              </a:ext>
            </a:extLst>
          </p:cNvPr>
          <p:cNvCxnSpPr>
            <a:cxnSpLocks/>
          </p:cNvCxnSpPr>
          <p:nvPr/>
        </p:nvCxnSpPr>
        <p:spPr>
          <a:xfrm flipV="1">
            <a:off x="1000398" y="3713037"/>
            <a:ext cx="1285671" cy="1153463"/>
          </a:xfrm>
          <a:prstGeom prst="line">
            <a:avLst/>
          </a:prstGeom>
          <a:ln w="952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CB13D47-D58D-4D9F-8717-A1F21A0E1135}"/>
              </a:ext>
            </a:extLst>
          </p:cNvPr>
          <p:cNvCxnSpPr>
            <a:cxnSpLocks/>
          </p:cNvCxnSpPr>
          <p:nvPr/>
        </p:nvCxnSpPr>
        <p:spPr>
          <a:xfrm>
            <a:off x="2286069" y="3726642"/>
            <a:ext cx="672284" cy="178217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3172CB-6472-40B2-A2CB-562769DEE3F8}"/>
              </a:ext>
            </a:extLst>
          </p:cNvPr>
          <p:cNvCxnSpPr>
            <a:cxnSpLocks/>
          </p:cNvCxnSpPr>
          <p:nvPr/>
        </p:nvCxnSpPr>
        <p:spPr>
          <a:xfrm flipV="1">
            <a:off x="2958352" y="3033251"/>
            <a:ext cx="0" cy="871608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F56858-0D98-4F4C-96C9-A06ABF7DDDFC}"/>
              </a:ext>
            </a:extLst>
          </p:cNvPr>
          <p:cNvCxnSpPr>
            <a:cxnSpLocks/>
            <a:endCxn id="30" idx="3"/>
          </p:cNvCxnSpPr>
          <p:nvPr/>
        </p:nvCxnSpPr>
        <p:spPr>
          <a:xfrm flipV="1">
            <a:off x="2286069" y="3076169"/>
            <a:ext cx="630499" cy="650473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0341EA47-DF78-4630-BB87-E352543018AA}"/>
              </a:ext>
            </a:extLst>
          </p:cNvPr>
          <p:cNvSpPr/>
          <p:nvPr/>
        </p:nvSpPr>
        <p:spPr>
          <a:xfrm>
            <a:off x="2899114" y="2974447"/>
            <a:ext cx="119175" cy="11917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BA96CCB-86DF-468B-8BF2-2D873ADB5EDB}"/>
                  </a:ext>
                </a:extLst>
              </p:cNvPr>
              <p:cNvSpPr txBox="1"/>
              <p:nvPr/>
            </p:nvSpPr>
            <p:spPr>
              <a:xfrm>
                <a:off x="699071" y="4839320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BA96CCB-86DF-468B-8BF2-2D873ADB5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71" y="4839320"/>
                <a:ext cx="241733" cy="369332"/>
              </a:xfrm>
              <a:prstGeom prst="rect">
                <a:avLst/>
              </a:prstGeom>
              <a:blipFill>
                <a:blip r:embed="rId6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E63679-2117-43D7-BB95-A5AD601E5878}"/>
                  </a:ext>
                </a:extLst>
              </p:cNvPr>
              <p:cNvSpPr txBox="1"/>
              <p:nvPr/>
            </p:nvSpPr>
            <p:spPr>
              <a:xfrm>
                <a:off x="4110272" y="3476532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E63679-2117-43D7-BB95-A5AD601E5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272" y="3476532"/>
                <a:ext cx="245708" cy="369332"/>
              </a:xfrm>
              <a:prstGeom prst="rect">
                <a:avLst/>
              </a:prstGeom>
              <a:blipFill>
                <a:blip r:embed="rId7"/>
                <a:stretch>
                  <a:fillRect l="-29268" r="-268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A24E7AA-61AC-41FF-BF5D-3BB6549979A2}"/>
                  </a:ext>
                </a:extLst>
              </p:cNvPr>
              <p:cNvSpPr txBox="1"/>
              <p:nvPr/>
            </p:nvSpPr>
            <p:spPr>
              <a:xfrm>
                <a:off x="2174436" y="1407435"/>
                <a:ext cx="2232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A24E7AA-61AC-41FF-BF5D-3BB654997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436" y="1407435"/>
                <a:ext cx="223266" cy="369332"/>
              </a:xfrm>
              <a:prstGeom prst="rect">
                <a:avLst/>
              </a:prstGeom>
              <a:blipFill>
                <a:blip r:embed="rId8"/>
                <a:stretch>
                  <a:fillRect l="-19444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749D89B-3BE1-4201-BD97-522B46427C08}"/>
                  </a:ext>
                </a:extLst>
              </p:cNvPr>
              <p:cNvSpPr txBox="1"/>
              <p:nvPr/>
            </p:nvSpPr>
            <p:spPr>
              <a:xfrm>
                <a:off x="2285371" y="3338033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749D89B-3BE1-4201-BD97-522B46427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371" y="3338033"/>
                <a:ext cx="189475" cy="276999"/>
              </a:xfrm>
              <a:prstGeom prst="rect">
                <a:avLst/>
              </a:prstGeom>
              <a:blipFill>
                <a:blip r:embed="rId9"/>
                <a:stretch>
                  <a:fillRect l="-32258" r="-2258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20E66C-540F-4689-A385-FA03BED205AA}"/>
                  </a:ext>
                </a:extLst>
              </p:cNvPr>
              <p:cNvSpPr txBox="1"/>
              <p:nvPr/>
            </p:nvSpPr>
            <p:spPr>
              <a:xfrm>
                <a:off x="2184956" y="3758794"/>
                <a:ext cx="2164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ϕ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20E66C-540F-4689-A385-FA03BED20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956" y="3758794"/>
                <a:ext cx="216406" cy="276999"/>
              </a:xfrm>
              <a:prstGeom prst="rect">
                <a:avLst/>
              </a:prstGeom>
              <a:blipFill>
                <a:blip r:embed="rId10"/>
                <a:stretch>
                  <a:fillRect l="-36111" r="-3611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A91B1F5-70FA-45C5-AF79-0AD1B2CFC07D}"/>
                  </a:ext>
                </a:extLst>
              </p14:cNvPr>
              <p14:cNvContentPartPr/>
              <p14:nvPr/>
            </p14:nvContentPartPr>
            <p14:xfrm>
              <a:off x="2298746" y="3578723"/>
              <a:ext cx="75960" cy="172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A91B1F5-70FA-45C5-AF79-0AD1B2CFC07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89746" y="3569723"/>
                <a:ext cx="9360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9186594-9131-4A42-8756-9A2F784C5274}"/>
                  </a:ext>
                </a:extLst>
              </p14:cNvPr>
              <p14:cNvContentPartPr/>
              <p14:nvPr/>
            </p14:nvContentPartPr>
            <p14:xfrm>
              <a:off x="2233586" y="3774563"/>
              <a:ext cx="110160" cy="270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9186594-9131-4A42-8756-9A2F784C527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24586" y="3765923"/>
                <a:ext cx="12780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E1C1B83-E68C-4AAF-8659-D0B19E0A764B}"/>
                  </a:ext>
                </a:extLst>
              </p14:cNvPr>
              <p14:cNvContentPartPr/>
              <p14:nvPr/>
            </p14:nvContentPartPr>
            <p14:xfrm>
              <a:off x="2846666" y="3756563"/>
              <a:ext cx="87120" cy="237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E1C1B83-E68C-4AAF-8659-D0B19E0A764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38026" y="3747563"/>
                <a:ext cx="104760" cy="4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6655C605-17E8-479D-92EB-72BB422E8308}"/>
              </a:ext>
            </a:extLst>
          </p:cNvPr>
          <p:cNvGrpSpPr/>
          <p:nvPr/>
        </p:nvGrpSpPr>
        <p:grpSpPr>
          <a:xfrm>
            <a:off x="2844146" y="3755843"/>
            <a:ext cx="59040" cy="88560"/>
            <a:chOff x="2844146" y="3755843"/>
            <a:chExt cx="59040" cy="8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20FB3C7-30E1-4260-A386-BED7D7DA67DB}"/>
                    </a:ext>
                  </a:extLst>
                </p14:cNvPr>
                <p14:cNvContentPartPr/>
                <p14:nvPr/>
              </p14:nvContentPartPr>
              <p14:xfrm>
                <a:off x="2844146" y="3755843"/>
                <a:ext cx="1800" cy="88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20FB3C7-30E1-4260-A386-BED7D7DA67D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35146" y="3747203"/>
                  <a:ext cx="194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60E668A-766B-4AAA-93CE-E4A4C407001E}"/>
                    </a:ext>
                  </a:extLst>
                </p14:cNvPr>
                <p14:cNvContentPartPr/>
                <p14:nvPr/>
              </p14:nvContentPartPr>
              <p14:xfrm>
                <a:off x="2887706" y="3817763"/>
                <a:ext cx="15480" cy="16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60E668A-766B-4AAA-93CE-E4A4C407001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79066" y="3808763"/>
                  <a:ext cx="33120" cy="3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7A4B66F-7E97-4D9C-99BE-43E113CFB31C}"/>
                  </a:ext>
                </a:extLst>
              </p:cNvPr>
              <p:cNvSpPr txBox="1"/>
              <p:nvPr/>
            </p:nvSpPr>
            <p:spPr>
              <a:xfrm>
                <a:off x="4661783" y="1602514"/>
                <a:ext cx="372974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To map points on upper hemisphere on points on a sphere we change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variable as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7A4B66F-7E97-4D9C-99BE-43E113CFB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783" y="1602514"/>
                <a:ext cx="3729741" cy="923330"/>
              </a:xfrm>
              <a:prstGeom prst="rect">
                <a:avLst/>
              </a:prstGeom>
              <a:blipFill>
                <a:blip r:embed="rId22"/>
                <a:stretch>
                  <a:fillRect t="-3974" r="-980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B8599A7-AE03-4436-8828-6FB4CB6B4C44}"/>
                  </a:ext>
                </a:extLst>
              </p:cNvPr>
              <p:cNvSpPr txBox="1"/>
              <p:nvPr/>
            </p:nvSpPr>
            <p:spPr>
              <a:xfrm>
                <a:off x="6152555" y="2530126"/>
                <a:ext cx="718530" cy="578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B8599A7-AE03-4436-8828-6FB4CB6B4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555" y="2530126"/>
                <a:ext cx="718530" cy="57881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582853D-EFA3-4D2A-AD88-E461F4A7140E}"/>
              </a:ext>
            </a:extLst>
          </p:cNvPr>
          <p:cNvCxnSpPr>
            <a:cxnSpLocks/>
            <a:endCxn id="18" idx="2"/>
          </p:cNvCxnSpPr>
          <p:nvPr/>
        </p:nvCxnSpPr>
        <p:spPr>
          <a:xfrm flipH="1">
            <a:off x="940805" y="3713036"/>
            <a:ext cx="1344566" cy="14331"/>
          </a:xfrm>
          <a:prstGeom prst="line">
            <a:avLst/>
          </a:prstGeom>
          <a:ln>
            <a:solidFill>
              <a:schemeClr val="accent1">
                <a:alpha val="87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6AD1BE-C616-4192-9092-C77FFF77A2A6}"/>
                  </a:ext>
                </a:extLst>
              </p:cNvPr>
              <p:cNvSpPr txBox="1"/>
              <p:nvPr/>
            </p:nvSpPr>
            <p:spPr>
              <a:xfrm>
                <a:off x="1503111" y="3526545"/>
                <a:ext cx="49295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400" b="0" i="1" smtClean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6AD1BE-C616-4192-9092-C77FFF77A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111" y="3526545"/>
                <a:ext cx="492955" cy="215444"/>
              </a:xfrm>
              <a:prstGeom prst="rect">
                <a:avLst/>
              </a:prstGeom>
              <a:blipFill>
                <a:blip r:embed="rId24"/>
                <a:stretch>
                  <a:fillRect l="-7500" r="-8750" b="-5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915F1A07-6C77-4D7C-84EC-D1E1DC1FD6C1}"/>
              </a:ext>
            </a:extLst>
          </p:cNvPr>
          <p:cNvSpPr txBox="1"/>
          <p:nvPr/>
        </p:nvSpPr>
        <p:spPr>
          <a:xfrm>
            <a:off x="6243419" y="5506876"/>
            <a:ext cx="59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C8EDE8-38E1-401F-B707-A963420D30FB}"/>
              </a:ext>
            </a:extLst>
          </p:cNvPr>
          <p:cNvSpPr/>
          <p:nvPr/>
        </p:nvSpPr>
        <p:spPr>
          <a:xfrm>
            <a:off x="4537685" y="4448912"/>
            <a:ext cx="4021358" cy="86596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6B1F1E-35CC-4B7A-A630-0F37F8FDEF69}"/>
                  </a:ext>
                </a:extLst>
              </p:cNvPr>
              <p:cNvSpPr txBox="1"/>
              <p:nvPr/>
            </p:nvSpPr>
            <p:spPr>
              <a:xfrm>
                <a:off x="4471129" y="4497323"/>
                <a:ext cx="4135812" cy="694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/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num>
                            <m:den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m:rPr>
                          <m:nor/>
                        </m:rPr>
                        <a:rPr lang="en-US" sz="2400" dirty="0"/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sup>
                      </m:sSup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num>
                            <m:den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m:rPr>
                          <m:nor/>
                        </m:rPr>
                        <a:rPr lang="en-US" sz="2400" dirty="0"/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6B1F1E-35CC-4B7A-A630-0F37F8FDE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129" y="4497323"/>
                <a:ext cx="4135812" cy="69461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Graphic 47" descr="Lightbulb">
            <a:extLst>
              <a:ext uri="{FF2B5EF4-FFF2-40B4-BE49-F238E27FC236}">
                <a16:creationId xmlns:a16="http://schemas.microsoft.com/office/drawing/2014/main" id="{318D27E0-2BD9-4819-9225-7500A41F0D2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868755" y="4690230"/>
            <a:ext cx="552797" cy="5527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0AC5047-4005-4552-9D2D-73D26E4DCC72}"/>
                  </a:ext>
                </a:extLst>
              </p:cNvPr>
              <p:cNvSpPr/>
              <p:nvPr/>
            </p:nvSpPr>
            <p:spPr>
              <a:xfrm>
                <a:off x="2174097" y="2096461"/>
                <a:ext cx="4719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dirty="0" smtClean="0"/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0AC5047-4005-4552-9D2D-73D26E4DCC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097" y="2096461"/>
                <a:ext cx="471988" cy="307777"/>
              </a:xfrm>
              <a:prstGeom prst="rect">
                <a:avLst/>
              </a:prstGeom>
              <a:blipFill>
                <a:blip r:embed="rId28"/>
                <a:stretch>
                  <a:fillRect l="-6494" t="-104000" r="-71429" b="-16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32A4CD4-B758-4A13-8E2C-E25B32EBBEF8}"/>
                  </a:ext>
                </a:extLst>
              </p:cNvPr>
              <p:cNvSpPr/>
              <p:nvPr/>
            </p:nvSpPr>
            <p:spPr>
              <a:xfrm>
                <a:off x="2047909" y="5040892"/>
                <a:ext cx="4719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dirty="0" smtClean="0"/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32A4CD4-B758-4A13-8E2C-E25B32EBBE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909" y="5040892"/>
                <a:ext cx="471988" cy="307777"/>
              </a:xfrm>
              <a:prstGeom prst="rect">
                <a:avLst/>
              </a:prstGeom>
              <a:blipFill>
                <a:blip r:embed="rId29"/>
                <a:stretch>
                  <a:fillRect l="-6494" t="-104000" r="-71429" b="-16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96D3797-AC1D-40FE-83C8-726885AA4670}"/>
                  </a:ext>
                </a:extLst>
              </p:cNvPr>
              <p:cNvSpPr/>
              <p:nvPr/>
            </p:nvSpPr>
            <p:spPr>
              <a:xfrm>
                <a:off x="2715009" y="2693745"/>
                <a:ext cx="50186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dirty="0" smtClean="0"/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96D3797-AC1D-40FE-83C8-726885AA46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009" y="2693745"/>
                <a:ext cx="501868" cy="307777"/>
              </a:xfrm>
              <a:prstGeom prst="rect">
                <a:avLst/>
              </a:prstGeom>
              <a:blipFill>
                <a:blip r:embed="rId30"/>
                <a:stretch>
                  <a:fillRect t="-104000" r="-65060" b="-16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id="{A93BB0F1-5699-47B8-BF8C-DEA476CCC594}"/>
              </a:ext>
            </a:extLst>
          </p:cNvPr>
          <p:cNvSpPr/>
          <p:nvPr/>
        </p:nvSpPr>
        <p:spPr>
          <a:xfrm>
            <a:off x="2224316" y="2375705"/>
            <a:ext cx="119175" cy="4571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B252291-F153-4545-8FC8-AE19F80E564D}"/>
              </a:ext>
            </a:extLst>
          </p:cNvPr>
          <p:cNvSpPr/>
          <p:nvPr/>
        </p:nvSpPr>
        <p:spPr>
          <a:xfrm>
            <a:off x="2224316" y="5040892"/>
            <a:ext cx="119175" cy="4571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2271D8-8CC3-DD69-752A-0B86F9E18102}"/>
              </a:ext>
            </a:extLst>
          </p:cNvPr>
          <p:cNvSpPr txBox="1">
            <a:spLocks/>
          </p:cNvSpPr>
          <p:nvPr/>
        </p:nvSpPr>
        <p:spPr>
          <a:xfrm>
            <a:off x="457200" y="825469"/>
            <a:ext cx="8229600" cy="504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Avenir Next Condensed" charset="0"/>
              </a:rPr>
              <a:t>Bloch sphere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53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715736B-4DAB-4DB1-BE2B-FB4C13B02E2F}"/>
              </a:ext>
            </a:extLst>
          </p:cNvPr>
          <p:cNvSpPr/>
          <p:nvPr/>
        </p:nvSpPr>
        <p:spPr>
          <a:xfrm>
            <a:off x="1893092" y="2228873"/>
            <a:ext cx="5403057" cy="3419451"/>
          </a:xfrm>
          <a:prstGeom prst="roundRect">
            <a:avLst>
              <a:gd name="adj" fmla="val 10567"/>
            </a:avLst>
          </a:prstGeom>
          <a:solidFill>
            <a:schemeClr val="accent2">
              <a:lumMod val="20000"/>
              <a:lumOff val="8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EFBA89-097A-48D5-8D1D-ACE8CF6724E0}"/>
              </a:ext>
            </a:extLst>
          </p:cNvPr>
          <p:cNvSpPr txBox="1"/>
          <p:nvPr/>
        </p:nvSpPr>
        <p:spPr>
          <a:xfrm>
            <a:off x="3013527" y="1832799"/>
            <a:ext cx="3116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Opposite points are orthogonal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B43B5A-1935-4808-A8B3-8DC24FEEC67C}"/>
                  </a:ext>
                </a:extLst>
              </p:cNvPr>
              <p:cNvSpPr txBox="1"/>
              <p:nvPr/>
            </p:nvSpPr>
            <p:spPr>
              <a:xfrm>
                <a:off x="2232217" y="3658104"/>
                <a:ext cx="4679562" cy="5788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m:rPr>
                          <m:nor/>
                        </m:rPr>
                        <a:rPr lang="en-US" sz="2000" dirty="0"/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m:rPr>
                          <m:nor/>
                        </m:rPr>
                        <a:rPr lang="en-US" sz="2000" dirty="0"/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B43B5A-1935-4808-A8B3-8DC24FEEC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17" y="3658104"/>
                <a:ext cx="4679562" cy="5788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0A99FD-BF6A-4B17-92D8-79EB8EEB20DE}"/>
                  </a:ext>
                </a:extLst>
              </p:cNvPr>
              <p:cNvSpPr txBox="1"/>
              <p:nvPr/>
            </p:nvSpPr>
            <p:spPr>
              <a:xfrm>
                <a:off x="3587004" y="5015368"/>
                <a:ext cx="2015232" cy="5229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0A99FD-BF6A-4B17-92D8-79EB8EEB2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004" y="5015368"/>
                <a:ext cx="2015232" cy="522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6535DA4-E946-4671-8C7F-EB5F58E3182D}"/>
                  </a:ext>
                </a:extLst>
              </p:cNvPr>
              <p:cNvSpPr txBox="1"/>
              <p:nvPr/>
            </p:nvSpPr>
            <p:spPr>
              <a:xfrm>
                <a:off x="2916786" y="2396322"/>
                <a:ext cx="3310427" cy="5788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>
                          <a:solidFill>
                            <a:schemeClr val="tx1"/>
                          </a:solidFill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tx1"/>
                          </a:solidFill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func>
                        <m:func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sz="20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tx1"/>
                          </a:solidFill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6535DA4-E946-4671-8C7F-EB5F58E31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786" y="2396322"/>
                <a:ext cx="3310427" cy="5788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FD028B-C293-4F08-A7F2-77BEC9A3254F}"/>
                  </a:ext>
                </a:extLst>
              </p:cNvPr>
              <p:cNvSpPr txBox="1"/>
              <p:nvPr/>
            </p:nvSpPr>
            <p:spPr>
              <a:xfrm>
                <a:off x="2655034" y="3102197"/>
                <a:ext cx="38339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Substitute: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FD028B-C293-4F08-A7F2-77BEC9A32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034" y="3102197"/>
                <a:ext cx="3833929" cy="369332"/>
              </a:xfrm>
              <a:prstGeom prst="rect">
                <a:avLst/>
              </a:prstGeom>
              <a:blipFill>
                <a:blip r:embed="rId5"/>
                <a:stretch>
                  <a:fillRect l="-31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E9E9CA-2869-45A7-8F80-ABDD7F3BB670}"/>
                  </a:ext>
                </a:extLst>
              </p:cNvPr>
              <p:cNvSpPr txBox="1"/>
              <p:nvPr/>
            </p:nvSpPr>
            <p:spPr>
              <a:xfrm>
                <a:off x="4525691" y="4473210"/>
                <a:ext cx="1378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E9E9CA-2869-45A7-8F80-ABDD7F3BB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691" y="4473210"/>
                <a:ext cx="137858" cy="307777"/>
              </a:xfrm>
              <a:prstGeom prst="rect">
                <a:avLst/>
              </a:prstGeom>
              <a:blipFill>
                <a:blip r:embed="rId6"/>
                <a:stretch>
                  <a:fillRect l="-39130" r="-39130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Down 15">
            <a:extLst>
              <a:ext uri="{FF2B5EF4-FFF2-40B4-BE49-F238E27FC236}">
                <a16:creationId xmlns:a16="http://schemas.microsoft.com/office/drawing/2014/main" id="{C3329B06-FE3A-43EB-BE01-44AD7D63F29F}"/>
              </a:ext>
            </a:extLst>
          </p:cNvPr>
          <p:cNvSpPr/>
          <p:nvPr/>
        </p:nvSpPr>
        <p:spPr>
          <a:xfrm rot="16200000">
            <a:off x="4959669" y="4508178"/>
            <a:ext cx="141317" cy="2576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A98E443-1617-4122-9A04-6C42F55E8E4A}"/>
              </a:ext>
            </a:extLst>
          </p:cNvPr>
          <p:cNvSpPr/>
          <p:nvPr/>
        </p:nvSpPr>
        <p:spPr>
          <a:xfrm>
            <a:off x="5345128" y="4355402"/>
            <a:ext cx="1642341" cy="578813"/>
          </a:xfrm>
          <a:prstGeom prst="roundRect">
            <a:avLst>
              <a:gd name="adj" fmla="val 30766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7351E5-AFD3-4448-8099-59A5DCC388DA}"/>
              </a:ext>
            </a:extLst>
          </p:cNvPr>
          <p:cNvSpPr txBox="1"/>
          <p:nvPr/>
        </p:nvSpPr>
        <p:spPr>
          <a:xfrm>
            <a:off x="5297437" y="4425765"/>
            <a:ext cx="1784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Informal assignment #1: Do intermediate steps</a:t>
            </a:r>
          </a:p>
        </p:txBody>
      </p:sp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54444C1D-CC90-4532-A3C7-8D7ED68DE5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79604" y="5052700"/>
            <a:ext cx="389907" cy="38990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92F5360-1460-D40D-6BB9-C228AF881EA7}"/>
              </a:ext>
            </a:extLst>
          </p:cNvPr>
          <p:cNvSpPr txBox="1">
            <a:spLocks/>
          </p:cNvSpPr>
          <p:nvPr/>
        </p:nvSpPr>
        <p:spPr>
          <a:xfrm>
            <a:off x="457200" y="825469"/>
            <a:ext cx="8229600" cy="504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Avenir Next Condensed" charset="0"/>
              </a:rPr>
              <a:t>Bloch sphere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16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: Rounded Corners 4">
            <a:extLst>
              <a:ext uri="{FF2B5EF4-FFF2-40B4-BE49-F238E27FC236}">
                <a16:creationId xmlns:a16="http://schemas.microsoft.com/office/drawing/2014/main" id="{6F01617B-7D4E-F409-769A-DC392470FD94}"/>
              </a:ext>
            </a:extLst>
          </p:cNvPr>
          <p:cNvSpPr/>
          <p:nvPr/>
        </p:nvSpPr>
        <p:spPr>
          <a:xfrm>
            <a:off x="3605795" y="1872593"/>
            <a:ext cx="5119651" cy="3611594"/>
          </a:xfrm>
          <a:prstGeom prst="roundRect">
            <a:avLst>
              <a:gd name="adj" fmla="val 902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E91C9E79-EC05-DF04-3C8C-A18C3E7C775F}"/>
              </a:ext>
            </a:extLst>
          </p:cNvPr>
          <p:cNvSpPr/>
          <p:nvPr/>
        </p:nvSpPr>
        <p:spPr>
          <a:xfrm>
            <a:off x="433436" y="2735742"/>
            <a:ext cx="3102448" cy="2016323"/>
          </a:xfrm>
          <a:prstGeom prst="roundRect">
            <a:avLst>
              <a:gd name="adj" fmla="val 1135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ED82F5C-2802-44B7-4686-5CA36321FCD6}"/>
              </a:ext>
            </a:extLst>
          </p:cNvPr>
          <p:cNvSpPr txBox="1">
            <a:spLocks/>
          </p:cNvSpPr>
          <p:nvPr/>
        </p:nvSpPr>
        <p:spPr>
          <a:xfrm>
            <a:off x="457200" y="825469"/>
            <a:ext cx="8229600" cy="504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Avenir Next Condensed" charset="0"/>
              </a:rPr>
              <a:t>Some operations for qubit state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B36D2D-0A6A-EADC-733C-8A8A7466E8A7}"/>
              </a:ext>
            </a:extLst>
          </p:cNvPr>
          <p:cNvSpPr txBox="1"/>
          <p:nvPr/>
        </p:nvSpPr>
        <p:spPr>
          <a:xfrm>
            <a:off x="1101321" y="2775359"/>
            <a:ext cx="1811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operator (X)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EA310E-FD09-2426-F612-4B963C1E5CA4}"/>
              </a:ext>
            </a:extLst>
          </p:cNvPr>
          <p:cNvSpPr txBox="1"/>
          <p:nvPr/>
        </p:nvSpPr>
        <p:spPr>
          <a:xfrm>
            <a:off x="4845737" y="1917183"/>
            <a:ext cx="241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Hadamard operator (H)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B18705-11C3-3DE0-EFFA-E01CA8C0FE2E}"/>
                  </a:ext>
                </a:extLst>
              </p:cNvPr>
              <p:cNvSpPr txBox="1"/>
              <p:nvPr/>
            </p:nvSpPr>
            <p:spPr>
              <a:xfrm>
                <a:off x="5299237" y="2369236"/>
                <a:ext cx="1383712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B18705-11C3-3DE0-EFFA-E01CA8C0F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237" y="2369236"/>
                <a:ext cx="1383712" cy="4601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FA51427F-BD8B-95CF-0A62-4A9B803A837B}"/>
              </a:ext>
            </a:extLst>
          </p:cNvPr>
          <p:cNvSpPr/>
          <p:nvPr/>
        </p:nvSpPr>
        <p:spPr>
          <a:xfrm>
            <a:off x="7067204" y="3173229"/>
            <a:ext cx="237472" cy="2374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DC802-577C-2A98-4681-4E3E78D4A0BC}"/>
                  </a:ext>
                </a:extLst>
              </p:cNvPr>
              <p:cNvSpPr txBox="1"/>
              <p:nvPr/>
            </p:nvSpPr>
            <p:spPr>
              <a:xfrm>
                <a:off x="3773977" y="2954166"/>
                <a:ext cx="5077986" cy="6646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m:rPr>
                          <m:nor/>
                        </m:rPr>
                        <a:rPr lang="en-US" dirty="0">
                          <a:solidFill>
                            <a:srgbClr val="002060"/>
                          </a:solidFill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m:rPr>
                          <m:nor/>
                        </m:rPr>
                        <a:rPr lang="en-US" dirty="0">
                          <a:solidFill>
                            <a:srgbClr val="002060"/>
                          </a:solidFill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2060"/>
                          </a:solidFill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DC802-577C-2A98-4681-4E3E78D4A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977" y="2954166"/>
                <a:ext cx="5077986" cy="6646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ECEB3DE3-4987-1BE3-1F90-E2269C2043A1}"/>
              </a:ext>
            </a:extLst>
          </p:cNvPr>
          <p:cNvSpPr/>
          <p:nvPr/>
        </p:nvSpPr>
        <p:spPr>
          <a:xfrm>
            <a:off x="7075517" y="3958584"/>
            <a:ext cx="237472" cy="2374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F72DD7-D4E6-B22E-4465-41C92125726E}"/>
                  </a:ext>
                </a:extLst>
              </p:cNvPr>
              <p:cNvSpPr txBox="1"/>
              <p:nvPr/>
            </p:nvSpPr>
            <p:spPr>
              <a:xfrm>
                <a:off x="3768981" y="3737929"/>
                <a:ext cx="5077986" cy="6646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m:rPr>
                          <m:nor/>
                        </m:rPr>
                        <a:rPr lang="en-US" dirty="0">
                          <a:solidFill>
                            <a:srgbClr val="002060"/>
                          </a:solidFill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m:rPr>
                          <m:nor/>
                        </m:rPr>
                        <a:rPr lang="en-US" dirty="0">
                          <a:solidFill>
                            <a:srgbClr val="002060"/>
                          </a:solidFill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2060"/>
                          </a:solidFill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F72DD7-D4E6-B22E-4465-41C921257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981" y="3737929"/>
                <a:ext cx="5077986" cy="6646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42EAD1D4-3B2F-A3B7-26D6-1B5DA62FA31D}"/>
              </a:ext>
            </a:extLst>
          </p:cNvPr>
          <p:cNvSpPr txBox="1"/>
          <p:nvPr/>
        </p:nvSpPr>
        <p:spPr>
          <a:xfrm>
            <a:off x="7025130" y="2448431"/>
            <a:ext cx="1267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Relative phase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6033FED5-4BA0-7AC7-E155-7A2D9317CCD8}"/>
              </a:ext>
            </a:extLst>
          </p:cNvPr>
          <p:cNvCxnSpPr>
            <a:cxnSpLocks/>
            <a:stCxn id="30" idx="0"/>
            <a:endCxn id="17" idx="4"/>
          </p:cNvCxnSpPr>
          <p:nvPr/>
        </p:nvCxnSpPr>
        <p:spPr>
          <a:xfrm rot="16200000" flipV="1">
            <a:off x="6916156" y="3680486"/>
            <a:ext cx="547883" cy="8313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3211FF14-0707-9DC8-07A7-B7C55D11A4F4}"/>
              </a:ext>
            </a:extLst>
          </p:cNvPr>
          <p:cNvCxnSpPr>
            <a:stCxn id="17" idx="0"/>
            <a:endCxn id="32" idx="2"/>
          </p:cNvCxnSpPr>
          <p:nvPr/>
        </p:nvCxnSpPr>
        <p:spPr>
          <a:xfrm rot="5400000" flipH="1" flipV="1">
            <a:off x="7213810" y="2728339"/>
            <a:ext cx="417021" cy="472761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50ECDF6-03AA-9222-6EAE-FB1CF9A14CF6}"/>
                  </a:ext>
                </a:extLst>
              </p:cNvPr>
              <p:cNvSpPr txBox="1"/>
              <p:nvPr/>
            </p:nvSpPr>
            <p:spPr>
              <a:xfrm>
                <a:off x="3942434" y="4536357"/>
                <a:ext cx="13247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50ECDF6-03AA-9222-6EAE-FB1CF9A14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434" y="4536357"/>
                <a:ext cx="1324790" cy="369332"/>
              </a:xfrm>
              <a:prstGeom prst="rect">
                <a:avLst/>
              </a:prstGeom>
              <a:blipFill>
                <a:blip r:embed="rId5"/>
                <a:stretch>
                  <a:fillRect t="-119672" r="-37788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11724E6-6C71-75E0-D09D-1613CC55BD64}"/>
                  </a:ext>
                </a:extLst>
              </p:cNvPr>
              <p:cNvSpPr txBox="1"/>
              <p:nvPr/>
            </p:nvSpPr>
            <p:spPr>
              <a:xfrm>
                <a:off x="3942434" y="4931122"/>
                <a:ext cx="13247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11724E6-6C71-75E0-D09D-1613CC55B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434" y="4931122"/>
                <a:ext cx="1324790" cy="369332"/>
              </a:xfrm>
              <a:prstGeom prst="rect">
                <a:avLst/>
              </a:prstGeom>
              <a:blipFill>
                <a:blip r:embed="rId6"/>
                <a:stretch>
                  <a:fillRect t="-121667" r="-37788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ight Brace 50">
            <a:extLst>
              <a:ext uri="{FF2B5EF4-FFF2-40B4-BE49-F238E27FC236}">
                <a16:creationId xmlns:a16="http://schemas.microsoft.com/office/drawing/2014/main" id="{428772C1-ADA2-0186-5111-F5629CEB6C1A}"/>
              </a:ext>
            </a:extLst>
          </p:cNvPr>
          <p:cNvSpPr/>
          <p:nvPr/>
        </p:nvSpPr>
        <p:spPr>
          <a:xfrm>
            <a:off x="5208739" y="4594056"/>
            <a:ext cx="164450" cy="664606"/>
          </a:xfrm>
          <a:prstGeom prst="rightBrace">
            <a:avLst>
              <a:gd name="adj1" fmla="val 63358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672B62-4633-36D7-6BAA-F014594DA94C}"/>
              </a:ext>
            </a:extLst>
          </p:cNvPr>
          <p:cNvSpPr txBox="1"/>
          <p:nvPr/>
        </p:nvSpPr>
        <p:spPr>
          <a:xfrm>
            <a:off x="5373189" y="4736412"/>
            <a:ext cx="3029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Relative phase plays a crucial role!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3" name="Table 53">
                <a:extLst>
                  <a:ext uri="{FF2B5EF4-FFF2-40B4-BE49-F238E27FC236}">
                    <a16:creationId xmlns:a16="http://schemas.microsoft.com/office/drawing/2014/main" id="{9C5B6176-749D-E2BD-055E-6B8A8E6DEC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2627224"/>
                  </p:ext>
                </p:extLst>
              </p:nvPr>
            </p:nvGraphicFramePr>
            <p:xfrm>
              <a:off x="480880" y="3181792"/>
              <a:ext cx="2989985" cy="1483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71905">
                      <a:extLst>
                        <a:ext uri="{9D8B030D-6E8A-4147-A177-3AD203B41FA5}">
                          <a16:colId xmlns:a16="http://schemas.microsoft.com/office/drawing/2014/main" val="1952786338"/>
                        </a:ext>
                      </a:extLst>
                    </a:gridCol>
                    <a:gridCol w="269620">
                      <a:extLst>
                        <a:ext uri="{9D8B030D-6E8A-4147-A177-3AD203B41FA5}">
                          <a16:colId xmlns:a16="http://schemas.microsoft.com/office/drawing/2014/main" val="2286019558"/>
                        </a:ext>
                      </a:extLst>
                    </a:gridCol>
                    <a:gridCol w="2048460">
                      <a:extLst>
                        <a:ext uri="{9D8B030D-6E8A-4147-A177-3AD203B41FA5}">
                          <a16:colId xmlns:a16="http://schemas.microsoft.com/office/drawing/2014/main" val="4619429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b="0" i="0" dirty="0" smtClean="0"/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/>
                                  <m:t>|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dirty="0" smtClean="0"/>
                                  <m:t>|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37759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b="0" i="0" dirty="0" smtClean="0"/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/>
                                  <m:t>|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dirty="0" smtClean="0"/>
                                  <m:t>|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46091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|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</m:d>
                            </m:oMath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>
                                    <a:solidFill>
                                      <a:schemeClr val="tx1"/>
                                    </a:solidFill>
                                  </a:rPr>
                                  <m:t>|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>
                                    <a:solidFill>
                                      <a:schemeClr val="tx1"/>
                                    </a:solidFill>
                                  </a:rPr>
                                  <m:t>|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485161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X|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</m:d>
                            </m:oMath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>
                                    <a:solidFill>
                                      <a:schemeClr val="tx1"/>
                                    </a:solidFill>
                                  </a:rPr>
                                  <m:t>|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>
                                    <a:solidFill>
                                      <a:schemeClr val="tx1"/>
                                    </a:solidFill>
                                  </a:rPr>
                                  <m:t>|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03423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3" name="Table 53">
                <a:extLst>
                  <a:ext uri="{FF2B5EF4-FFF2-40B4-BE49-F238E27FC236}">
                    <a16:creationId xmlns:a16="http://schemas.microsoft.com/office/drawing/2014/main" id="{9C5B6176-749D-E2BD-055E-6B8A8E6DEC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2627224"/>
                  </p:ext>
                </p:extLst>
              </p:nvPr>
            </p:nvGraphicFramePr>
            <p:xfrm>
              <a:off x="480880" y="3181792"/>
              <a:ext cx="2989985" cy="1483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71905">
                      <a:extLst>
                        <a:ext uri="{9D8B030D-6E8A-4147-A177-3AD203B41FA5}">
                          <a16:colId xmlns:a16="http://schemas.microsoft.com/office/drawing/2014/main" val="1952786338"/>
                        </a:ext>
                      </a:extLst>
                    </a:gridCol>
                    <a:gridCol w="269620">
                      <a:extLst>
                        <a:ext uri="{9D8B030D-6E8A-4147-A177-3AD203B41FA5}">
                          <a16:colId xmlns:a16="http://schemas.microsoft.com/office/drawing/2014/main" val="2286019558"/>
                        </a:ext>
                      </a:extLst>
                    </a:gridCol>
                    <a:gridCol w="2048460">
                      <a:extLst>
                        <a:ext uri="{9D8B030D-6E8A-4147-A177-3AD203B41FA5}">
                          <a16:colId xmlns:a16="http://schemas.microsoft.com/office/drawing/2014/main" val="4619429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t="-118033" r="-343243" b="-483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52273" t="-118033" r="-765909" b="-483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45994" t="-118033" b="-4836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7759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t="-214516" r="-343243" b="-3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52273" t="-214516" r="-765909" b="-3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45994" t="-214516" b="-375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6091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t="-319672" r="-343243" b="-2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52273" t="-319672" r="-765909" b="-2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45994" t="-319672" b="-2819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85161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t="-419672" r="-343243" b="-1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52273" t="-419672" r="-765909" b="-1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45994" t="-419672" b="-1819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3423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ADD9E52-9DE6-48C1-6858-A41A3CB24734}"/>
                  </a:ext>
                </a:extLst>
              </p:cNvPr>
              <p:cNvSpPr txBox="1"/>
              <p:nvPr/>
            </p:nvSpPr>
            <p:spPr>
              <a:xfrm>
                <a:off x="2152759" y="3159409"/>
                <a:ext cx="1326519" cy="552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ADD9E52-9DE6-48C1-6858-A41A3CB24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759" y="3159409"/>
                <a:ext cx="1326519" cy="5524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5794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4">
            <a:extLst>
              <a:ext uri="{FF2B5EF4-FFF2-40B4-BE49-F238E27FC236}">
                <a16:creationId xmlns:a16="http://schemas.microsoft.com/office/drawing/2014/main" id="{5F338A86-92E4-E83C-416A-01E598459B2A}"/>
              </a:ext>
            </a:extLst>
          </p:cNvPr>
          <p:cNvSpPr/>
          <p:nvPr/>
        </p:nvSpPr>
        <p:spPr>
          <a:xfrm>
            <a:off x="5435851" y="1557063"/>
            <a:ext cx="3309137" cy="2518319"/>
          </a:xfrm>
          <a:prstGeom prst="roundRect">
            <a:avLst>
              <a:gd name="adj" fmla="val 9952"/>
            </a:avLst>
          </a:prstGeom>
          <a:solidFill>
            <a:schemeClr val="accent4">
              <a:lumMod val="20000"/>
              <a:lumOff val="80000"/>
              <a:alpha val="6495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: Rounded Corners 4">
            <a:extLst>
              <a:ext uri="{FF2B5EF4-FFF2-40B4-BE49-F238E27FC236}">
                <a16:creationId xmlns:a16="http://schemas.microsoft.com/office/drawing/2014/main" id="{22E337A9-48E7-FBED-5DA4-11AC5FE68AE9}"/>
              </a:ext>
            </a:extLst>
          </p:cNvPr>
          <p:cNvSpPr/>
          <p:nvPr/>
        </p:nvSpPr>
        <p:spPr>
          <a:xfrm>
            <a:off x="5454205" y="4671633"/>
            <a:ext cx="2866835" cy="1549958"/>
          </a:xfrm>
          <a:prstGeom prst="roundRect">
            <a:avLst>
              <a:gd name="adj" fmla="val 10977"/>
            </a:avLst>
          </a:prstGeom>
          <a:solidFill>
            <a:schemeClr val="accent6">
              <a:lumMod val="20000"/>
              <a:lumOff val="80000"/>
              <a:alpha val="6456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ED82F5C-2802-44B7-4686-5CA36321FCD6}"/>
              </a:ext>
            </a:extLst>
          </p:cNvPr>
          <p:cNvSpPr txBox="1">
            <a:spLocks/>
          </p:cNvSpPr>
          <p:nvPr/>
        </p:nvSpPr>
        <p:spPr>
          <a:xfrm>
            <a:off x="457200" y="825469"/>
            <a:ext cx="8229600" cy="504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Avenir Next Condensed" charset="0"/>
              </a:rPr>
              <a:t>A physical example for H operator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2ABF09-A9C3-DF1C-AF7F-640CF1B38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90" y="1630413"/>
            <a:ext cx="4304119" cy="23543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8901FA-3D35-D549-A804-2880D23D4300}"/>
                  </a:ext>
                </a:extLst>
              </p:cNvPr>
              <p:cNvSpPr txBox="1"/>
              <p:nvPr/>
            </p:nvSpPr>
            <p:spPr>
              <a:xfrm>
                <a:off x="2801385" y="1708268"/>
                <a:ext cx="6796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50%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8901FA-3D35-D549-A804-2880D23D4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385" y="1708268"/>
                <a:ext cx="679673" cy="276999"/>
              </a:xfrm>
              <a:prstGeom prst="rect">
                <a:avLst/>
              </a:prstGeom>
              <a:blipFill>
                <a:blip r:embed="rId3"/>
                <a:stretch>
                  <a:fillRect l="-2703" r="-1081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9E9A02-40B0-D836-FD10-B870DFD21642}"/>
                  </a:ext>
                </a:extLst>
              </p:cNvPr>
              <p:cNvSpPr txBox="1"/>
              <p:nvPr/>
            </p:nvSpPr>
            <p:spPr>
              <a:xfrm>
                <a:off x="3926375" y="2974573"/>
                <a:ext cx="6796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50%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9E9A02-40B0-D836-FD10-B870DFD21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375" y="2974573"/>
                <a:ext cx="679673" cy="276999"/>
              </a:xfrm>
              <a:prstGeom prst="rect">
                <a:avLst/>
              </a:prstGeom>
              <a:blipFill>
                <a:blip r:embed="rId4"/>
                <a:stretch>
                  <a:fillRect l="-1786" r="-982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1EF0C664-2A59-2F47-EDD1-F9CDE28B2DDF}"/>
              </a:ext>
            </a:extLst>
          </p:cNvPr>
          <p:cNvSpPr/>
          <p:nvPr/>
        </p:nvSpPr>
        <p:spPr>
          <a:xfrm>
            <a:off x="1637603" y="3441472"/>
            <a:ext cx="124691" cy="12469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334E97-BF96-857A-F50C-66AEDC6F595D}"/>
              </a:ext>
            </a:extLst>
          </p:cNvPr>
          <p:cNvSpPr/>
          <p:nvPr/>
        </p:nvSpPr>
        <p:spPr>
          <a:xfrm>
            <a:off x="2494610" y="3050726"/>
            <a:ext cx="124691" cy="12469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04262B-3522-FFA3-6B0C-30E9A871B2DE}"/>
              </a:ext>
            </a:extLst>
          </p:cNvPr>
          <p:cNvSpPr/>
          <p:nvPr/>
        </p:nvSpPr>
        <p:spPr>
          <a:xfrm>
            <a:off x="3174473" y="3433158"/>
            <a:ext cx="124691" cy="12469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5B3D32-E40B-1853-23F1-F03A8D0127A9}"/>
                  </a:ext>
                </a:extLst>
              </p:cNvPr>
              <p:cNvSpPr txBox="1"/>
              <p:nvPr/>
            </p:nvSpPr>
            <p:spPr>
              <a:xfrm>
                <a:off x="1446012" y="3615082"/>
                <a:ext cx="5078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dirty="0" smtClean="0"/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5B3D32-E40B-1853-23F1-F03A8D012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012" y="3615082"/>
                <a:ext cx="507872" cy="369332"/>
              </a:xfrm>
              <a:prstGeom prst="rect">
                <a:avLst/>
              </a:prstGeom>
              <a:blipFill>
                <a:blip r:embed="rId5"/>
                <a:stretch>
                  <a:fillRect l="-17857" t="-119672" r="-97619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4B61CE-F310-56FA-B7BF-2925C3508BA5}"/>
                  </a:ext>
                </a:extLst>
              </p:cNvPr>
              <p:cNvSpPr txBox="1"/>
              <p:nvPr/>
            </p:nvSpPr>
            <p:spPr>
              <a:xfrm>
                <a:off x="3084144" y="3603892"/>
                <a:ext cx="5078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dirty="0" smtClean="0"/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4B61CE-F310-56FA-B7BF-2925C3508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144" y="3603892"/>
                <a:ext cx="507872" cy="369332"/>
              </a:xfrm>
              <a:prstGeom prst="rect">
                <a:avLst/>
              </a:prstGeom>
              <a:blipFill>
                <a:blip r:embed="rId6"/>
                <a:stretch>
                  <a:fillRect l="-19277" t="-119672" r="-98795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2F4E034-E87C-2E94-6E1D-06DDAD094C27}"/>
                  </a:ext>
                </a:extLst>
              </p:cNvPr>
              <p:cNvSpPr txBox="1"/>
              <p:nvPr/>
            </p:nvSpPr>
            <p:spPr>
              <a:xfrm>
                <a:off x="2556955" y="2605241"/>
                <a:ext cx="5078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dirty="0" smtClean="0"/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2F4E034-E87C-2E94-6E1D-06DDAD094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955" y="2605241"/>
                <a:ext cx="507872" cy="369332"/>
              </a:xfrm>
              <a:prstGeom prst="rect">
                <a:avLst/>
              </a:prstGeom>
              <a:blipFill>
                <a:blip r:embed="rId7"/>
                <a:stretch>
                  <a:fillRect l="-17857" t="-119672" r="-97619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0522FE-C740-6A57-1B07-A1C1DED453A2}"/>
                  </a:ext>
                </a:extLst>
              </p:cNvPr>
              <p:cNvSpPr txBox="1"/>
              <p:nvPr/>
            </p:nvSpPr>
            <p:spPr>
              <a:xfrm>
                <a:off x="4698133" y="3310837"/>
                <a:ext cx="3831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Z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CZ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0522FE-C740-6A57-1B07-A1C1DED45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133" y="3310837"/>
                <a:ext cx="383181" cy="369332"/>
              </a:xfrm>
              <a:prstGeom prst="rect">
                <a:avLst/>
              </a:prstGeom>
              <a:blipFill>
                <a:blip r:embed="rId8"/>
                <a:stretch>
                  <a:fillRect r="-39683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277D213-DE56-C12A-79C6-C0E1F8F7969B}"/>
                  </a:ext>
                </a:extLst>
              </p:cNvPr>
              <p:cNvSpPr txBox="1"/>
              <p:nvPr/>
            </p:nvSpPr>
            <p:spPr>
              <a:xfrm>
                <a:off x="1688003" y="1678170"/>
                <a:ext cx="3831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Z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CZ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277D213-DE56-C12A-79C6-C0E1F8F79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003" y="1678170"/>
                <a:ext cx="383181" cy="369332"/>
              </a:xfrm>
              <a:prstGeom prst="rect">
                <a:avLst/>
              </a:prstGeom>
              <a:blipFill>
                <a:blip r:embed="rId9"/>
                <a:stretch>
                  <a:fillRect r="-39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20">
                <a:extLst>
                  <a:ext uri="{FF2B5EF4-FFF2-40B4-BE49-F238E27FC236}">
                    <a16:creationId xmlns:a16="http://schemas.microsoft.com/office/drawing/2014/main" id="{61AE606B-1791-4507-6646-EFF87ACBEB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7580935"/>
                  </p:ext>
                </p:extLst>
              </p:nvPr>
            </p:nvGraphicFramePr>
            <p:xfrm>
              <a:off x="708316" y="4746449"/>
              <a:ext cx="4542642" cy="13998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13627">
                      <a:extLst>
                        <a:ext uri="{9D8B030D-6E8A-4147-A177-3AD203B41FA5}">
                          <a16:colId xmlns:a16="http://schemas.microsoft.com/office/drawing/2014/main" val="3990306693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1713356753"/>
                        </a:ext>
                      </a:extLst>
                    </a:gridCol>
                    <a:gridCol w="1720735">
                      <a:extLst>
                        <a:ext uri="{9D8B030D-6E8A-4147-A177-3AD203B41FA5}">
                          <a16:colId xmlns:a16="http://schemas.microsoft.com/office/drawing/2014/main" val="27395187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Initial state 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|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solidFill>
                                      <a:schemeClr val="tx1"/>
                                    </a:solidFill>
                                  </a:rPr>
                                  <m:t>|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76826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State after BS 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|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tx1"/>
                                    </a:solidFill>
                                  </a:rPr>
                                  <m:t>|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tx1"/>
                                    </a:solidFill>
                                  </a:rPr>
                                  <m:t>|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13728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State after measurement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800" dirty="0" smtClean="0"/>
                                <m:t>|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or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800" dirty="0" smtClean="0"/>
                                <m:t>|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279977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20">
                <a:extLst>
                  <a:ext uri="{FF2B5EF4-FFF2-40B4-BE49-F238E27FC236}">
                    <a16:creationId xmlns:a16="http://schemas.microsoft.com/office/drawing/2014/main" id="{61AE606B-1791-4507-6646-EFF87ACBEB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7580935"/>
                  </p:ext>
                </p:extLst>
              </p:nvPr>
            </p:nvGraphicFramePr>
            <p:xfrm>
              <a:off x="708316" y="4746449"/>
              <a:ext cx="4542642" cy="13998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13627">
                      <a:extLst>
                        <a:ext uri="{9D8B030D-6E8A-4147-A177-3AD203B41FA5}">
                          <a16:colId xmlns:a16="http://schemas.microsoft.com/office/drawing/2014/main" val="3990306693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1713356753"/>
                        </a:ext>
                      </a:extLst>
                    </a:gridCol>
                    <a:gridCol w="1720735">
                      <a:extLst>
                        <a:ext uri="{9D8B030D-6E8A-4147-A177-3AD203B41FA5}">
                          <a16:colId xmlns:a16="http://schemas.microsoft.com/office/drawing/2014/main" val="27395187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233" t="-118033" r="-74359" b="-460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163958" t="-118033" r="-707" b="-4606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6826175"/>
                      </a:ext>
                    </a:extLst>
                  </a:tr>
                  <a:tr h="6581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233" t="-122018" r="-74359" b="-1577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163958" t="-122018" r="-707" b="-1577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3728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State after measurement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163958" t="-396721" r="-707" b="-1819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79977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F053B15-3908-C6AE-B73E-CAE6ABCBD53C}"/>
                  </a:ext>
                </a:extLst>
              </p:cNvPr>
              <p:cNvSpPr txBox="1"/>
              <p:nvPr/>
            </p:nvSpPr>
            <p:spPr>
              <a:xfrm>
                <a:off x="5405518" y="5211724"/>
                <a:ext cx="7569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F053B15-3908-C6AE-B73E-CAE6ABCBD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518" y="5211724"/>
                <a:ext cx="756982" cy="369332"/>
              </a:xfrm>
              <a:prstGeom prst="rect">
                <a:avLst/>
              </a:prstGeom>
              <a:blipFill>
                <a:blip r:embed="rId11"/>
                <a:stretch>
                  <a:fillRect l="-7258" t="-119672" r="-50806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row: Right 22">
            <a:extLst>
              <a:ext uri="{FF2B5EF4-FFF2-40B4-BE49-F238E27FC236}">
                <a16:creationId xmlns:a16="http://schemas.microsoft.com/office/drawing/2014/main" id="{9BE963B8-C23A-E77C-7FD9-41677930D4B3}"/>
              </a:ext>
            </a:extLst>
          </p:cNvPr>
          <p:cNvSpPr/>
          <p:nvPr/>
        </p:nvSpPr>
        <p:spPr>
          <a:xfrm>
            <a:off x="6038204" y="5295744"/>
            <a:ext cx="415638" cy="220713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6CBF804-64CF-EF46-FD56-80235979DFC9}"/>
                  </a:ext>
                </a:extLst>
              </p:cNvPr>
              <p:cNvSpPr txBox="1"/>
              <p:nvPr/>
            </p:nvSpPr>
            <p:spPr>
              <a:xfrm>
                <a:off x="6406641" y="5194363"/>
                <a:ext cx="6723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6CBF804-64CF-EF46-FD56-80235979D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641" y="5194363"/>
                <a:ext cx="672393" cy="369332"/>
              </a:xfrm>
              <a:prstGeom prst="rect">
                <a:avLst/>
              </a:prstGeom>
              <a:blipFill>
                <a:blip r:embed="rId12"/>
                <a:stretch>
                  <a:fillRect l="-8182" t="-119672" r="-70909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C8F2B2F-896E-8282-55AA-8A5424C723BA}"/>
              </a:ext>
            </a:extLst>
          </p:cNvPr>
          <p:cNvSpPr txBox="1"/>
          <p:nvPr/>
        </p:nvSpPr>
        <p:spPr>
          <a:xfrm>
            <a:off x="6051078" y="5027057"/>
            <a:ext cx="294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chemeClr val="tx1"/>
                </a:solidFill>
              </a:rPr>
              <a:t>H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E3195A8-DC7A-A0D2-1FB7-ED3851893A35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7079034" y="5036104"/>
            <a:ext cx="721472" cy="34292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2A02520-7D14-93CC-A150-398CAD6F7F7B}"/>
              </a:ext>
            </a:extLst>
          </p:cNvPr>
          <p:cNvCxnSpPr>
            <a:cxnSpLocks/>
          </p:cNvCxnSpPr>
          <p:nvPr/>
        </p:nvCxnSpPr>
        <p:spPr>
          <a:xfrm>
            <a:off x="7079034" y="5393206"/>
            <a:ext cx="721472" cy="32874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D4A1813-3F70-811A-1363-FCC6C4E3CA25}"/>
                  </a:ext>
                </a:extLst>
              </p:cNvPr>
              <p:cNvSpPr txBox="1"/>
              <p:nvPr/>
            </p:nvSpPr>
            <p:spPr>
              <a:xfrm>
                <a:off x="6970969" y="4727086"/>
                <a:ext cx="721472" cy="4423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=1/2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D4A1813-3F70-811A-1363-FCC6C4E3C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969" y="4727086"/>
                <a:ext cx="721472" cy="442365"/>
              </a:xfrm>
              <a:prstGeom prst="rect">
                <a:avLst/>
              </a:prstGeom>
              <a:blipFill>
                <a:blip r:embed="rId13"/>
                <a:stretch>
                  <a:fillRect b="-1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78082F2-DFFE-7578-0779-68839E7BC92E}"/>
                  </a:ext>
                </a:extLst>
              </p:cNvPr>
              <p:cNvSpPr txBox="1"/>
              <p:nvPr/>
            </p:nvSpPr>
            <p:spPr>
              <a:xfrm>
                <a:off x="6995186" y="5629125"/>
                <a:ext cx="717329" cy="4423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=1/2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78082F2-DFFE-7578-0779-68839E7BC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186" y="5629125"/>
                <a:ext cx="717329" cy="442365"/>
              </a:xfrm>
              <a:prstGeom prst="rect">
                <a:avLst/>
              </a:prstGeom>
              <a:blipFill>
                <a:blip r:embed="rId14"/>
                <a:stretch>
                  <a:fillRect b="-1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A9476A3-A6E8-97EB-3EC3-BDDB27EF07AC}"/>
                  </a:ext>
                </a:extLst>
              </p:cNvPr>
              <p:cNvSpPr txBox="1"/>
              <p:nvPr/>
            </p:nvSpPr>
            <p:spPr>
              <a:xfrm>
                <a:off x="7720852" y="4835971"/>
                <a:ext cx="5078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solidFill>
                            <a:schemeClr val="tx1"/>
                          </a:solidFill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A9476A3-A6E8-97EB-3EC3-BDDB27EF0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852" y="4835971"/>
                <a:ext cx="507872" cy="369332"/>
              </a:xfrm>
              <a:prstGeom prst="rect">
                <a:avLst/>
              </a:prstGeom>
              <a:blipFill>
                <a:blip r:embed="rId15"/>
                <a:stretch>
                  <a:fillRect l="-19277" t="-119672" r="-98795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138A6F5-81CD-ED30-13B6-3A4CC571AB68}"/>
                  </a:ext>
                </a:extLst>
              </p:cNvPr>
              <p:cNvSpPr txBox="1"/>
              <p:nvPr/>
            </p:nvSpPr>
            <p:spPr>
              <a:xfrm>
                <a:off x="7735928" y="5537288"/>
                <a:ext cx="5078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solidFill>
                            <a:schemeClr val="tx1"/>
                          </a:solidFill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138A6F5-81CD-ED30-13B6-3A4CC571A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5928" y="5537288"/>
                <a:ext cx="507872" cy="369332"/>
              </a:xfrm>
              <a:prstGeom prst="rect">
                <a:avLst/>
              </a:prstGeom>
              <a:blipFill>
                <a:blip r:embed="rId16"/>
                <a:stretch>
                  <a:fillRect l="-18072" t="-119672" r="-100000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C478460-0B1B-CF21-4037-F3B8B646FBC5}"/>
              </a:ext>
            </a:extLst>
          </p:cNvPr>
          <p:cNvSpPr txBox="1"/>
          <p:nvPr/>
        </p:nvSpPr>
        <p:spPr>
          <a:xfrm>
            <a:off x="5483019" y="1678170"/>
            <a:ext cx="3162216" cy="2279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/>
                </a:solidFill>
              </a:rPr>
              <a:t>Light can be reflected and transmitted.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1200" dirty="0">
                <a:solidFill>
                  <a:schemeClr val="tx1"/>
                </a:solidFill>
              </a:rPr>
              <a:t>A </a:t>
            </a:r>
            <a:r>
              <a:rPr lang="en-US" sz="1200" dirty="0">
                <a:solidFill>
                  <a:schemeClr val="tx1"/>
                </a:solidFill>
              </a:rPr>
              <a:t>photon</a:t>
            </a:r>
            <a:r>
              <a:rPr lang="tr-TR" sz="12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is a light particle; the above rule apply to it as well.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1200" dirty="0"/>
              <a:t>How </a:t>
            </a:r>
            <a:r>
              <a:rPr lang="en-US" sz="1200" dirty="0"/>
              <a:t>does</a:t>
            </a:r>
            <a:r>
              <a:rPr lang="tr-TR" sz="1200" dirty="0"/>
              <a:t> a </a:t>
            </a:r>
            <a:r>
              <a:rPr lang="en-US" sz="1200" dirty="0"/>
              <a:t>photon</a:t>
            </a:r>
            <a:r>
              <a:rPr lang="tr-TR" sz="1200" dirty="0"/>
              <a:t> </a:t>
            </a:r>
            <a:r>
              <a:rPr lang="en-US" sz="1200" b="1" dirty="0"/>
              <a:t>‘</a:t>
            </a:r>
            <a:r>
              <a:rPr lang="en-US" sz="1200" i="1" dirty="0"/>
              <a:t>decide</a:t>
            </a:r>
            <a:r>
              <a:rPr lang="en-US" sz="1200" b="1" dirty="0"/>
              <a:t>’</a:t>
            </a:r>
            <a:r>
              <a:rPr lang="tr-TR" sz="1200" dirty="0"/>
              <a:t> </a:t>
            </a:r>
            <a:r>
              <a:rPr lang="en-US" sz="1200" dirty="0"/>
              <a:t>whether to pass through glass or to be reflected? – </a:t>
            </a:r>
            <a:r>
              <a:rPr lang="en-US" sz="1200" b="1" dirty="0"/>
              <a:t>It doesn’t.</a:t>
            </a:r>
            <a:endParaRPr lang="tr-TR" sz="1200" b="1" dirty="0"/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i="1" dirty="0"/>
              <a:t>Determinism</a:t>
            </a:r>
            <a:r>
              <a:rPr lang="en-US" sz="1200" dirty="0"/>
              <a:t>: Wouldn’t experiments with the same conditions always give the same results? – </a:t>
            </a:r>
            <a:r>
              <a:rPr lang="en-US" sz="1200" b="1" dirty="0"/>
              <a:t>Nope,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sorry Heraclitus </a:t>
            </a:r>
            <a:r>
              <a:rPr lang="en-US" sz="1200" b="1" dirty="0"/>
              <a:t>:/</a:t>
            </a:r>
          </a:p>
        </p:txBody>
      </p:sp>
      <p:pic>
        <p:nvPicPr>
          <p:cNvPr id="1028" name="Picture 4" descr="Heraclitus - Wikipedia">
            <a:extLst>
              <a:ext uri="{FF2B5EF4-FFF2-40B4-BE49-F238E27FC236}">
                <a16:creationId xmlns:a16="http://schemas.microsoft.com/office/drawing/2014/main" id="{0908BD67-E3B2-349A-3652-5FC5450C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105" y="1125853"/>
            <a:ext cx="574470" cy="71829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061CC2E-2D14-9ABD-A341-F03D361AC55E}"/>
              </a:ext>
            </a:extLst>
          </p:cNvPr>
          <p:cNvSpPr txBox="1"/>
          <p:nvPr/>
        </p:nvSpPr>
        <p:spPr>
          <a:xfrm>
            <a:off x="5574539" y="1342535"/>
            <a:ext cx="14961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Imprint MT Shadow" panose="04020605060303030202" pitchFamily="82" charset="0"/>
              </a:rPr>
              <a:t>Some philosophy:</a:t>
            </a:r>
            <a:endParaRPr lang="en-US" sz="1200" dirty="0">
              <a:latin typeface="Imprint MT Shadow" panose="04020605060303030202" pitchFamily="82" charset="0"/>
            </a:endParaRP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F87163C8-54C5-104D-85C5-62C8FE316C4C}"/>
              </a:ext>
            </a:extLst>
          </p:cNvPr>
          <p:cNvCxnSpPr>
            <a:stCxn id="15" idx="2"/>
            <a:endCxn id="20" idx="0"/>
          </p:cNvCxnSpPr>
          <p:nvPr/>
        </p:nvCxnSpPr>
        <p:spPr>
          <a:xfrm rot="5400000">
            <a:off x="4699496" y="2355524"/>
            <a:ext cx="671067" cy="4110783"/>
          </a:xfrm>
          <a:prstGeom prst="curvedConnector3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A2730DB-D190-35BA-B31B-1A4EBA15E030}"/>
              </a:ext>
            </a:extLst>
          </p:cNvPr>
          <p:cNvSpPr txBox="1"/>
          <p:nvPr/>
        </p:nvSpPr>
        <p:spPr>
          <a:xfrm>
            <a:off x="1027768" y="4220053"/>
            <a:ext cx="23439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A retreat! But it doesn’t mean that we cannot do science anymore!</a:t>
            </a:r>
            <a:endParaRPr lang="en-US" sz="1200" dirty="0"/>
          </a:p>
        </p:txBody>
      </p:sp>
      <p:pic>
        <p:nvPicPr>
          <p:cNvPr id="36" name="Graphic 35" descr="Sunglasses face outline outline">
            <a:extLst>
              <a:ext uri="{FF2B5EF4-FFF2-40B4-BE49-F238E27FC236}">
                <a16:creationId xmlns:a16="http://schemas.microsoft.com/office/drawing/2014/main" id="{E7F61A91-4743-A481-3202-610D0134AAF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28238" y="4285537"/>
            <a:ext cx="369332" cy="369332"/>
          </a:xfrm>
          <a:prstGeom prst="rect">
            <a:avLst/>
          </a:prstGeom>
        </p:spPr>
      </p:pic>
      <p:sp>
        <p:nvSpPr>
          <p:cNvPr id="40" name="Explosion: 8 Points 39">
            <a:extLst>
              <a:ext uri="{FF2B5EF4-FFF2-40B4-BE49-F238E27FC236}">
                <a16:creationId xmlns:a16="http://schemas.microsoft.com/office/drawing/2014/main" id="{299AEFF6-CEAF-9FDD-E539-44289485FAE7}"/>
              </a:ext>
            </a:extLst>
          </p:cNvPr>
          <p:cNvSpPr/>
          <p:nvPr/>
        </p:nvSpPr>
        <p:spPr>
          <a:xfrm>
            <a:off x="7016835" y="5308977"/>
            <a:ext cx="149629" cy="149629"/>
          </a:xfrm>
          <a:prstGeom prst="irregularSeal1">
            <a:avLst/>
          </a:prstGeom>
          <a:solidFill>
            <a:srgbClr val="C000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72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4">
            <a:extLst>
              <a:ext uri="{FF2B5EF4-FFF2-40B4-BE49-F238E27FC236}">
                <a16:creationId xmlns:a16="http://schemas.microsoft.com/office/drawing/2014/main" id="{7D6CAE26-A38B-AA99-08F3-9F0AE2C538DF}"/>
              </a:ext>
            </a:extLst>
          </p:cNvPr>
          <p:cNvSpPr/>
          <p:nvPr/>
        </p:nvSpPr>
        <p:spPr>
          <a:xfrm>
            <a:off x="2962734" y="5211412"/>
            <a:ext cx="2955506" cy="793261"/>
          </a:xfrm>
          <a:prstGeom prst="roundRect">
            <a:avLst>
              <a:gd name="adj" fmla="val 2545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ED82F5C-2802-44B7-4686-5CA36321FCD6}"/>
              </a:ext>
            </a:extLst>
          </p:cNvPr>
          <p:cNvSpPr txBox="1">
            <a:spLocks/>
          </p:cNvSpPr>
          <p:nvPr/>
        </p:nvSpPr>
        <p:spPr>
          <a:xfrm>
            <a:off x="457200" y="825469"/>
            <a:ext cx="8229600" cy="504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Avenir Next Condensed" charset="0"/>
              </a:rPr>
              <a:t>A physical example for H operator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F053B15-3908-C6AE-B73E-CAE6ABCBD53C}"/>
                  </a:ext>
                </a:extLst>
              </p:cNvPr>
              <p:cNvSpPr txBox="1"/>
              <p:nvPr/>
            </p:nvSpPr>
            <p:spPr>
              <a:xfrm>
                <a:off x="3108033" y="5452683"/>
                <a:ext cx="7569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F053B15-3908-C6AE-B73E-CAE6ABCBD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033" y="5452683"/>
                <a:ext cx="756982" cy="369332"/>
              </a:xfrm>
              <a:prstGeom prst="rect">
                <a:avLst/>
              </a:prstGeom>
              <a:blipFill>
                <a:blip r:embed="rId2"/>
                <a:stretch>
                  <a:fillRect l="-13710" t="-119672" r="-32258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row: Right 22">
            <a:extLst>
              <a:ext uri="{FF2B5EF4-FFF2-40B4-BE49-F238E27FC236}">
                <a16:creationId xmlns:a16="http://schemas.microsoft.com/office/drawing/2014/main" id="{9BE963B8-C23A-E77C-7FD9-41677930D4B3}"/>
              </a:ext>
            </a:extLst>
          </p:cNvPr>
          <p:cNvSpPr/>
          <p:nvPr/>
        </p:nvSpPr>
        <p:spPr>
          <a:xfrm>
            <a:off x="3699154" y="5536703"/>
            <a:ext cx="415638" cy="220713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6CBF804-64CF-EF46-FD56-80235979DFC9}"/>
                  </a:ext>
                </a:extLst>
              </p:cNvPr>
              <p:cNvSpPr txBox="1"/>
              <p:nvPr/>
            </p:nvSpPr>
            <p:spPr>
              <a:xfrm>
                <a:off x="4109156" y="5435322"/>
                <a:ext cx="6723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6CBF804-64CF-EF46-FD56-80235979D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156" y="5435322"/>
                <a:ext cx="672393" cy="369332"/>
              </a:xfrm>
              <a:prstGeom prst="rect">
                <a:avLst/>
              </a:prstGeom>
              <a:blipFill>
                <a:blip r:embed="rId3"/>
                <a:stretch>
                  <a:fillRect l="-8182" t="-121667" r="-56364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C8F2B2F-896E-8282-55AA-8A5424C723BA}"/>
              </a:ext>
            </a:extLst>
          </p:cNvPr>
          <p:cNvSpPr txBox="1"/>
          <p:nvPr/>
        </p:nvSpPr>
        <p:spPr>
          <a:xfrm>
            <a:off x="3712028" y="5268016"/>
            <a:ext cx="294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chemeClr val="tx1"/>
                </a:solidFill>
              </a:rPr>
              <a:t>H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DDC7D3-5FA5-7E54-60CD-4B0C39827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801" y="1693474"/>
            <a:ext cx="4735342" cy="3179013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8AA7F1F5-9279-6233-0A0B-839D95F0E977}"/>
              </a:ext>
            </a:extLst>
          </p:cNvPr>
          <p:cNvSpPr/>
          <p:nvPr/>
        </p:nvSpPr>
        <p:spPr>
          <a:xfrm>
            <a:off x="4704384" y="5536703"/>
            <a:ext cx="415638" cy="220713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5CBDFE-B570-9F57-D42D-ABB45D83578D}"/>
              </a:ext>
            </a:extLst>
          </p:cNvPr>
          <p:cNvSpPr txBox="1"/>
          <p:nvPr/>
        </p:nvSpPr>
        <p:spPr>
          <a:xfrm>
            <a:off x="4717258" y="5268016"/>
            <a:ext cx="294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chemeClr val="tx1"/>
                </a:solidFill>
              </a:rPr>
              <a:t>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3079EBC-35D9-B955-0F6C-A30BB3702E13}"/>
                  </a:ext>
                </a:extLst>
              </p:cNvPr>
              <p:cNvSpPr txBox="1"/>
              <p:nvPr/>
            </p:nvSpPr>
            <p:spPr>
              <a:xfrm>
                <a:off x="5177241" y="5431690"/>
                <a:ext cx="6723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3079EBC-35D9-B955-0F6C-A30BB3702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241" y="5431690"/>
                <a:ext cx="672393" cy="369332"/>
              </a:xfrm>
              <a:prstGeom prst="rect">
                <a:avLst/>
              </a:prstGeom>
              <a:blipFill>
                <a:blip r:embed="rId5"/>
                <a:stretch>
                  <a:fillRect l="-14414" t="-119672" r="-48649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Graphic 23" descr="Surprised face with solid fill with solid fill">
            <a:extLst>
              <a:ext uri="{FF2B5EF4-FFF2-40B4-BE49-F238E27FC236}">
                <a16:creationId xmlns:a16="http://schemas.microsoft.com/office/drawing/2014/main" id="{E56E0973-62C2-22B3-BE8C-3CDF915BDF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75935" y="1761881"/>
            <a:ext cx="532432" cy="53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0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76B2445A-A515-4723-85EA-3D308DD6F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600" y="2780792"/>
            <a:ext cx="2292295" cy="2310584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1E6F9E6-0D51-4E08-B146-CB458E0C4099}"/>
              </a:ext>
            </a:extLst>
          </p:cNvPr>
          <p:cNvSpPr/>
          <p:nvPr/>
        </p:nvSpPr>
        <p:spPr>
          <a:xfrm>
            <a:off x="4396024" y="2826031"/>
            <a:ext cx="285448" cy="694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37179C-43C2-4660-9058-3F43E9C0D4B9}"/>
              </a:ext>
            </a:extLst>
          </p:cNvPr>
          <p:cNvSpPr/>
          <p:nvPr/>
        </p:nvSpPr>
        <p:spPr>
          <a:xfrm>
            <a:off x="4396023" y="4976692"/>
            <a:ext cx="285448" cy="694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AB16BF-5EA4-417A-8ADA-2A63B9098962}"/>
                  </a:ext>
                </a:extLst>
              </p:cNvPr>
              <p:cNvSpPr txBox="1"/>
              <p:nvPr/>
            </p:nvSpPr>
            <p:spPr>
              <a:xfrm>
                <a:off x="4380242" y="2513410"/>
                <a:ext cx="3170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AB16BF-5EA4-417A-8ADA-2A63B9098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242" y="2513410"/>
                <a:ext cx="317010" cy="276999"/>
              </a:xfrm>
              <a:prstGeom prst="rect">
                <a:avLst/>
              </a:prstGeom>
              <a:blipFill>
                <a:blip r:embed="rId3"/>
                <a:stretch>
                  <a:fillRect l="-61538" t="-173913" r="-186538" b="-26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DE4DB0-8F6F-413D-B64C-856AC7EC4B2E}"/>
                  </a:ext>
                </a:extLst>
              </p:cNvPr>
              <p:cNvSpPr txBox="1"/>
              <p:nvPr/>
            </p:nvSpPr>
            <p:spPr>
              <a:xfrm>
                <a:off x="4380242" y="5081759"/>
                <a:ext cx="3170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DE4DB0-8F6F-413D-B64C-856AC7EC4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242" y="5081759"/>
                <a:ext cx="317010" cy="276999"/>
              </a:xfrm>
              <a:prstGeom prst="rect">
                <a:avLst/>
              </a:prstGeom>
              <a:blipFill>
                <a:blip r:embed="rId4"/>
                <a:stretch>
                  <a:fillRect l="-61538" t="-180000" r="-186538" b="-2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4CEF73A-27A0-4A0B-A323-E1C4373838CD}"/>
              </a:ext>
            </a:extLst>
          </p:cNvPr>
          <p:cNvCxnSpPr/>
          <p:nvPr/>
        </p:nvCxnSpPr>
        <p:spPr>
          <a:xfrm flipH="1" flipV="1">
            <a:off x="3507970" y="3582793"/>
            <a:ext cx="1030778" cy="353291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0C3A8BC-A134-40B4-87AF-054AD0AB2711}"/>
              </a:ext>
            </a:extLst>
          </p:cNvPr>
          <p:cNvSpPr txBox="1"/>
          <p:nvPr/>
        </p:nvSpPr>
        <p:spPr>
          <a:xfrm rot="1173666">
            <a:off x="3785409" y="3701542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R=1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E6069A7-AB81-8DA8-331F-0DED140D17CB}"/>
              </a:ext>
            </a:extLst>
          </p:cNvPr>
          <p:cNvSpPr txBox="1">
            <a:spLocks/>
          </p:cNvSpPr>
          <p:nvPr/>
        </p:nvSpPr>
        <p:spPr>
          <a:xfrm>
            <a:off x="457200" y="825469"/>
            <a:ext cx="8229600" cy="504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Avenir Next Condensed" charset="0"/>
              </a:rPr>
              <a:t>Bloch sphere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28B8BE-CC59-3924-A213-86C87DEAE49B}"/>
              </a:ext>
            </a:extLst>
          </p:cNvPr>
          <p:cNvSpPr txBox="1"/>
          <p:nvPr/>
        </p:nvSpPr>
        <p:spPr>
          <a:xfrm>
            <a:off x="794427" y="1619393"/>
            <a:ext cx="7805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All qubit states can be represented by </a:t>
            </a:r>
            <a:r>
              <a:rPr lang="en-US" dirty="0"/>
              <a:t>t</a:t>
            </a:r>
            <a:r>
              <a:rPr lang="en-US" dirty="0">
                <a:solidFill>
                  <a:schemeClr val="tx1"/>
                </a:solidFill>
              </a:rPr>
              <a:t>he points on the surface of a unit sphere.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00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: Rounded Corners 4">
            <a:extLst>
              <a:ext uri="{FF2B5EF4-FFF2-40B4-BE49-F238E27FC236}">
                <a16:creationId xmlns:a16="http://schemas.microsoft.com/office/drawing/2014/main" id="{165E5DEC-4A36-4B8E-1A18-0FAF7A82C457}"/>
              </a:ext>
            </a:extLst>
          </p:cNvPr>
          <p:cNvSpPr/>
          <p:nvPr/>
        </p:nvSpPr>
        <p:spPr>
          <a:xfrm>
            <a:off x="861548" y="4704024"/>
            <a:ext cx="7525994" cy="793261"/>
          </a:xfrm>
          <a:prstGeom prst="roundRect">
            <a:avLst>
              <a:gd name="adj" fmla="val 2545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FF60667-4556-4AC8-9F01-06CC644F2965}"/>
              </a:ext>
            </a:extLst>
          </p:cNvPr>
          <p:cNvSpPr/>
          <p:nvPr/>
        </p:nvSpPr>
        <p:spPr>
          <a:xfrm>
            <a:off x="4064113" y="2006555"/>
            <a:ext cx="4323429" cy="2197184"/>
          </a:xfrm>
          <a:prstGeom prst="roundRect">
            <a:avLst>
              <a:gd name="adj" fmla="val 10556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4A162A-E6FB-4A30-8D34-B2A05B4D1E25}"/>
              </a:ext>
            </a:extLst>
          </p:cNvPr>
          <p:cNvSpPr/>
          <p:nvPr/>
        </p:nvSpPr>
        <p:spPr>
          <a:xfrm>
            <a:off x="767730" y="2006554"/>
            <a:ext cx="2989620" cy="2158123"/>
          </a:xfrm>
          <a:prstGeom prst="roundRect">
            <a:avLst>
              <a:gd name="adj" fmla="val 1243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34438A-7F39-4693-80CC-FEDA7A7AEE41}"/>
                  </a:ext>
                </a:extLst>
              </p:cNvPr>
              <p:cNvSpPr txBox="1"/>
              <p:nvPr/>
            </p:nvSpPr>
            <p:spPr>
              <a:xfrm>
                <a:off x="988647" y="2353386"/>
                <a:ext cx="25167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/>
                  <a:t>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m:rPr>
                        <m:nor/>
                      </m:rPr>
                      <a:rPr lang="en-US" sz="2400" dirty="0"/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m:rPr>
                        <m:nor/>
                      </m:rPr>
                      <a:rPr lang="en-US" sz="2400" dirty="0"/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34438A-7F39-4693-80CC-FEDA7A7AE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647" y="2353386"/>
                <a:ext cx="2516715" cy="369332"/>
              </a:xfrm>
              <a:prstGeom prst="rect">
                <a:avLst/>
              </a:prstGeom>
              <a:blipFill>
                <a:blip r:embed="rId2"/>
                <a:stretch>
                  <a:fillRect l="-7264" t="-173770" r="-29056" b="-255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FA1DBCB-1289-4429-83EF-27CBED1C6454}"/>
                  </a:ext>
                </a:extLst>
              </p:cNvPr>
              <p:cNvSpPr txBox="1"/>
              <p:nvPr/>
            </p:nvSpPr>
            <p:spPr>
              <a:xfrm>
                <a:off x="4307861" y="2550781"/>
                <a:ext cx="1469505" cy="383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FA1DBCB-1289-4429-83EF-27CBED1C6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861" y="2550781"/>
                <a:ext cx="1469505" cy="383567"/>
              </a:xfrm>
              <a:prstGeom prst="rect">
                <a:avLst/>
              </a:prstGeom>
              <a:blipFill>
                <a:blip r:embed="rId3"/>
                <a:stretch>
                  <a:fillRect l="-2490" t="-476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C54AE7C8-FD6F-480A-A7C9-50DF422C5F8C}"/>
              </a:ext>
            </a:extLst>
          </p:cNvPr>
          <p:cNvSpPr txBox="1"/>
          <p:nvPr/>
        </p:nvSpPr>
        <p:spPr>
          <a:xfrm>
            <a:off x="1345340" y="3713371"/>
            <a:ext cx="191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real parameters!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29A91C-A321-449A-978E-2E460B263AD5}"/>
              </a:ext>
            </a:extLst>
          </p:cNvPr>
          <p:cNvSpPr txBox="1"/>
          <p:nvPr/>
        </p:nvSpPr>
        <p:spPr>
          <a:xfrm>
            <a:off x="4243377" y="2140196"/>
            <a:ext cx="1851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Polar coordinates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ECEA8DF-2A86-0903-55D1-AF7E3FE6DC13}"/>
              </a:ext>
            </a:extLst>
          </p:cNvPr>
          <p:cNvSpPr/>
          <p:nvPr/>
        </p:nvSpPr>
        <p:spPr>
          <a:xfrm>
            <a:off x="1819468" y="2693623"/>
            <a:ext cx="357447" cy="101974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8E060AB-35A9-D424-DE70-D64DB52C443B}"/>
              </a:ext>
            </a:extLst>
          </p:cNvPr>
          <p:cNvSpPr txBox="1">
            <a:spLocks/>
          </p:cNvSpPr>
          <p:nvPr/>
        </p:nvSpPr>
        <p:spPr>
          <a:xfrm>
            <a:off x="457200" y="825469"/>
            <a:ext cx="8229600" cy="504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Avenir Next Condensed" charset="0"/>
              </a:rPr>
              <a:t>Bloch sphere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291EA94-509B-858B-078C-998F3C07B174}"/>
              </a:ext>
            </a:extLst>
          </p:cNvPr>
          <p:cNvSpPr/>
          <p:nvPr/>
        </p:nvSpPr>
        <p:spPr>
          <a:xfrm>
            <a:off x="2596883" y="2722261"/>
            <a:ext cx="357447" cy="101974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29A911-783D-012F-6906-CF86ED77620E}"/>
                  </a:ext>
                </a:extLst>
              </p:cNvPr>
              <p:cNvSpPr txBox="1"/>
              <p:nvPr/>
            </p:nvSpPr>
            <p:spPr>
              <a:xfrm>
                <a:off x="1230670" y="3213786"/>
                <a:ext cx="17458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29A911-783D-012F-6906-CF86ED776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670" y="3213786"/>
                <a:ext cx="1745863" cy="369332"/>
              </a:xfrm>
              <a:prstGeom prst="rect">
                <a:avLst/>
              </a:prstGeom>
              <a:blipFill>
                <a:blip r:embed="rId4"/>
                <a:stretch>
                  <a:fillRect l="-5944" r="-1049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AF54061-7E59-4A80-8541-B9CC42998012}"/>
                  </a:ext>
                </a:extLst>
              </p:cNvPr>
              <p:cNvSpPr txBox="1"/>
              <p:nvPr/>
            </p:nvSpPr>
            <p:spPr>
              <a:xfrm>
                <a:off x="1230670" y="2806723"/>
                <a:ext cx="1730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AF54061-7E59-4A80-8541-B9CC42998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670" y="2806723"/>
                <a:ext cx="1730025" cy="369332"/>
              </a:xfrm>
              <a:prstGeom prst="rect">
                <a:avLst/>
              </a:prstGeom>
              <a:blipFill>
                <a:blip r:embed="rId5"/>
                <a:stretch>
                  <a:fillRect l="-2113" r="-70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70B6C18-C3FC-4E34-B55E-B3AC7D088F66}"/>
              </a:ext>
            </a:extLst>
          </p:cNvPr>
          <p:cNvSpPr/>
          <p:nvPr/>
        </p:nvSpPr>
        <p:spPr>
          <a:xfrm>
            <a:off x="6215014" y="2653999"/>
            <a:ext cx="2067438" cy="587152"/>
          </a:xfrm>
          <a:prstGeom prst="roundRect">
            <a:avLst>
              <a:gd name="adj" fmla="val 348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145757-9D69-41D8-9310-A95493B0894E}"/>
                  </a:ext>
                </a:extLst>
              </p:cNvPr>
              <p:cNvSpPr txBox="1"/>
              <p:nvPr/>
            </p:nvSpPr>
            <p:spPr>
              <a:xfrm>
                <a:off x="6305758" y="2720166"/>
                <a:ext cx="1860701" cy="2557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145757-9D69-41D8-9310-A95493B08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758" y="2720166"/>
                <a:ext cx="1860701" cy="255776"/>
              </a:xfrm>
              <a:prstGeom prst="rect">
                <a:avLst/>
              </a:prstGeom>
              <a:blipFill>
                <a:blip r:embed="rId6"/>
                <a:stretch>
                  <a:fillRect l="-980" t="-4762" r="-3268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41860810-0D2D-47E9-AA32-2E816A97C594}"/>
              </a:ext>
            </a:extLst>
          </p:cNvPr>
          <p:cNvSpPr txBox="1"/>
          <p:nvPr/>
        </p:nvSpPr>
        <p:spPr>
          <a:xfrm>
            <a:off x="6524642" y="2920221"/>
            <a:ext cx="1443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Euler’s formula</a:t>
            </a:r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556E4BDE-4E24-464F-8627-65899D55CA0B}"/>
              </a:ext>
            </a:extLst>
          </p:cNvPr>
          <p:cNvSpPr/>
          <p:nvPr/>
        </p:nvSpPr>
        <p:spPr>
          <a:xfrm>
            <a:off x="5818783" y="2877199"/>
            <a:ext cx="352523" cy="16181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5BE8186-1F4B-04A9-EB6F-1124B8821C38}"/>
                  </a:ext>
                </a:extLst>
              </p:cNvPr>
              <p:cNvSpPr txBox="1"/>
              <p:nvPr/>
            </p:nvSpPr>
            <p:spPr>
              <a:xfrm>
                <a:off x="4307861" y="3026680"/>
                <a:ext cx="1478225" cy="383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5BE8186-1F4B-04A9-EB6F-1124B8821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861" y="3026680"/>
                <a:ext cx="1478225" cy="383567"/>
              </a:xfrm>
              <a:prstGeom prst="rect">
                <a:avLst/>
              </a:prstGeom>
              <a:blipFill>
                <a:blip r:embed="rId7"/>
                <a:stretch>
                  <a:fillRect l="-7025" t="-4839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448DD72-ACA9-5044-84B4-08DE4AA5EEAA}"/>
                  </a:ext>
                </a:extLst>
              </p:cNvPr>
              <p:cNvSpPr txBox="1"/>
              <p:nvPr/>
            </p:nvSpPr>
            <p:spPr>
              <a:xfrm>
                <a:off x="4471253" y="3551484"/>
                <a:ext cx="174621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448DD72-ACA9-5044-84B4-08DE4AA5E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253" y="3551484"/>
                <a:ext cx="1746215" cy="400110"/>
              </a:xfrm>
              <a:prstGeom prst="rect">
                <a:avLst/>
              </a:prstGeom>
              <a:blipFill>
                <a:blip r:embed="rId8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4232335D-DF92-BA64-C70C-A72BC792A6C9}"/>
              </a:ext>
            </a:extLst>
          </p:cNvPr>
          <p:cNvSpPr txBox="1"/>
          <p:nvPr/>
        </p:nvSpPr>
        <p:spPr>
          <a:xfrm>
            <a:off x="5940893" y="3577188"/>
            <a:ext cx="2027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4 real parameters!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551F2D-CAAC-116A-B356-F062B5C40257}"/>
              </a:ext>
            </a:extLst>
          </p:cNvPr>
          <p:cNvSpPr txBox="1"/>
          <p:nvPr/>
        </p:nvSpPr>
        <p:spPr>
          <a:xfrm>
            <a:off x="950573" y="4888968"/>
            <a:ext cx="7331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we really need all these 4 parameters to define a qubit state completely?</a:t>
            </a:r>
          </a:p>
        </p:txBody>
      </p:sp>
      <p:pic>
        <p:nvPicPr>
          <p:cNvPr id="51" name="Graphic 50" descr="Question Mark with solid fill">
            <a:extLst>
              <a:ext uri="{FF2B5EF4-FFF2-40B4-BE49-F238E27FC236}">
                <a16:creationId xmlns:a16="http://schemas.microsoft.com/office/drawing/2014/main" id="{CA18735F-6E1A-F9CF-2829-67793DB7C5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6159" y="4842959"/>
            <a:ext cx="515389" cy="51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6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797871A-8E65-48B7-BB2C-DFE3879F8B2F}"/>
              </a:ext>
            </a:extLst>
          </p:cNvPr>
          <p:cNvSpPr/>
          <p:nvPr/>
        </p:nvSpPr>
        <p:spPr>
          <a:xfrm>
            <a:off x="3750904" y="4780141"/>
            <a:ext cx="4533208" cy="1531496"/>
          </a:xfrm>
          <a:prstGeom prst="roundRect">
            <a:avLst>
              <a:gd name="adj" fmla="val 1735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F8631FD-2514-47CF-BD96-3698B2D294FD}"/>
              </a:ext>
            </a:extLst>
          </p:cNvPr>
          <p:cNvSpPr/>
          <p:nvPr/>
        </p:nvSpPr>
        <p:spPr>
          <a:xfrm>
            <a:off x="717815" y="2793565"/>
            <a:ext cx="5320009" cy="182567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7B789B-8D09-420C-84E7-A14172D4EE1A}"/>
                  </a:ext>
                </a:extLst>
              </p:cNvPr>
              <p:cNvSpPr txBox="1"/>
              <p:nvPr/>
            </p:nvSpPr>
            <p:spPr>
              <a:xfrm>
                <a:off x="1021894" y="3073198"/>
                <a:ext cx="3844963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/>
                  <a:t>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sz="2400" b="1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en-US" sz="2400" b="1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p>
                    </m:sSup>
                    <m:r>
                      <m:rPr>
                        <m:nor/>
                      </m:rPr>
                      <a:rPr lang="en-US" sz="2400" dirty="0"/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sz="2400" b="1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en-US" sz="2400" b="1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p>
                    </m:sSup>
                    <m:r>
                      <m:rPr>
                        <m:nor/>
                      </m:rPr>
                      <a:rPr lang="en-US" sz="2400" dirty="0"/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7B789B-8D09-420C-84E7-A14172D4E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94" y="3073198"/>
                <a:ext cx="3844963" cy="381258"/>
              </a:xfrm>
              <a:prstGeom prst="rect">
                <a:avLst/>
              </a:prstGeom>
              <a:blipFill>
                <a:blip r:embed="rId2"/>
                <a:stretch>
                  <a:fillRect l="-4921" t="-165079" r="-18571" b="-247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1A0FF25-A8E0-40D2-86CC-CB30665175FC}"/>
                  </a:ext>
                </a:extLst>
              </p:cNvPr>
              <p:cNvSpPr txBox="1"/>
              <p:nvPr/>
            </p:nvSpPr>
            <p:spPr>
              <a:xfrm>
                <a:off x="1528971" y="3886474"/>
                <a:ext cx="4215578" cy="415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24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b>
                              <m:r>
                                <a:rPr lang="en-US" sz="24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400" dirty="0"/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1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  <m:sub>
                                  <m:r>
                                    <a:rPr lang="en-US" sz="2400" b="1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400" b="1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1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  <m:sub>
                                  <m:r>
                                    <a:rPr lang="en-US" sz="2400" b="1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400" dirty="0"/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1A0FF25-A8E0-40D2-86CC-CB3066517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971" y="3886474"/>
                <a:ext cx="4215578" cy="4150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9856E810-A5DC-4119-B6EA-52A1EB7E90CF}"/>
              </a:ext>
            </a:extLst>
          </p:cNvPr>
          <p:cNvSpPr txBox="1"/>
          <p:nvPr/>
        </p:nvSpPr>
        <p:spPr>
          <a:xfrm>
            <a:off x="5767620" y="5505979"/>
            <a:ext cx="2367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dirty="0"/>
              <a:t>Global phase </a:t>
            </a:r>
            <a:r>
              <a:rPr lang="en-US" dirty="0"/>
              <a:t>has no </a:t>
            </a:r>
          </a:p>
          <a:p>
            <a:pPr algn="just"/>
            <a:r>
              <a:rPr lang="en-US" dirty="0"/>
              <a:t>experimental meaning!</a:t>
            </a:r>
          </a:p>
        </p:txBody>
      </p:sp>
      <p:pic>
        <p:nvPicPr>
          <p:cNvPr id="6" name="Graphic 5" descr="Lightbulb">
            <a:extLst>
              <a:ext uri="{FF2B5EF4-FFF2-40B4-BE49-F238E27FC236}">
                <a16:creationId xmlns:a16="http://schemas.microsoft.com/office/drawing/2014/main" id="{1F4ACD95-1BE2-4200-BB8E-22065D41E4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8157" y="5355319"/>
            <a:ext cx="552797" cy="5527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FCAD9A-CA89-4349-B1BF-D240E0497D07}"/>
                  </a:ext>
                </a:extLst>
              </p:cNvPr>
              <p:cNvSpPr txBox="1"/>
              <p:nvPr/>
            </p:nvSpPr>
            <p:spPr>
              <a:xfrm>
                <a:off x="3970467" y="4905706"/>
                <a:ext cx="2833533" cy="4898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sz="2400" b="1" i="1" dirty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𝝓</m:t>
                                      </m:r>
                                    </m:e>
                                    <m:sub>
                                      <m:r>
                                        <a:rPr lang="en-US" sz="2400" b="1" i="1" dirty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FCAD9A-CA89-4349-B1BF-D240E0497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467" y="4905706"/>
                <a:ext cx="2833533" cy="4898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471B49-8327-4037-B9D4-2EB9A4DCD217}"/>
                  </a:ext>
                </a:extLst>
              </p:cNvPr>
              <p:cNvSpPr txBox="1"/>
              <p:nvPr/>
            </p:nvSpPr>
            <p:spPr>
              <a:xfrm>
                <a:off x="5196606" y="5648001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471B49-8327-4037-B9D4-2EB9A4DCD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606" y="5648001"/>
                <a:ext cx="238848" cy="369332"/>
              </a:xfrm>
              <a:prstGeom prst="rect">
                <a:avLst/>
              </a:prstGeom>
              <a:blipFill>
                <a:blip r:embed="rId7"/>
                <a:stretch>
                  <a:fillRect l="-275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2">
            <a:extLst>
              <a:ext uri="{FF2B5EF4-FFF2-40B4-BE49-F238E27FC236}">
                <a16:creationId xmlns:a16="http://schemas.microsoft.com/office/drawing/2014/main" id="{B2499258-68C1-432F-AD79-483C70E5224B}"/>
              </a:ext>
            </a:extLst>
          </p:cNvPr>
          <p:cNvSpPr/>
          <p:nvPr/>
        </p:nvSpPr>
        <p:spPr>
          <a:xfrm rot="5400000">
            <a:off x="5239561" y="5189819"/>
            <a:ext cx="152938" cy="660531"/>
          </a:xfrm>
          <a:prstGeom prst="rightBrace">
            <a:avLst>
              <a:gd name="adj1" fmla="val 59274"/>
              <a:gd name="adj2" fmla="val 50000"/>
            </a:avLst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4B016ED-BF12-4C0A-B326-2027C0C84F50}"/>
              </a:ext>
            </a:extLst>
          </p:cNvPr>
          <p:cNvSpPr/>
          <p:nvPr/>
        </p:nvSpPr>
        <p:spPr>
          <a:xfrm rot="16200000">
            <a:off x="5544214" y="5700298"/>
            <a:ext cx="141317" cy="2576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A2BBB25-5FBA-ECB4-400D-545CF4E0B4A6}"/>
              </a:ext>
            </a:extLst>
          </p:cNvPr>
          <p:cNvSpPr txBox="1">
            <a:spLocks/>
          </p:cNvSpPr>
          <p:nvPr/>
        </p:nvSpPr>
        <p:spPr>
          <a:xfrm>
            <a:off x="457200" y="825469"/>
            <a:ext cx="8229600" cy="504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Avenir Next Condensed" charset="0"/>
              </a:rPr>
              <a:t>Bloch sphere</a:t>
            </a:r>
            <a:endParaRPr lang="en-US" dirty="0"/>
          </a:p>
        </p:txBody>
      </p:sp>
      <p:sp>
        <p:nvSpPr>
          <p:cNvPr id="10" name="Rectangle: Rounded Corners 4">
            <a:extLst>
              <a:ext uri="{FF2B5EF4-FFF2-40B4-BE49-F238E27FC236}">
                <a16:creationId xmlns:a16="http://schemas.microsoft.com/office/drawing/2014/main" id="{BE03C924-902F-D297-323F-3F05D4074708}"/>
              </a:ext>
            </a:extLst>
          </p:cNvPr>
          <p:cNvSpPr/>
          <p:nvPr/>
        </p:nvSpPr>
        <p:spPr>
          <a:xfrm>
            <a:off x="673127" y="1578587"/>
            <a:ext cx="7525994" cy="1050675"/>
          </a:xfrm>
          <a:prstGeom prst="roundRect">
            <a:avLst>
              <a:gd name="adj" fmla="val 1832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42A315-361F-FBE3-4D74-DD3F94BCA20B}"/>
              </a:ext>
            </a:extLst>
          </p:cNvPr>
          <p:cNvSpPr txBox="1"/>
          <p:nvPr/>
        </p:nvSpPr>
        <p:spPr>
          <a:xfrm>
            <a:off x="762152" y="1763531"/>
            <a:ext cx="7331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we really need all these 4 parameters to define a qubit state completely?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1D0C41-645A-2334-4EF8-A6F7CBCE95BB}"/>
              </a:ext>
            </a:extLst>
          </p:cNvPr>
          <p:cNvSpPr txBox="1"/>
          <p:nvPr/>
        </p:nvSpPr>
        <p:spPr>
          <a:xfrm>
            <a:off x="2543287" y="2130494"/>
            <a:ext cx="347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 answer: No, we only need 2 !</a:t>
            </a:r>
          </a:p>
        </p:txBody>
      </p:sp>
    </p:spTree>
    <p:extLst>
      <p:ext uri="{BB962C8B-B14F-4D97-AF65-F5344CB8AC3E}">
        <p14:creationId xmlns:p14="http://schemas.microsoft.com/office/powerpoint/2010/main" val="868255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F8631FD-2514-47CF-BD96-3698B2D294FD}"/>
              </a:ext>
            </a:extLst>
          </p:cNvPr>
          <p:cNvSpPr/>
          <p:nvPr/>
        </p:nvSpPr>
        <p:spPr>
          <a:xfrm>
            <a:off x="906780" y="1605728"/>
            <a:ext cx="3604260" cy="1279473"/>
          </a:xfrm>
          <a:prstGeom prst="roundRect">
            <a:avLst/>
          </a:prstGeom>
          <a:solidFill>
            <a:schemeClr val="accent2">
              <a:lumMod val="20000"/>
              <a:lumOff val="8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1A0FF25-A8E0-40D2-86CC-CB30665175FC}"/>
                  </a:ext>
                </a:extLst>
              </p:cNvPr>
              <p:cNvSpPr txBox="1"/>
              <p:nvPr/>
            </p:nvSpPr>
            <p:spPr>
              <a:xfrm>
                <a:off x="1073496" y="2245465"/>
                <a:ext cx="3307251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/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Ψ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dirty="0"/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400" dirty="0"/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1A0FF25-A8E0-40D2-86CC-CB3066517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496" y="2245465"/>
                <a:ext cx="3307251" cy="381258"/>
              </a:xfrm>
              <a:prstGeom prst="rect">
                <a:avLst/>
              </a:prstGeom>
              <a:blipFill>
                <a:blip r:embed="rId2"/>
                <a:stretch>
                  <a:fillRect l="-2578" t="-165079" r="-21179" b="-247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9856E810-A5DC-4119-B6EA-52A1EB7E90CF}"/>
              </a:ext>
            </a:extLst>
          </p:cNvPr>
          <p:cNvSpPr txBox="1"/>
          <p:nvPr/>
        </p:nvSpPr>
        <p:spPr>
          <a:xfrm>
            <a:off x="1234438" y="1804446"/>
            <a:ext cx="298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any loss of generality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197C8-AE39-406E-9F25-34C3BDF63AFF}"/>
              </a:ext>
            </a:extLst>
          </p:cNvPr>
          <p:cNvSpPr txBox="1"/>
          <p:nvPr/>
        </p:nvSpPr>
        <p:spPr>
          <a:xfrm>
            <a:off x="5010660" y="2098898"/>
            <a:ext cx="233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Three real parameters!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16F98C2-F539-47CB-BCE1-2DDCE1941320}"/>
              </a:ext>
            </a:extLst>
          </p:cNvPr>
          <p:cNvSpPr/>
          <p:nvPr/>
        </p:nvSpPr>
        <p:spPr>
          <a:xfrm>
            <a:off x="4453634" y="3245313"/>
            <a:ext cx="3853730" cy="11231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A627171-99CB-4F3D-B1E2-0C55C8FA9772}"/>
              </a:ext>
            </a:extLst>
          </p:cNvPr>
          <p:cNvSpPr/>
          <p:nvPr/>
        </p:nvSpPr>
        <p:spPr>
          <a:xfrm rot="16200000">
            <a:off x="4750119" y="2156354"/>
            <a:ext cx="141317" cy="2576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FEC2BF-C18A-4A01-AB15-53829A0B531A}"/>
              </a:ext>
            </a:extLst>
          </p:cNvPr>
          <p:cNvSpPr txBox="1"/>
          <p:nvPr/>
        </p:nvSpPr>
        <p:spPr>
          <a:xfrm>
            <a:off x="4865210" y="3369610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 to Cartesian coordinates: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3D5F6C5-1232-453C-A000-CFC4FDCFB840}"/>
                  </a:ext>
                </a:extLst>
              </p:cNvPr>
              <p:cNvSpPr txBox="1"/>
              <p:nvPr/>
            </p:nvSpPr>
            <p:spPr>
              <a:xfrm>
                <a:off x="4559389" y="3800089"/>
                <a:ext cx="35069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/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Ψ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m:rPr>
                          <m:nor/>
                        </m:rPr>
                        <a:rPr lang="en-US" sz="2400" dirty="0"/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𝒊𝒚</m:t>
                          </m:r>
                        </m:e>
                      </m:d>
                      <m:r>
                        <m:rPr>
                          <m:nor/>
                        </m:rPr>
                        <a:rPr lang="en-US" sz="2400" dirty="0"/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3D5F6C5-1232-453C-A000-CFC4FDCFB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389" y="3800089"/>
                <a:ext cx="3506921" cy="369332"/>
              </a:xfrm>
              <a:prstGeom prst="rect">
                <a:avLst/>
              </a:prstGeom>
              <a:blipFill>
                <a:blip r:embed="rId3"/>
                <a:stretch>
                  <a:fillRect l="-2609" t="-173770" r="-20000" b="-255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76A6D40-0E5D-425D-B5AB-AF0F80DB128F}"/>
              </a:ext>
            </a:extLst>
          </p:cNvPr>
          <p:cNvSpPr/>
          <p:nvPr/>
        </p:nvSpPr>
        <p:spPr>
          <a:xfrm>
            <a:off x="975360" y="4737889"/>
            <a:ext cx="2885894" cy="10380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8BA327-F248-4094-BDC1-04A028D3FF3E}"/>
                  </a:ext>
                </a:extLst>
              </p:cNvPr>
              <p:cNvSpPr txBox="1"/>
              <p:nvPr/>
            </p:nvSpPr>
            <p:spPr>
              <a:xfrm>
                <a:off x="1254975" y="5288387"/>
                <a:ext cx="23298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8BA327-F248-4094-BDC1-04A028D3F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975" y="5288387"/>
                <a:ext cx="2329869" cy="369332"/>
              </a:xfrm>
              <a:prstGeom prst="rect">
                <a:avLst/>
              </a:prstGeom>
              <a:blipFill>
                <a:blip r:embed="rId4"/>
                <a:stretch>
                  <a:fillRect l="-1571" t="-1667" r="-261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25B8400-2C1A-4D51-9732-28226B270326}"/>
              </a:ext>
            </a:extLst>
          </p:cNvPr>
          <p:cNvSpPr txBox="1"/>
          <p:nvPr/>
        </p:nvSpPr>
        <p:spPr>
          <a:xfrm>
            <a:off x="1234438" y="4833484"/>
            <a:ext cx="250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Normalization condition: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01982ACA-5F82-4058-8F80-BB7F528A9AA2}"/>
              </a:ext>
            </a:extLst>
          </p:cNvPr>
          <p:cNvSpPr/>
          <p:nvPr/>
        </p:nvSpPr>
        <p:spPr>
          <a:xfrm rot="16200000">
            <a:off x="4070210" y="4875520"/>
            <a:ext cx="141317" cy="2576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987C72-2CE3-41F3-95E0-03FAB07A2948}"/>
                  </a:ext>
                </a:extLst>
              </p:cNvPr>
              <p:cNvSpPr txBox="1"/>
              <p:nvPr/>
            </p:nvSpPr>
            <p:spPr>
              <a:xfrm>
                <a:off x="4380747" y="4681201"/>
                <a:ext cx="261719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dirty="0"/>
                  <a:t>Equation of unit sphere </a:t>
                </a:r>
              </a:p>
              <a:p>
                <a:pPr algn="just"/>
                <a:r>
                  <a:rPr lang="en-US" dirty="0"/>
                  <a:t>with coordinates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987C72-2CE3-41F3-95E0-03FAB07A2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747" y="4681201"/>
                <a:ext cx="2617191" cy="646331"/>
              </a:xfrm>
              <a:prstGeom prst="rect">
                <a:avLst/>
              </a:prstGeom>
              <a:blipFill>
                <a:blip r:embed="rId5"/>
                <a:stretch>
                  <a:fillRect l="-2098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row: Down 17">
            <a:extLst>
              <a:ext uri="{FF2B5EF4-FFF2-40B4-BE49-F238E27FC236}">
                <a16:creationId xmlns:a16="http://schemas.microsoft.com/office/drawing/2014/main" id="{99BF26BD-B4AE-42B6-8681-E48045A04C57}"/>
              </a:ext>
            </a:extLst>
          </p:cNvPr>
          <p:cNvSpPr/>
          <p:nvPr/>
        </p:nvSpPr>
        <p:spPr>
          <a:xfrm rot="16200000">
            <a:off x="4070210" y="5401300"/>
            <a:ext cx="141317" cy="2576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8F87AB-5430-4A94-A9D1-026A0329C648}"/>
              </a:ext>
            </a:extLst>
          </p:cNvPr>
          <p:cNvSpPr txBox="1"/>
          <p:nvPr/>
        </p:nvSpPr>
        <p:spPr>
          <a:xfrm>
            <a:off x="4380747" y="5345481"/>
            <a:ext cx="3184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real independent variables.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F0A595F-01E4-9341-8DF7-AFBFA4BFCC92}"/>
              </a:ext>
            </a:extLst>
          </p:cNvPr>
          <p:cNvSpPr txBox="1">
            <a:spLocks/>
          </p:cNvSpPr>
          <p:nvPr/>
        </p:nvSpPr>
        <p:spPr>
          <a:xfrm>
            <a:off x="457200" y="825469"/>
            <a:ext cx="8229600" cy="504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Avenir Next Condensed" charset="0"/>
              </a:rPr>
              <a:t>Bloch sphere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88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93982F3E-8AFB-4BB6-AEB8-2BA849806BB0}"/>
              </a:ext>
            </a:extLst>
          </p:cNvPr>
          <p:cNvSpPr/>
          <p:nvPr/>
        </p:nvSpPr>
        <p:spPr>
          <a:xfrm>
            <a:off x="4420895" y="4100401"/>
            <a:ext cx="3992462" cy="20465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C6BA00C-9689-491D-BDE9-BC37071C5072}"/>
              </a:ext>
            </a:extLst>
          </p:cNvPr>
          <p:cNvGrpSpPr/>
          <p:nvPr/>
        </p:nvGrpSpPr>
        <p:grpSpPr>
          <a:xfrm>
            <a:off x="940805" y="1865028"/>
            <a:ext cx="3206878" cy="3206879"/>
            <a:chOff x="849367" y="1640585"/>
            <a:chExt cx="2178636" cy="217863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1363CDC-9A2A-41D2-9C5D-A1E13B6E3B53}"/>
                </a:ext>
              </a:extLst>
            </p:cNvPr>
            <p:cNvSpPr/>
            <p:nvPr/>
          </p:nvSpPr>
          <p:spPr>
            <a:xfrm>
              <a:off x="849367" y="1991375"/>
              <a:ext cx="1827847" cy="182784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725B17F-1DFC-4B1F-A260-867814D959E9}"/>
                </a:ext>
              </a:extLst>
            </p:cNvPr>
            <p:cNvSpPr/>
            <p:nvPr/>
          </p:nvSpPr>
          <p:spPr>
            <a:xfrm>
              <a:off x="849367" y="2663660"/>
              <a:ext cx="1827847" cy="48426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3D6DDE2-1CB5-401B-8E99-1B30F96F274B}"/>
                </a:ext>
              </a:extLst>
            </p:cNvPr>
            <p:cNvCxnSpPr/>
            <p:nvPr/>
          </p:nvCxnSpPr>
          <p:spPr>
            <a:xfrm flipV="1">
              <a:off x="1763290" y="1640585"/>
              <a:ext cx="0" cy="1264713"/>
            </a:xfrm>
            <a:prstGeom prst="line">
              <a:avLst/>
            </a:prstGeom>
            <a:ln w="952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9336CF4-51CB-4C15-9156-E967A9DD712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395647" y="2263698"/>
              <a:ext cx="0" cy="1264713"/>
            </a:xfrm>
            <a:prstGeom prst="line">
              <a:avLst/>
            </a:prstGeom>
            <a:ln w="952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064163B-F999-46D9-91EB-F6C5FE3459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9852" y="2896055"/>
              <a:ext cx="873438" cy="783621"/>
            </a:xfrm>
            <a:prstGeom prst="line">
              <a:avLst/>
            </a:prstGeom>
            <a:ln w="952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06A8E5F-57D8-4FBC-B75C-8DA1661CFA4C}"/>
                </a:ext>
              </a:extLst>
            </p:cNvPr>
            <p:cNvCxnSpPr>
              <a:cxnSpLocks/>
            </p:cNvCxnSpPr>
            <p:nvPr/>
          </p:nvCxnSpPr>
          <p:spPr>
            <a:xfrm>
              <a:off x="1763290" y="2905298"/>
              <a:ext cx="456725" cy="12107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C578BD7-A833-471C-A854-446C515EA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0015" y="2434233"/>
              <a:ext cx="0" cy="592139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14112F-2849-488C-8E39-703AF085237A}"/>
                </a:ext>
              </a:extLst>
            </p:cNvPr>
            <p:cNvCxnSpPr>
              <a:cxnSpLocks/>
              <a:endCxn id="3" idx="3"/>
            </p:cNvCxnSpPr>
            <p:nvPr/>
          </p:nvCxnSpPr>
          <p:spPr>
            <a:xfrm flipV="1">
              <a:off x="1763290" y="2463390"/>
              <a:ext cx="428338" cy="44190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994114F-294F-489D-9A0D-F480274004B4}"/>
                </a:ext>
              </a:extLst>
            </p:cNvPr>
            <p:cNvSpPr/>
            <p:nvPr/>
          </p:nvSpPr>
          <p:spPr>
            <a:xfrm>
              <a:off x="2179771" y="2394284"/>
              <a:ext cx="80963" cy="809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6F8D6E6-D9F6-4812-BD08-41445AD44B65}"/>
                  </a:ext>
                </a:extLst>
              </p:cNvPr>
              <p:cNvSpPr txBox="1"/>
              <p:nvPr/>
            </p:nvSpPr>
            <p:spPr>
              <a:xfrm>
                <a:off x="699071" y="4839320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6F8D6E6-D9F6-4812-BD08-41445AD44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71" y="4839320"/>
                <a:ext cx="241733" cy="369332"/>
              </a:xfrm>
              <a:prstGeom prst="rect">
                <a:avLst/>
              </a:prstGeom>
              <a:blipFill>
                <a:blip r:embed="rId2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A47B19B-B744-4B0A-BE7E-7AD4EB26F2A9}"/>
                  </a:ext>
                </a:extLst>
              </p:cNvPr>
              <p:cNvSpPr txBox="1"/>
              <p:nvPr/>
            </p:nvSpPr>
            <p:spPr>
              <a:xfrm>
                <a:off x="4158561" y="3488564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A47B19B-B744-4B0A-BE7E-7AD4EB26F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561" y="3488564"/>
                <a:ext cx="245708" cy="369332"/>
              </a:xfrm>
              <a:prstGeom prst="rect">
                <a:avLst/>
              </a:prstGeom>
              <a:blipFill>
                <a:blip r:embed="rId3"/>
                <a:stretch>
                  <a:fillRect l="-30000" r="-3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48D9735-54F7-4EED-8A27-4D14DF4A5C63}"/>
                  </a:ext>
                </a:extLst>
              </p:cNvPr>
              <p:cNvSpPr txBox="1"/>
              <p:nvPr/>
            </p:nvSpPr>
            <p:spPr>
              <a:xfrm>
                <a:off x="2174436" y="1407435"/>
                <a:ext cx="2232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48D9735-54F7-4EED-8A27-4D14DF4A5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436" y="1407435"/>
                <a:ext cx="223266" cy="369332"/>
              </a:xfrm>
              <a:prstGeom prst="rect">
                <a:avLst/>
              </a:prstGeom>
              <a:blipFill>
                <a:blip r:embed="rId4"/>
                <a:stretch>
                  <a:fillRect l="-19444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65D09C5-BDEB-4557-B78C-103269DBA423}"/>
                  </a:ext>
                </a:extLst>
              </p:cNvPr>
              <p:cNvSpPr txBox="1"/>
              <p:nvPr/>
            </p:nvSpPr>
            <p:spPr>
              <a:xfrm>
                <a:off x="2285371" y="3338033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65D09C5-BDEB-4557-B78C-103269DBA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371" y="3338033"/>
                <a:ext cx="189475" cy="276999"/>
              </a:xfrm>
              <a:prstGeom prst="rect">
                <a:avLst/>
              </a:prstGeom>
              <a:blipFill>
                <a:blip r:embed="rId5"/>
                <a:stretch>
                  <a:fillRect l="-32258" r="-2258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95F95A7-6E5E-4813-B631-F483AE293586}"/>
                  </a:ext>
                </a:extLst>
              </p:cNvPr>
              <p:cNvSpPr txBox="1"/>
              <p:nvPr/>
            </p:nvSpPr>
            <p:spPr>
              <a:xfrm>
                <a:off x="2184956" y="3758794"/>
                <a:ext cx="2164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ϕ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95F95A7-6E5E-4813-B631-F483AE293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956" y="3758794"/>
                <a:ext cx="216406" cy="276999"/>
              </a:xfrm>
              <a:prstGeom prst="rect">
                <a:avLst/>
              </a:prstGeom>
              <a:blipFill>
                <a:blip r:embed="rId6"/>
                <a:stretch>
                  <a:fillRect l="-36111" r="-3611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8A7915-67E0-47C8-B6A0-7ECC03CBA177}"/>
                  </a:ext>
                </a:extLst>
              </p:cNvPr>
              <p:cNvSpPr txBox="1"/>
              <p:nvPr/>
            </p:nvSpPr>
            <p:spPr>
              <a:xfrm>
                <a:off x="4512878" y="4273554"/>
                <a:ext cx="35069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/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Ψ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m:rPr>
                          <m:nor/>
                        </m:rPr>
                        <a:rPr lang="en-US" sz="2400" dirty="0"/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𝒊𝒚</m:t>
                          </m:r>
                        </m:e>
                      </m:d>
                      <m:r>
                        <m:rPr>
                          <m:nor/>
                        </m:rPr>
                        <a:rPr lang="en-US" sz="2400" dirty="0"/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8A7915-67E0-47C8-B6A0-7ECC03CBA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878" y="4273554"/>
                <a:ext cx="3506921" cy="369332"/>
              </a:xfrm>
              <a:prstGeom prst="rect">
                <a:avLst/>
              </a:prstGeom>
              <a:blipFill>
                <a:blip r:embed="rId7"/>
                <a:stretch>
                  <a:fillRect l="-2431" t="-173770" r="-19965" b="-255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F38B6D4-E2CF-4848-85ED-DB76991D3670}"/>
              </a:ext>
            </a:extLst>
          </p:cNvPr>
          <p:cNvSpPr/>
          <p:nvPr/>
        </p:nvSpPr>
        <p:spPr>
          <a:xfrm>
            <a:off x="5101293" y="1505319"/>
            <a:ext cx="2754238" cy="2179566"/>
          </a:xfrm>
          <a:prstGeom prst="roundRect">
            <a:avLst>
              <a:gd name="adj" fmla="val 12853"/>
            </a:avLst>
          </a:prstGeom>
          <a:solidFill>
            <a:schemeClr val="accent2">
              <a:lumMod val="20000"/>
              <a:lumOff val="8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D1037C8-7621-4271-82FA-DA458B28F111}"/>
              </a:ext>
            </a:extLst>
          </p:cNvPr>
          <p:cNvSpPr txBox="1"/>
          <p:nvPr/>
        </p:nvSpPr>
        <p:spPr>
          <a:xfrm>
            <a:off x="5403637" y="1644444"/>
            <a:ext cx="2195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Spherical – Cartesian </a:t>
            </a:r>
          </a:p>
          <a:p>
            <a:pPr algn="ctr"/>
            <a:r>
              <a:rPr lang="en-US" dirty="0"/>
              <a:t>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A9C0C0-A5D0-4657-A1DA-D60C282E5B66}"/>
                  </a:ext>
                </a:extLst>
              </p:cNvPr>
              <p:cNvSpPr txBox="1"/>
              <p:nvPr/>
            </p:nvSpPr>
            <p:spPr>
              <a:xfrm>
                <a:off x="5562606" y="2394893"/>
                <a:ext cx="20168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A9C0C0-A5D0-4657-A1DA-D60C282E5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6" y="2394893"/>
                <a:ext cx="2016899" cy="369332"/>
              </a:xfrm>
              <a:prstGeom prst="rect">
                <a:avLst/>
              </a:prstGeom>
              <a:blipFill>
                <a:blip r:embed="rId8"/>
                <a:stretch>
                  <a:fillRect l="-1818" r="-4848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4A1C1D2-0B5B-40D7-949F-2EC927259573}"/>
                  </a:ext>
                </a:extLst>
              </p:cNvPr>
              <p:cNvSpPr txBox="1"/>
              <p:nvPr/>
            </p:nvSpPr>
            <p:spPr>
              <a:xfrm>
                <a:off x="5562606" y="2763881"/>
                <a:ext cx="19775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4A1C1D2-0B5B-40D7-949F-2EC927259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6" y="2763881"/>
                <a:ext cx="1977593" cy="369332"/>
              </a:xfrm>
              <a:prstGeom prst="rect">
                <a:avLst/>
              </a:prstGeom>
              <a:blipFill>
                <a:blip r:embed="rId9"/>
                <a:stretch>
                  <a:fillRect l="-4012" r="-4938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C997231-BFEC-4807-AB73-72DA30DA2C26}"/>
                  </a:ext>
                </a:extLst>
              </p:cNvPr>
              <p:cNvSpPr txBox="1"/>
              <p:nvPr/>
            </p:nvSpPr>
            <p:spPr>
              <a:xfrm>
                <a:off x="5562606" y="3132869"/>
                <a:ext cx="12897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C997231-BFEC-4807-AB73-72DA30DA2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6" y="3132869"/>
                <a:ext cx="1289712" cy="369332"/>
              </a:xfrm>
              <a:prstGeom prst="rect">
                <a:avLst/>
              </a:prstGeom>
              <a:blipFill>
                <a:blip r:embed="rId10"/>
                <a:stretch>
                  <a:fillRect l="-3318" r="-4739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CB3004A8-1157-4CF8-9737-29E106EF1FA1}"/>
              </a:ext>
            </a:extLst>
          </p:cNvPr>
          <p:cNvSpPr txBox="1"/>
          <p:nvPr/>
        </p:nvSpPr>
        <p:spPr>
          <a:xfrm>
            <a:off x="1535385" y="5140104"/>
            <a:ext cx="1278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Unit sphere</a:t>
            </a:r>
          </a:p>
          <a:p>
            <a:pPr algn="ctr"/>
            <a:r>
              <a:rPr lang="en-US" dirty="0"/>
              <a:t>Radius=1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C0ACC8C-B401-4C69-8647-47B9C9C02672}"/>
                  </a:ext>
                </a:extLst>
              </p:cNvPr>
              <p:cNvSpPr txBox="1"/>
              <p:nvPr/>
            </p:nvSpPr>
            <p:spPr>
              <a:xfrm>
                <a:off x="2580414" y="3083938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C0ACC8C-B401-4C69-8647-47B9C9C02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414" y="3083938"/>
                <a:ext cx="166969" cy="276999"/>
              </a:xfrm>
              <a:prstGeom prst="rect">
                <a:avLst/>
              </a:prstGeom>
              <a:blipFill>
                <a:blip r:embed="rId11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Arrow: Down 53">
            <a:extLst>
              <a:ext uri="{FF2B5EF4-FFF2-40B4-BE49-F238E27FC236}">
                <a16:creationId xmlns:a16="http://schemas.microsoft.com/office/drawing/2014/main" id="{8BF77A5F-A63F-4A25-BA61-511526D8F140}"/>
              </a:ext>
            </a:extLst>
          </p:cNvPr>
          <p:cNvSpPr/>
          <p:nvPr/>
        </p:nvSpPr>
        <p:spPr>
          <a:xfrm>
            <a:off x="5542767" y="4715188"/>
            <a:ext cx="141317" cy="2576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2533504-17B6-4DE7-86B2-9E173E1B332C}"/>
                  </a:ext>
                </a:extLst>
              </p:cNvPr>
              <p:cNvSpPr/>
              <p:nvPr/>
            </p:nvSpPr>
            <p:spPr>
              <a:xfrm>
                <a:off x="5242169" y="4981973"/>
                <a:ext cx="7425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2533504-17B6-4DE7-86B2-9E173E1B33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169" y="4981973"/>
                <a:ext cx="74251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ight Brace 55">
            <a:extLst>
              <a:ext uri="{FF2B5EF4-FFF2-40B4-BE49-F238E27FC236}">
                <a16:creationId xmlns:a16="http://schemas.microsoft.com/office/drawing/2014/main" id="{46F09D9A-9298-4AE0-AF93-A99EFBAE9A34}"/>
              </a:ext>
            </a:extLst>
          </p:cNvPr>
          <p:cNvSpPr/>
          <p:nvPr/>
        </p:nvSpPr>
        <p:spPr>
          <a:xfrm rot="5400000">
            <a:off x="6948804" y="4326825"/>
            <a:ext cx="143519" cy="884884"/>
          </a:xfrm>
          <a:prstGeom prst="rightBrace">
            <a:avLst>
              <a:gd name="adj1" fmla="val 59274"/>
              <a:gd name="adj2" fmla="val 50000"/>
            </a:avLst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6D82BF8-3856-45EB-AC4A-9385E4EDC931}"/>
                  </a:ext>
                </a:extLst>
              </p:cNvPr>
              <p:cNvSpPr/>
              <p:nvPr/>
            </p:nvSpPr>
            <p:spPr>
              <a:xfrm>
                <a:off x="6134038" y="4981973"/>
                <a:ext cx="22710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6D82BF8-3856-45EB-AC4A-9385E4EDC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038" y="4981973"/>
                <a:ext cx="2271006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ight Brace 57">
            <a:extLst>
              <a:ext uri="{FF2B5EF4-FFF2-40B4-BE49-F238E27FC236}">
                <a16:creationId xmlns:a16="http://schemas.microsoft.com/office/drawing/2014/main" id="{19292741-465F-42ED-AA67-45F5FF8B3854}"/>
              </a:ext>
            </a:extLst>
          </p:cNvPr>
          <p:cNvSpPr/>
          <p:nvPr/>
        </p:nvSpPr>
        <p:spPr>
          <a:xfrm rot="5400000">
            <a:off x="7478449" y="4757728"/>
            <a:ext cx="116708" cy="1352344"/>
          </a:xfrm>
          <a:prstGeom prst="rightBrace">
            <a:avLst>
              <a:gd name="adj1" fmla="val 59274"/>
              <a:gd name="adj2" fmla="val 50000"/>
            </a:avLst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E28171-D16F-4CB9-A884-4894018EE95F}"/>
                  </a:ext>
                </a:extLst>
              </p:cNvPr>
              <p:cNvSpPr txBox="1"/>
              <p:nvPr/>
            </p:nvSpPr>
            <p:spPr>
              <a:xfrm>
                <a:off x="7284137" y="5671942"/>
                <a:ext cx="505331" cy="383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E28171-D16F-4CB9-A884-4894018EE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137" y="5671942"/>
                <a:ext cx="505331" cy="383567"/>
              </a:xfrm>
              <a:prstGeom prst="rect">
                <a:avLst/>
              </a:prstGeom>
              <a:blipFill>
                <a:blip r:embed="rId14"/>
                <a:stretch>
                  <a:fillRect l="-8434" t="-6349" r="-10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C2B5A267-636E-494D-986B-D0F0D251C613}"/>
              </a:ext>
            </a:extLst>
          </p:cNvPr>
          <p:cNvSpPr txBox="1"/>
          <p:nvPr/>
        </p:nvSpPr>
        <p:spPr>
          <a:xfrm>
            <a:off x="5333530" y="5687984"/>
            <a:ext cx="1601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Euler’s formula</a:t>
            </a: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CC15F326-9127-4AAA-8B18-E0B7E0D048C6}"/>
              </a:ext>
            </a:extLst>
          </p:cNvPr>
          <p:cNvSpPr/>
          <p:nvPr/>
        </p:nvSpPr>
        <p:spPr>
          <a:xfrm rot="16200000">
            <a:off x="7015581" y="5743802"/>
            <a:ext cx="141317" cy="2576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3E50369-5A62-4914-BF70-A6D0867BC225}"/>
                  </a:ext>
                </a:extLst>
              </p14:cNvPr>
              <p14:cNvContentPartPr/>
              <p14:nvPr/>
            </p14:nvContentPartPr>
            <p14:xfrm>
              <a:off x="2298746" y="3578723"/>
              <a:ext cx="75960" cy="172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3E50369-5A62-4914-BF70-A6D0867BC22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289746" y="3569723"/>
                <a:ext cx="9360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2EC6642-909A-433F-934E-CD638B3A2769}"/>
                  </a:ext>
                </a:extLst>
              </p14:cNvPr>
              <p14:cNvContentPartPr/>
              <p14:nvPr/>
            </p14:nvContentPartPr>
            <p14:xfrm>
              <a:off x="2233586" y="3774563"/>
              <a:ext cx="110160" cy="270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2EC6642-909A-433F-934E-CD638B3A276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224586" y="3765923"/>
                <a:ext cx="12780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4A58352-AB76-419A-B819-73ED9D190E69}"/>
                  </a:ext>
                </a:extLst>
              </p14:cNvPr>
              <p14:cNvContentPartPr/>
              <p14:nvPr/>
            </p14:nvContentPartPr>
            <p14:xfrm>
              <a:off x="2846666" y="3756563"/>
              <a:ext cx="87120" cy="237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4A58352-AB76-419A-B819-73ED9D190E6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38026" y="3747563"/>
                <a:ext cx="104760" cy="4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C953898C-4624-43D6-8513-847E22EB44C7}"/>
              </a:ext>
            </a:extLst>
          </p:cNvPr>
          <p:cNvGrpSpPr/>
          <p:nvPr/>
        </p:nvGrpSpPr>
        <p:grpSpPr>
          <a:xfrm>
            <a:off x="2844146" y="3755843"/>
            <a:ext cx="59040" cy="88560"/>
            <a:chOff x="2844146" y="3755843"/>
            <a:chExt cx="59040" cy="8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A94A275-3FD7-4A85-9904-5EDAE35E49D3}"/>
                    </a:ext>
                  </a:extLst>
                </p14:cNvPr>
                <p14:cNvContentPartPr/>
                <p14:nvPr/>
              </p14:nvContentPartPr>
              <p14:xfrm>
                <a:off x="2844146" y="3755843"/>
                <a:ext cx="1800" cy="885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A94A275-3FD7-4A85-9904-5EDAE35E49D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35146" y="3747203"/>
                  <a:ext cx="194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E774B63-8B8D-4935-9D7F-93E3EC79ABF0}"/>
                    </a:ext>
                  </a:extLst>
                </p14:cNvPr>
                <p14:cNvContentPartPr/>
                <p14:nvPr/>
              </p14:nvContentPartPr>
              <p14:xfrm>
                <a:off x="2887706" y="3817763"/>
                <a:ext cx="15480" cy="169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E774B63-8B8D-4935-9D7F-93E3EC79ABF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879066" y="3808763"/>
                  <a:ext cx="33120" cy="34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38AF2BE3-B189-ADC2-B24E-6BC469339432}"/>
              </a:ext>
            </a:extLst>
          </p:cNvPr>
          <p:cNvSpPr txBox="1">
            <a:spLocks/>
          </p:cNvSpPr>
          <p:nvPr/>
        </p:nvSpPr>
        <p:spPr>
          <a:xfrm>
            <a:off x="457200" y="825469"/>
            <a:ext cx="8229600" cy="504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Avenir Next Condensed" charset="0"/>
              </a:rPr>
              <a:t>Bloch sphere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17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805C4625A361F45B0AA32D1B072F357" ma:contentTypeVersion="5" ma:contentTypeDescription="Vytvoří nový dokument" ma:contentTypeScope="" ma:versionID="37c25d2ab62d27b5317836d3f15ae0bb">
  <xsd:schema xmlns:xsd="http://www.w3.org/2001/XMLSchema" xmlns:xs="http://www.w3.org/2001/XMLSchema" xmlns:p="http://schemas.microsoft.com/office/2006/metadata/properties" xmlns:ns2="d93cf68d-abfa-46ca-85fe-d0b135b548c2" targetNamespace="http://schemas.microsoft.com/office/2006/metadata/properties" ma:root="true" ma:fieldsID="998cafb801ce68015437975fe514ff66" ns2:_="">
    <xsd:import namespace="d93cf68d-abfa-46ca-85fe-d0b135b548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3cf68d-abfa-46ca-85fe-d0b135b548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00FC09-C329-45C7-B80B-0827F67219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A15FC3-B2E4-447A-8554-1A2A2B0EA6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3cf68d-abfa-46ca-85fe-d0b135b548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A732004-249E-4473-8824-99EC4572B26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5613</TotalTime>
  <Words>899</Words>
  <Application>Microsoft Office PowerPoint</Application>
  <PresentationFormat>On-screen Show (4:3)</PresentationFormat>
  <Paragraphs>202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Avenir Next Condensed</vt:lpstr>
      <vt:lpstr>Calibri</vt:lpstr>
      <vt:lpstr>Calibri Light</vt:lpstr>
      <vt:lpstr>Cambria Math</vt:lpstr>
      <vt:lpstr>Imprint MT Shadow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states and gates on the Bloch sphere</dc:title>
  <dc:creator>İskender Yalçınkaya</dc:creator>
  <cp:lastModifiedBy>Yalcinkaya, Iskender</cp:lastModifiedBy>
  <cp:revision>254</cp:revision>
  <dcterms:created xsi:type="dcterms:W3CDTF">2021-02-25T16:32:59Z</dcterms:created>
  <dcterms:modified xsi:type="dcterms:W3CDTF">2023-11-12T03:20:20Z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0x0101003805C4625A361F45B0AA32D1B072F357</vt:lpwstr>
  </property>
</Properties>
</file>