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78" r:id="rId5"/>
    <p:sldId id="282" r:id="rId6"/>
    <p:sldId id="283" r:id="rId7"/>
    <p:sldId id="268" r:id="rId8"/>
    <p:sldId id="271" r:id="rId9"/>
    <p:sldId id="272" r:id="rId10"/>
    <p:sldId id="273" r:id="rId11"/>
    <p:sldId id="274" r:id="rId12"/>
    <p:sldId id="276" r:id="rId13"/>
    <p:sldId id="284" r:id="rId14"/>
    <p:sldId id="285" r:id="rId15"/>
    <p:sldId id="28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1CB4F-8E6E-4B3C-B1DF-12020764D3D8}">
          <p14:sldIdLst>
            <p14:sldId id="278"/>
            <p14:sldId id="282"/>
            <p14:sldId id="283"/>
            <p14:sldId id="268"/>
            <p14:sldId id="271"/>
            <p14:sldId id="272"/>
            <p14:sldId id="273"/>
            <p14:sldId id="274"/>
            <p14:sldId id="276"/>
            <p14:sldId id="284"/>
            <p14:sldId id="285"/>
            <p14:sldId id="28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2:3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72,'0'0'256,"0"0"143,0 0-58,0 0-135,0 0-49,0 0 24,0 12 4388,0 31-4011,1 67 475,0-110-3969,0 0 316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2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5 176,'0'-4'383,"0"3"-758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3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93 128,'0'0'169,"0"0"-63,0 0-46,0 0 20,0 0 204,0 0-84,1-2 4975,-1 3-4598,-6 18-278,2 0 1,0 0-1,1 0 0,1 1 1,0 30-1,2-49-160,0-1 78,0 0-114,0 0 44,0 0 93,0-45 425,-1 18-679,0 19-15,1 0-1,-1 1 1,1-1 0,1 0-1,-1 1 1,1-1-1,1 1 1,-1-1-1,6-12 1,-3 16 83,0 1 0,1 0 0,-1 0 0,1 0 0,0 0 0,0 1 0,0 0-1,0 0 1,0 0 0,0 1 0,1 0 0,10-2 0,10-3 337,19-12 219,0 1-224,-27 12-3824,-25 5 603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4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0 960,'0'0'502,"0"0"-154,0 0 65,0 0 165,0 0-30,0 0-124,13 1 3651,-5 18-2874,-2-2-699,1 0 0,1-1 0,0 0 1,12 16-1,-63-15 839,-54 32-1293,97-49-232,0 0-44,0 0-581,0 0-833,0 0-676,3 0-585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8T10:10:2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1464,'0'0'2680,"0"0"-1839,0 0-641,0 0-192,0 0-8,0 0-1313,0 0-351,32 0 168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2:4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1 328,'0'0'331,"0"0"77,0 0 0,0 0-129,0 0-81,0 0 29,8 6 4130,21 15-3646,48 25 181,-66-41-843,-1 1 1,0 1-1,0-1 0,16 17 1,-17-20 494,-5-3-3446,-4 0-29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2:4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5 576,'0'0'535,"0"0"-6,0 0-19,0 0-93,0 0-93,0 0-36,-12 6 1686,13 0-1626,0-13 173,2-2-105,-2 19-566,-1-10 160,0 0 0,1 1 0,-1-1 0,1 0 1,-1 0-1,0 1 0,1-1 0,-1 0 0,1 0 0,-1 0 0,1 0 0,-1 1 1,1-1-1,-1 0 0,1 0 0,-1 0 0,0 0 0,1 0 0,-1 0 0,1 0 1,-1 0-1,1-1 0,-1 1 0,1 0 0,-1 0 0,1 0 0,-1 0 0,1-1 1,-1 1-1,0 0 0,1 0 0,-1-1 0,0 1 0,1 0 0,-1-1 0,0 1 0,1 0 1,-1-1-1,0 1 0,1-1 0,-1 1 0,0 0 0,0-1 0,0 1 0,1-1 1,-1 1-1,0-1 0,0 1 0,0-1 0,0 1 0,0-1 0,0 1 0,0 0 1,0-1-1,0 0 0,-11 6-274,9 0 75,12-3 544,-10-2-119,-1 0-229,1-1-1,-1 1 1,0 0-1,1 0 1,-1 0-1,0 0 1,1 0-1,-1 0 1,1 0-1,-1 0 1,0 0-1,1 0 1,-1 0-1,0 0 1,1 0-1,-1 1 0,1-1 1,-1 0-1,0 0 1,1 1-1,-1-1 1,1 0-1,-1 1 1,1-1-1,-1 0 1,1 1-1,-1-1 1,1 1-1,0-1 1,-1 1-1,1-1 1,-1 1-1,1-1 0,0 1 1,0 0-1,-1-1 1,1 1-1,0-1 1,0 1-1,0 0 1,0-1-1,0 1 1,-1-1-1,1 1 1,0 0-1,1 1 1,0-1-120,1-6 196,1-3 22,-2 15-415,0-7 329,-1 0 0,1 1 0,0-1 0,-1 0 0,1 0 0,0 0 0,-1 0 0,1 0 0,-1 0 0,1 0 0,0 0 0,-1 0 0,1 0 0,0 0 0,-1-1 0,1 1 0,-1 0 0,1 0 0,0-1 0,-1 1 0,1 0 0,-1-1 0,1 1 0,-1 0 0,1-1 0,-1 1 0,1-1 0,-1 1 0,1-1 0,-1 1 0,0-1 0,1 1 0,-1-1 0,0 0 0,0 1 0,1-1 0,-1 1 0,0-2 0,0 2-12,1-1-1,-1 1 0,0 0 0,0-1 0,0 1 0,0-1 1,0 1-1,0 0 0,0-1 0,0 1 0,0 0 0,0-1 1,0 1-1,0-1 0,0 1 0,0 0 0,0-1 1,0 1-1,0 0 0,-1-1 0,1 1 0,0 0 0,0-1 1,0 1-1,-1 0 0,1-1 0,0 1 0,0 0 0,-1 0 1,1-1-1,0 1 0,-1 0 0,1 0 0,0-1 1,-1 1-1,-7 9 79,3 4-190,5-11-34,5-6-67,-2-5 490,-2 8-3022,-1 4 235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2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53 16,'0'0'357,"0"0"-73,0 0-26,0 0-59,0 0-27,0 0 34,0 12 3431,-1 33-3029,6-13-473,2 0-1,1 0 0,2 0 1,1-1-1,1-1 0,1 0 1,26 41-1,-8-20 34,-17-25-140,1-1-1,1 0 1,1-2 0,2 0 0,0 0 0,30 25 0,158 124 343,-170-137-323,0-3 1,3-1 0,0-1 0,76 39 0,127 40 627,-222-103-600,0-1 1,1-1 0,-1-1-1,1 0 1,0-2-1,-1 0 1,1-2 0,23-3-1,-41 3 31,0 0 0,0-1 1,0 1-1,0-1 0,0 0 0,0 0 0,-1-1 0,1 1 0,-1-1 0,1 0 0,-1 1 0,0-2 0,0 1 0,0 0 0,0-1 0,-1 1 1,0-1-1,1 0 0,-1 1 0,0-1 0,-1 0 0,1-1 0,-1 1 0,0 0 0,1-6 0,2-3-60,-2 1 0,1-1-1,-2 0 1,0 0 0,0 0 0,-1-1 0,-3-18-1,-3 8 172,-2 0-1,-1 0 1,0 1-1,-2 0 0,-1 1 1,0 0-1,-30-37 1,-20-37-196,46 71-5,0 0-1,-2 1 1,-1 1-1,-1 1 1,-41-35 0,-127-88 120,154 121-141,-45-27 17,-3 3 0,-1 4-1,-127-48 1,189 84-96,-1 1 0,0 1 0,-1 1 0,1 1 0,-1 1 0,0 1 0,0 1 0,-41 3 0,59-1 80,0 1-1,1-1 1,-1 1-1,1 0 1,-1 1-1,1-1 0,0 1 1,0 0-1,-7 5 1,-20 13-1225,20-5-3669,5-10 1798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2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1 280,'0'0'639,"0"0"-270,0 0-105,0 0-45,0 0-27,0 0 15,0 0 46,0 0 42,0 0 21,0 0-33,0 0-62,0 0-49,0 0-37,0 0 45,0 0 53,0 0 42,0 0-3,0 0 16,0 0 23,0 0-2,0 0-63,0 0-33,0 0-29,0 0-33,0 0-35,0 0-24,0 0-30,0 0-7,0 0-22,0 0-58,0 0 0,0 0-35,0 0-3,41 27 755,-17-17-380,-19-9-283,-1 0-1,0 1 1,0 0-1,0 0 1,0 0-1,0 1 1,5 3-1,13 14 347,-16-14-3710,-6-6 3159,0 0-2187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2:5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0 728,'0'0'643,"0"0"-87,0 0-172,0 0-134,0 0-29,0 0-6,-6 11 2628,-2 153-1299,8-154-1441,0-9-2437,0-3 766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5:13:0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2 640,'0'0'1458,"0"0"-549,0 0-183,0 0-98,0 0-192,0 0-136,0 0-111,-7 12-274,6-12 89,0 0-1,1 0 0,-1 0 1,0 0-1,0 0 1,0 0-1,0 0 1,1 1-1,-1-1 0,0 0 1,0 1-1,0-1 1,1 0-1,-1 1 1,0-1-1,0 1 0,1-1 1,-1 1-1,0 1 1,1-2-2,0 0 0,0 0 0,0 0 0,0 1 1,0-1-1,0 0 0,0 0 0,0 1 0,0-1 0,0 0 1,0 0-1,0 0 0,0 1 0,0-1 0,0 0 1,0 0-1,1 0 0,-1 0 0,0 1 0,0-1 0,0 0 1,0 0-1,1 0 0,-1 0 0,0 0 0,0 1 0,0-1 1,0 0-1,1 0 0,-1 0 0,0 0 0,0 0 0,1 0 1,-1 0-1,0 0 0,0 0 0,0 0 0,1 0 0,-1 0 1,0 0-1,0 0 0,1 0 0,-1 0 0,0 0 0,0 0 1,0 0-1,1 0 0,-1 0 0,0 0 0,0 0 0,0 0 1,1-1-1,-1 1 0,0 0 0,0 0 0,0 0 0,0 0 1,1-1-1,-1 1 0,0 0 0,0 0 0,0-1 0,1 1 30,-1 0-1,0-1 0,0 1 0,1-1 0,-1 1 1,0-1-1,0 1 0,1 0 0,-1-1 0,0 1 0,0-1 1,0 1-1,0-1 0,0 1 0,0-1 0,0 1 1,0-1-1,0 1 0,0-1 0,0 1 0,0-1 0,0 1 1,0-1-1,0 1 0,-1-1 0,1 1 0,0-1 1,0 1-1,-1-1 0,1 1 0,-1-1 0,-3-1 149,2 17-391,2-15 149,0 0 3,0 0 34,0 0-21,0 0-19,5-1 811,-13 1-313,9 0-441,-1 0 1,0 0 0,0 0 0,1 1 0,-1-1 0,0 0 0,0 0 0,0 0-1,1 1 1,-1-1 0,0 0 0,0 0 0,0 1 0,0-1 0,0 0 0,0 0-1,0 1 1,1-1 0,-1 0 0,0 0 0,0 1 0,0-1 0,0 0 0,0 1-1,0-1 1,0 0 0,0 0 0,0 1 0,-1-1 0,1 0 0,0 1-1,0-1 1,0 0 0,0 0 0,0 1 0,0-1 0,0 0 0,-1 0 0,1 0-1,0 1 1,0-1 0,0 0 0,-1 0 0,1 0 0,0 1 0,0-1 0,-1 0-1,1 0 1,0 0 0,0 0 0,-1 0 0,1 0 0,0 1 0,0-1 0,-1 0-1,1 0 1,0 0 0,0 0 0,-1 0 0,1 0 0,0 0 0,-1 0 0,1 0-1,0 0 1,0 0 0,-1-1 0,1 1 0,-1 0 0,2 0 8,-1 1 1,0-1-1,0 0 1,1 1-1,-1-1 1,0 0 0,0 0-1,1 1 1,-1-1-1,0 0 1,1 0-1,-1 1 1,0-1-1,1 0 1,-1 0-1,1 0 1,-1 0-1,0 0 1,1 0-1,-1 1 1,1-1 0,-1 0-1,0 0 1,1 0-1,-1 0 1,1 0-1,-1 0 1,0-1-1,1 1 1,-1 0-1,0 0 1,1 0-1,-1 0 1,1 0-1,-1-1 1,0 1 0,1 0-1,-1 0 1,0-1-1,1 1 1,-1 0-1,7-18 788,-9 4-118,2 14-681,-1 0 1,1 0-1,-1 1 1,1-1-1,-1 0 1,1 0-1,-1 1 0,1-1 1,-1 0-1,1 1 1,-1-1-1,1 0 1,-1 1-1,1-1 1,0 1-1,-1-1 1,1 0-1,0 1 0,-1-1 1,1 1-1,0-1 1,0 1-1,0-1 1,-1 1-1,1-1 1,0 1-1,0 0 0,0-1 1,0 2-1,1-2-194,-1 0 0,1 1-1,0-1 1,-1 0 0,1 0 0,0 0-1,0 1 1,0-1 0,-1 0-1,1 0 1,0 0 0,0 0-1,0 0 1,-1 0 0,1-1-1,0 1 1,0 0 0,-1 0-1,2-1 1,5-2-1309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3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1142 104,'0'0'193,"0"0"-18,0 0 16,0 0-15,0 0 21,9-14 6461,-5 9-6476,224-106 1397,-85 42-1178,154-51 0,-295 120-390,62-28 57,81-48 1,-107 55-76,244-124 35,-51 26 105,67-28-143,-190 108 24,-40 15-2,76-38-1,-25 5-5,39-20 19,-151 73 6,-3 1 21,0 1 0,0-1 0,0 1 1,0 0-1,0 1 0,1-1 0,-1 1 0,6-2 0,-10 3-79,0 0-14,0 0 105,0 0-83,0-2-3469,0 0-1517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1T17:54:2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72,'0'0'437,"0"0"-104,0 0-109,0 0 50,0 0-179,0 0-68,0 0-6,0 0-109,0 0-141,0 0 3,0-2-493,0 2 498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6005-E975-5041-8BA1-D0D4192E2E6B}" type="datetimeFigureOut">
              <a:rPr lang="en-CZ" smtClean="0"/>
              <a:t>11/12/2023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356A-A6FE-4E4B-85E5-7901A130B7A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7370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0D50-C5DF-432A-A41B-93DD6D7A585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customXml" Target="../ink/ink13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79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118.png"/><Relationship Id="rId26" Type="http://schemas.openxmlformats.org/officeDocument/2006/relationships/customXml" Target="../ink/ink7.xml"/><Relationship Id="rId21" Type="http://schemas.openxmlformats.org/officeDocument/2006/relationships/image" Target="../media/image120.png"/><Relationship Id="rId34" Type="http://schemas.openxmlformats.org/officeDocument/2006/relationships/customXml" Target="../ink/ink11.xml"/><Relationship Id="rId7" Type="http://schemas.openxmlformats.org/officeDocument/2006/relationships/image" Target="../media/image110.png"/><Relationship Id="rId12" Type="http://schemas.openxmlformats.org/officeDocument/2006/relationships/customXml" Target="../ink/ink1.xml"/><Relationship Id="rId17" Type="http://schemas.openxmlformats.org/officeDocument/2006/relationships/image" Target="../media/image117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image" Target="../media/image129.png"/><Relationship Id="rId2" Type="http://schemas.openxmlformats.org/officeDocument/2006/relationships/image" Target="../media/image105.png"/><Relationship Id="rId16" Type="http://schemas.openxmlformats.org/officeDocument/2006/relationships/customXml" Target="../ink/ink3.xml"/><Relationship Id="rId20" Type="http://schemas.openxmlformats.org/officeDocument/2006/relationships/customXml" Target="../ink/ink4.xm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customXml" Target="../ink/ink6.xml"/><Relationship Id="rId32" Type="http://schemas.openxmlformats.org/officeDocument/2006/relationships/customXml" Target="../ink/ink10.xml"/><Relationship Id="rId37" Type="http://schemas.openxmlformats.org/officeDocument/2006/relationships/image" Target="../media/image128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23" Type="http://schemas.openxmlformats.org/officeDocument/2006/relationships/image" Target="../media/image121.png"/><Relationship Id="rId28" Type="http://schemas.openxmlformats.org/officeDocument/2006/relationships/customXml" Target="../ink/ink8.xml"/><Relationship Id="rId36" Type="http://schemas.openxmlformats.org/officeDocument/2006/relationships/customXml" Target="../ink/ink12.xml"/><Relationship Id="rId10" Type="http://schemas.openxmlformats.org/officeDocument/2006/relationships/image" Target="../media/image113.png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customXml" Target="../ink/ink2.xml"/><Relationship Id="rId22" Type="http://schemas.openxmlformats.org/officeDocument/2006/relationships/customXml" Target="../ink/ink5.xml"/><Relationship Id="rId27" Type="http://schemas.openxmlformats.org/officeDocument/2006/relationships/image" Target="../media/image123.png"/><Relationship Id="rId30" Type="http://schemas.openxmlformats.org/officeDocument/2006/relationships/customXml" Target="../ink/ink9.xml"/><Relationship Id="rId35" Type="http://schemas.openxmlformats.org/officeDocument/2006/relationships/image" Target="../media/image127.png"/><Relationship Id="rId8" Type="http://schemas.openxmlformats.org/officeDocument/2006/relationships/image" Target="../media/image111.png"/><Relationship Id="rId3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id="{29207FBB-F179-A272-BB30-72A9663AB9F3}"/>
              </a:ext>
            </a:extLst>
          </p:cNvPr>
          <p:cNvSpPr/>
          <p:nvPr/>
        </p:nvSpPr>
        <p:spPr>
          <a:xfrm>
            <a:off x="532950" y="3940304"/>
            <a:ext cx="8111503" cy="2177943"/>
          </a:xfrm>
          <a:prstGeom prst="roundRect">
            <a:avLst>
              <a:gd name="adj" fmla="val 951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E91C9E79-EC05-DF04-3C8C-A18C3E7C775F}"/>
              </a:ext>
            </a:extLst>
          </p:cNvPr>
          <p:cNvSpPr/>
          <p:nvPr/>
        </p:nvSpPr>
        <p:spPr>
          <a:xfrm>
            <a:off x="536855" y="1765850"/>
            <a:ext cx="8112768" cy="1851241"/>
          </a:xfrm>
          <a:prstGeom prst="roundRect">
            <a:avLst>
              <a:gd name="adj" fmla="val 10776"/>
            </a:avLst>
          </a:prstGeom>
          <a:solidFill>
            <a:schemeClr val="accent1">
              <a:lumMod val="20000"/>
              <a:lumOff val="80000"/>
              <a:alpha val="691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A3C21-7061-965D-EF81-30CD40F2F2DB}"/>
                  </a:ext>
                </a:extLst>
              </p:cNvPr>
              <p:cNvSpPr txBox="1"/>
              <p:nvPr/>
            </p:nvSpPr>
            <p:spPr>
              <a:xfrm>
                <a:off x="1194639" y="2647693"/>
                <a:ext cx="2183803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A3C21-7061-965D-EF81-30CD40F2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9" y="2647693"/>
                <a:ext cx="2183803" cy="370614"/>
              </a:xfrm>
              <a:prstGeom prst="rect">
                <a:avLst/>
              </a:prstGeom>
              <a:blipFill>
                <a:blip r:embed="rId2"/>
                <a:stretch>
                  <a:fillRect l="-8721" t="-166667" r="-19767" b="-25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Unitary operator</a:t>
            </a:r>
            <a:endParaRPr lang="en-US" dirty="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A673B79C-6EFB-E606-4C7C-51F655A60967}"/>
              </a:ext>
            </a:extLst>
          </p:cNvPr>
          <p:cNvSpPr/>
          <p:nvPr/>
        </p:nvSpPr>
        <p:spPr>
          <a:xfrm rot="16200000">
            <a:off x="3164509" y="4895294"/>
            <a:ext cx="228114" cy="3246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3D274-F879-99FB-8D0B-79D8FC340D5D}"/>
              </a:ext>
            </a:extLst>
          </p:cNvPr>
          <p:cNvSpPr txBox="1"/>
          <p:nvPr/>
        </p:nvSpPr>
        <p:spPr>
          <a:xfrm>
            <a:off x="721799" y="1877176"/>
            <a:ext cx="766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we will be working with normalized quantum states in this class: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FBB0D-D633-45A9-ECF8-8EA9AE244DD6}"/>
                  </a:ext>
                </a:extLst>
              </p:cNvPr>
              <p:cNvSpPr txBox="1"/>
              <p:nvPr/>
            </p:nvSpPr>
            <p:spPr>
              <a:xfrm>
                <a:off x="4053109" y="2385907"/>
                <a:ext cx="166776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FBB0D-D633-45A9-ECF8-8EA9AE24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109" y="2385907"/>
                <a:ext cx="1667764" cy="1008225"/>
              </a:xfrm>
              <a:prstGeom prst="rect">
                <a:avLst/>
              </a:prstGeom>
              <a:blipFill>
                <a:blip r:embed="rId3"/>
                <a:stretch>
                  <a:fillRect l="-67424" t="-119753" r="-3788" b="-18024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6A83CA9-A5E7-1616-81EE-1E6B78989A8C}"/>
              </a:ext>
            </a:extLst>
          </p:cNvPr>
          <p:cNvSpPr txBox="1"/>
          <p:nvPr/>
        </p:nvSpPr>
        <p:spPr>
          <a:xfrm>
            <a:off x="5908251" y="2713657"/>
            <a:ext cx="24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868E30-3774-F4E5-4C19-E411A6E59204}"/>
                  </a:ext>
                </a:extLst>
              </p:cNvPr>
              <p:cNvSpPr txBox="1"/>
              <p:nvPr/>
            </p:nvSpPr>
            <p:spPr>
              <a:xfrm>
                <a:off x="1983795" y="3159523"/>
                <a:ext cx="1394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868E30-3774-F4E5-4C19-E411A6E5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5" y="3159523"/>
                <a:ext cx="13946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DFE51AC-9F36-C0F7-ADFF-0A520BAD44A0}"/>
              </a:ext>
            </a:extLst>
          </p:cNvPr>
          <p:cNvSpPr txBox="1"/>
          <p:nvPr/>
        </p:nvSpPr>
        <p:spPr>
          <a:xfrm>
            <a:off x="707956" y="4104378"/>
            <a:ext cx="728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the operators acting on quantum states should not change above condition after transformations: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7D00B8-61D3-46ED-742C-E28772A06861}"/>
                  </a:ext>
                </a:extLst>
              </p:cNvPr>
              <p:cNvSpPr txBox="1"/>
              <p:nvPr/>
            </p:nvSpPr>
            <p:spPr>
              <a:xfrm>
                <a:off x="927800" y="4870599"/>
                <a:ext cx="1955916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CZ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7D00B8-61D3-46ED-742C-E28772A06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00" y="4870599"/>
                <a:ext cx="1955916" cy="370358"/>
              </a:xfrm>
              <a:prstGeom prst="rect">
                <a:avLst/>
              </a:prstGeom>
              <a:blipFill>
                <a:blip r:embed="rId5"/>
                <a:stretch>
                  <a:fillRect l="-1923" t="-113333" r="-8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A761A8-FD96-2403-4618-26B3BBBB5CCC}"/>
                  </a:ext>
                </a:extLst>
              </p:cNvPr>
              <p:cNvSpPr txBox="1"/>
              <p:nvPr/>
            </p:nvSpPr>
            <p:spPr>
              <a:xfrm>
                <a:off x="3634412" y="4875898"/>
                <a:ext cx="1955916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CZ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A761A8-FD96-2403-4618-26B3BBBB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12" y="4875898"/>
                <a:ext cx="1955916" cy="370358"/>
              </a:xfrm>
              <a:prstGeom prst="rect">
                <a:avLst/>
              </a:prstGeom>
              <a:blipFill>
                <a:blip r:embed="rId6"/>
                <a:stretch>
                  <a:fillRect l="-2581" t="-113333" r="-1161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4614FC-0AE4-0CF1-0435-0F91FB9540F0}"/>
                  </a:ext>
                </a:extLst>
              </p:cNvPr>
              <p:cNvSpPr txBox="1"/>
              <p:nvPr/>
            </p:nvSpPr>
            <p:spPr>
              <a:xfrm>
                <a:off x="6089423" y="4814287"/>
                <a:ext cx="1598386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4614FC-0AE4-0CF1-0435-0F91FB954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23" y="4814287"/>
                <a:ext cx="1598386" cy="544252"/>
              </a:xfrm>
              <a:prstGeom prst="rect">
                <a:avLst/>
              </a:prstGeom>
              <a:blipFill>
                <a:blip r:embed="rId7"/>
                <a:stretch>
                  <a:fillRect l="-51969" t="-186047" r="-2362" b="-2697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FE57A4B-AB7C-F1B8-B3F1-7B7920EE3C59}"/>
              </a:ext>
            </a:extLst>
          </p:cNvPr>
          <p:cNvSpPr txBox="1"/>
          <p:nvPr/>
        </p:nvSpPr>
        <p:spPr>
          <a:xfrm>
            <a:off x="707956" y="5570384"/>
            <a:ext cx="79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quantum operator satisfying the above condition is called a </a:t>
            </a:r>
            <a:r>
              <a:rPr lang="en-US" b="1" dirty="0"/>
              <a:t>unitary operator.</a:t>
            </a:r>
          </a:p>
        </p:txBody>
      </p:sp>
    </p:spTree>
    <p:extLst>
      <p:ext uri="{BB962C8B-B14F-4D97-AF65-F5344CB8AC3E}">
        <p14:creationId xmlns:p14="http://schemas.microsoft.com/office/powerpoint/2010/main" val="25159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124">
            <a:extLst>
              <a:ext uri="{FF2B5EF4-FFF2-40B4-BE49-F238E27FC236}">
                <a16:creationId xmlns:a16="http://schemas.microsoft.com/office/drawing/2014/main" id="{7314C9E5-8D60-807D-BA66-072C1E92A1B0}"/>
              </a:ext>
            </a:extLst>
          </p:cNvPr>
          <p:cNvSpPr/>
          <p:nvPr/>
        </p:nvSpPr>
        <p:spPr>
          <a:xfrm>
            <a:off x="3038179" y="3070023"/>
            <a:ext cx="3067642" cy="2272012"/>
          </a:xfrm>
          <a:prstGeom prst="roundRect">
            <a:avLst>
              <a:gd name="adj" fmla="val 1078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20">
            <a:extLst>
              <a:ext uri="{FF2B5EF4-FFF2-40B4-BE49-F238E27FC236}">
                <a16:creationId xmlns:a16="http://schemas.microsoft.com/office/drawing/2014/main" id="{5DF70B90-39A9-3195-0D19-6DF89ADB1705}"/>
              </a:ext>
            </a:extLst>
          </p:cNvPr>
          <p:cNvSpPr/>
          <p:nvPr/>
        </p:nvSpPr>
        <p:spPr>
          <a:xfrm>
            <a:off x="1557866" y="1515965"/>
            <a:ext cx="6028268" cy="13255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A47FFA-AD2F-D04A-3A08-4505AAAF4218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>
                <a:latin typeface="Avenir Next Condensed" charset="0"/>
              </a:rPr>
              <a:t>Measurement</a:t>
            </a:r>
            <a:r>
              <a:rPr lang="tr-TR" b="1" dirty="0">
                <a:latin typeface="Avenir Next Condensed" charset="0"/>
              </a:rPr>
              <a:t> in </a:t>
            </a:r>
            <a:r>
              <a:rPr lang="tr-TR" b="1" dirty="0" err="1">
                <a:latin typeface="Avenir Next Condensed" charset="0"/>
              </a:rPr>
              <a:t>arbitrary</a:t>
            </a:r>
            <a:r>
              <a:rPr lang="tr-TR" b="1" dirty="0">
                <a:latin typeface="Avenir Next Condensed" charset="0"/>
              </a:rPr>
              <a:t> </a:t>
            </a:r>
            <a:r>
              <a:rPr lang="tr-TR" b="1" dirty="0" err="1">
                <a:latin typeface="Avenir Next Condensed" charset="0"/>
              </a:rPr>
              <a:t>bases</a:t>
            </a:r>
            <a:endParaRPr lang="tr-TR" b="1" dirty="0">
              <a:latin typeface="Avenir Next Condense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06382B-02BC-D02A-61B3-763AA92B2A4D}"/>
                  </a:ext>
                </a:extLst>
              </p:cNvPr>
              <p:cNvSpPr txBox="1"/>
              <p:nvPr/>
            </p:nvSpPr>
            <p:spPr>
              <a:xfrm>
                <a:off x="1863782" y="1755938"/>
                <a:ext cx="20495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06382B-02BC-D02A-61B3-763AA92B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82" y="1755938"/>
                <a:ext cx="2049535" cy="307777"/>
              </a:xfrm>
              <a:prstGeom prst="rect">
                <a:avLst/>
              </a:prstGeom>
              <a:blipFill>
                <a:blip r:embed="rId2"/>
                <a:stretch>
                  <a:fillRect l="-7362" t="-168000" r="-16564" b="-24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F5D3D-767F-6E62-2237-182F1BCFB851}"/>
                  </a:ext>
                </a:extLst>
              </p:cNvPr>
              <p:cNvSpPr txBox="1"/>
              <p:nvPr/>
            </p:nvSpPr>
            <p:spPr>
              <a:xfrm>
                <a:off x="4160068" y="1768171"/>
                <a:ext cx="9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BF5D3D-767F-6E62-2237-182F1BCFB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068" y="1768171"/>
                <a:ext cx="977960" cy="276999"/>
              </a:xfrm>
              <a:prstGeom prst="rect">
                <a:avLst/>
              </a:prstGeom>
              <a:blipFill>
                <a:blip r:embed="rId3"/>
                <a:stretch>
                  <a:fillRect r="-559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5A73C8-850B-6899-3941-00A825FFE1EB}"/>
              </a:ext>
            </a:extLst>
          </p:cNvPr>
          <p:cNvSpPr txBox="1"/>
          <p:nvPr/>
        </p:nvSpPr>
        <p:spPr>
          <a:xfrm>
            <a:off x="5384779" y="1722005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Orthogonal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B013E-4122-A13D-DCEA-4C061B80FD38}"/>
                  </a:ext>
                </a:extLst>
              </p:cNvPr>
              <p:cNvSpPr txBox="1"/>
              <p:nvPr/>
            </p:nvSpPr>
            <p:spPr>
              <a:xfrm>
                <a:off x="2641799" y="2292210"/>
                <a:ext cx="4486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constitute a basis for qubit states.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B013E-4122-A13D-DCEA-4C061B80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99" y="2292210"/>
                <a:ext cx="4486934" cy="369332"/>
              </a:xfrm>
              <a:prstGeom prst="rect">
                <a:avLst/>
              </a:prstGeom>
              <a:blipFill>
                <a:blip r:embed="rId4"/>
                <a:stretch>
                  <a:fillRect l="-1127" t="-113333" r="-56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0C467570-AB96-3041-6F52-E6D48B3E3CD8}"/>
              </a:ext>
            </a:extLst>
          </p:cNvPr>
          <p:cNvSpPr/>
          <p:nvPr/>
        </p:nvSpPr>
        <p:spPr>
          <a:xfrm rot="16200000">
            <a:off x="2365411" y="2314545"/>
            <a:ext cx="228114" cy="3246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674852A-7238-BCF9-B004-BE0994303249}"/>
              </a:ext>
            </a:extLst>
          </p:cNvPr>
          <p:cNvGrpSpPr/>
          <p:nvPr/>
        </p:nvGrpSpPr>
        <p:grpSpPr>
          <a:xfrm>
            <a:off x="3752498" y="3108371"/>
            <a:ext cx="2133689" cy="1496698"/>
            <a:chOff x="2495984" y="2905969"/>
            <a:chExt cx="2848923" cy="199840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5B4CAB-5EAA-45C4-2790-914458C9C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3477" y="4745911"/>
              <a:ext cx="1644551" cy="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82CE6A-3F61-37AF-9168-FA346AAA3FB5}"/>
                </a:ext>
              </a:extLst>
            </p:cNvPr>
            <p:cNvCxnSpPr>
              <a:cxnSpLocks/>
            </p:cNvCxnSpPr>
            <p:nvPr/>
          </p:nvCxnSpPr>
          <p:spPr>
            <a:xfrm>
              <a:off x="3676100" y="3253123"/>
              <a:ext cx="0" cy="16512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16A13-1D2A-AC7A-B64E-27C1AD657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4783" y="3799246"/>
              <a:ext cx="477456" cy="93894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4D0744-F577-B52A-C213-6CEBCCBB1F82}"/>
                    </a:ext>
                  </a:extLst>
                </p:cNvPr>
                <p:cNvSpPr txBox="1"/>
                <p:nvPr/>
              </p:nvSpPr>
              <p:spPr>
                <a:xfrm>
                  <a:off x="5143185" y="4566680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4D0744-F577-B52A-C213-6CEBCCBB1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185" y="4566680"/>
                  <a:ext cx="2017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8462" r="-38462" b="-31579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79DC8A-5F82-6E84-B01C-A4FC66182F54}"/>
                    </a:ext>
                  </a:extLst>
                </p:cNvPr>
                <p:cNvSpPr txBox="1"/>
                <p:nvPr/>
              </p:nvSpPr>
              <p:spPr>
                <a:xfrm>
                  <a:off x="3572930" y="2905969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279DC8A-5F82-6E84-B01C-A4FC66182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930" y="2905969"/>
                  <a:ext cx="20633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3846" r="-46154" b="-55000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CC15050-6831-BCA3-94D6-4BCB6518E1E0}"/>
                </a:ext>
              </a:extLst>
            </p:cNvPr>
            <p:cNvGrpSpPr/>
            <p:nvPr/>
          </p:nvGrpSpPr>
          <p:grpSpPr>
            <a:xfrm rot="19147174">
              <a:off x="2904032" y="3007360"/>
              <a:ext cx="1644551" cy="1651252"/>
              <a:chOff x="3645877" y="3405523"/>
              <a:chExt cx="1644551" cy="165125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90021D1-F833-DCE0-78B7-F45B9FECE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5877" y="4898311"/>
                <a:ext cx="1644551" cy="408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66FF2BC-3423-B7EF-88A7-AEB6FF96A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8500" y="3405523"/>
                <a:ext cx="0" cy="16512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4E7DA70-D410-D424-B999-DDE06A3647A4}"/>
                    </a:ext>
                  </a:extLst>
                </p:cNvPr>
                <p:cNvSpPr txBox="1"/>
                <p:nvPr/>
              </p:nvSpPr>
              <p:spPr>
                <a:xfrm>
                  <a:off x="4835100" y="3506554"/>
                  <a:ext cx="2596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4E7DA70-D410-D424-B999-DDE06A364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100" y="3506554"/>
                  <a:ext cx="25968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0000" r="-50000" b="-42105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A7EEF51-C521-8953-1999-55610F257CDB}"/>
                    </a:ext>
                  </a:extLst>
                </p:cNvPr>
                <p:cNvSpPr txBox="1"/>
                <p:nvPr/>
              </p:nvSpPr>
              <p:spPr>
                <a:xfrm>
                  <a:off x="2495984" y="3316814"/>
                  <a:ext cx="2677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A7EEF51-C521-8953-1999-55610F257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984" y="3316814"/>
                  <a:ext cx="267702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8824" t="-5000" r="-58824" b="-70000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9D59978-98C0-3150-A314-5C4DF611DE31}"/>
                </a:ext>
              </a:extLst>
            </p:cNvPr>
            <p:cNvSpPr/>
            <p:nvPr/>
          </p:nvSpPr>
          <p:spPr>
            <a:xfrm>
              <a:off x="4082435" y="3756031"/>
              <a:ext cx="117134" cy="11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1DCE0F-E845-95CB-056C-0CC43C1D9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4783" y="3814331"/>
              <a:ext cx="45642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46B47E-2E92-2B7E-D080-A3C01F57B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002" y="3814331"/>
              <a:ext cx="0" cy="9315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3C9747-6144-5BFA-E2B1-B24F83CD5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009" y="3849806"/>
              <a:ext cx="245964" cy="29039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18DBD7D-84F7-AA55-043F-1787FB87B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311" y="3857547"/>
              <a:ext cx="681484" cy="60999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259C94C-AEA4-C3DA-4D01-49E68C4F2B3A}"/>
              </a:ext>
            </a:extLst>
          </p:cNvPr>
          <p:cNvSpPr txBox="1"/>
          <p:nvPr/>
        </p:nvSpPr>
        <p:spPr>
          <a:xfrm>
            <a:off x="3103488" y="3895587"/>
            <a:ext cx="105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Remember: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7E3EB5-77BF-058C-8296-6AF2FD15B00B}"/>
              </a:ext>
            </a:extLst>
          </p:cNvPr>
          <p:cNvSpPr txBox="1"/>
          <p:nvPr/>
        </p:nvSpPr>
        <p:spPr>
          <a:xfrm>
            <a:off x="3122460" y="4712427"/>
            <a:ext cx="287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 Cartesian space it is possible to represent a point in different bases.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BCC3C-1FAD-99CD-BC92-5F3409F73097}"/>
              </a:ext>
            </a:extLst>
          </p:cNvPr>
          <p:cNvSpPr txBox="1"/>
          <p:nvPr/>
        </p:nvSpPr>
        <p:spPr>
          <a:xfrm>
            <a:off x="1256113" y="5663199"/>
            <a:ext cx="64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Similarly, it is possible to express a quantum state in different bases.</a:t>
            </a:r>
          </a:p>
        </p:txBody>
      </p:sp>
    </p:spTree>
    <p:extLst>
      <p:ext uri="{BB962C8B-B14F-4D97-AF65-F5344CB8AC3E}">
        <p14:creationId xmlns:p14="http://schemas.microsoft.com/office/powerpoint/2010/main" val="38139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7">
            <a:extLst>
              <a:ext uri="{FF2B5EF4-FFF2-40B4-BE49-F238E27FC236}">
                <a16:creationId xmlns:a16="http://schemas.microsoft.com/office/drawing/2014/main" id="{8331F1B4-DAE2-77B8-BCB1-5DD13EB90E77}"/>
              </a:ext>
            </a:extLst>
          </p:cNvPr>
          <p:cNvSpPr/>
          <p:nvPr/>
        </p:nvSpPr>
        <p:spPr>
          <a:xfrm>
            <a:off x="756364" y="3972842"/>
            <a:ext cx="7618949" cy="2521094"/>
          </a:xfrm>
          <a:prstGeom prst="roundRect">
            <a:avLst>
              <a:gd name="adj" fmla="val 95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0">
            <a:extLst>
              <a:ext uri="{FF2B5EF4-FFF2-40B4-BE49-F238E27FC236}">
                <a16:creationId xmlns:a16="http://schemas.microsoft.com/office/drawing/2014/main" id="{E3CAA70E-6468-3231-F797-6956DB91E390}"/>
              </a:ext>
            </a:extLst>
          </p:cNvPr>
          <p:cNvSpPr/>
          <p:nvPr/>
        </p:nvSpPr>
        <p:spPr>
          <a:xfrm>
            <a:off x="982136" y="1422037"/>
            <a:ext cx="7086601" cy="2311601"/>
          </a:xfrm>
          <a:prstGeom prst="roundRect">
            <a:avLst>
              <a:gd name="adj" fmla="val 11188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A47FFA-AD2F-D04A-3A08-4505AAAF4218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>
                <a:latin typeface="Avenir Next Condensed" charset="0"/>
              </a:rPr>
              <a:t>Measurement</a:t>
            </a:r>
            <a:r>
              <a:rPr lang="tr-TR" b="1" dirty="0">
                <a:latin typeface="Avenir Next Condensed" charset="0"/>
              </a:rPr>
              <a:t> in </a:t>
            </a:r>
            <a:r>
              <a:rPr lang="tr-TR" b="1" dirty="0" err="1">
                <a:latin typeface="Avenir Next Condensed" charset="0"/>
              </a:rPr>
              <a:t>arbitrary</a:t>
            </a:r>
            <a:r>
              <a:rPr lang="tr-TR" b="1" dirty="0">
                <a:latin typeface="Avenir Next Condensed" charset="0"/>
              </a:rPr>
              <a:t> </a:t>
            </a:r>
            <a:r>
              <a:rPr lang="tr-TR" b="1" dirty="0" err="1">
                <a:latin typeface="Avenir Next Condensed" charset="0"/>
              </a:rPr>
              <a:t>bases</a:t>
            </a:r>
            <a:endParaRPr lang="tr-TR" b="1" dirty="0">
              <a:latin typeface="Avenir Next Condensed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BCC3C-1FAD-99CD-BC92-5F3409F73097}"/>
              </a:ext>
            </a:extLst>
          </p:cNvPr>
          <p:cNvSpPr txBox="1"/>
          <p:nvPr/>
        </p:nvSpPr>
        <p:spPr>
          <a:xfrm>
            <a:off x="1118655" y="1569583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7C4A9-8DAC-CED5-1C10-E36C91E0BA12}"/>
                  </a:ext>
                </a:extLst>
              </p:cNvPr>
              <p:cNvSpPr txBox="1"/>
              <p:nvPr/>
            </p:nvSpPr>
            <p:spPr>
              <a:xfrm>
                <a:off x="1472429" y="1979477"/>
                <a:ext cx="622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CZ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CZ" dirty="0"/>
                  <a:t> are also a basis for a qubit state </a:t>
                </a:r>
                <a:r>
                  <a:rPr lang="en-CZ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CZ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7C4A9-8DAC-CED5-1C10-E36C91E0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29" y="1979477"/>
                <a:ext cx="6220484" cy="369332"/>
              </a:xfrm>
              <a:prstGeom prst="rect">
                <a:avLst/>
              </a:prstGeom>
              <a:blipFill>
                <a:blip r:embed="rId2"/>
                <a:stretch>
                  <a:fillRect l="-816" t="-117241" b="-17586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21A83243-304F-D551-90E6-5751BAC02621}"/>
              </a:ext>
            </a:extLst>
          </p:cNvPr>
          <p:cNvSpPr/>
          <p:nvPr/>
        </p:nvSpPr>
        <p:spPr>
          <a:xfrm rot="16200000">
            <a:off x="1785897" y="2501719"/>
            <a:ext cx="228114" cy="3246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7A3AE-3F39-0AB4-8A76-6DFB6D9B5F60}"/>
                  </a:ext>
                </a:extLst>
              </p:cNvPr>
              <p:cNvSpPr txBox="1"/>
              <p:nvPr/>
            </p:nvSpPr>
            <p:spPr>
              <a:xfrm>
                <a:off x="2141270" y="2477944"/>
                <a:ext cx="5841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Z" dirty="0"/>
                  <a:t>A qubit state can be written in terms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CZ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CZ" dirty="0"/>
                  <a:t> as well.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C7A3AE-3F39-0AB4-8A76-6DFB6D9B5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70" y="2477944"/>
                <a:ext cx="5841086" cy="369332"/>
              </a:xfrm>
              <a:prstGeom prst="rect">
                <a:avLst/>
              </a:prstGeom>
              <a:blipFill>
                <a:blip r:embed="rId3"/>
                <a:stretch>
                  <a:fillRect l="-868" t="-106452" b="-16129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0345C6-7155-815A-E43C-8CBE517C4EFA}"/>
                  </a:ext>
                </a:extLst>
              </p:cNvPr>
              <p:cNvSpPr txBox="1"/>
              <p:nvPr/>
            </p:nvSpPr>
            <p:spPr>
              <a:xfrm>
                <a:off x="3391078" y="3332786"/>
                <a:ext cx="2280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0345C6-7155-815A-E43C-8CBE517C4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078" y="3332786"/>
                <a:ext cx="2280368" cy="307777"/>
              </a:xfrm>
              <a:prstGeom prst="rect">
                <a:avLst/>
              </a:prstGeom>
              <a:blipFill>
                <a:blip r:embed="rId4"/>
                <a:stretch>
                  <a:fillRect l="-6630" t="-164000" r="-14917" b="-24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4D69D-1B34-D574-3FCF-C1F14EA86E85}"/>
                  </a:ext>
                </a:extLst>
              </p:cNvPr>
              <p:cNvSpPr txBox="1"/>
              <p:nvPr/>
            </p:nvSpPr>
            <p:spPr>
              <a:xfrm>
                <a:off x="906984" y="4097770"/>
                <a:ext cx="761894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are given a qubit state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in 0/1 basis, how can we switch to +/- basis? Or, in other words, what is the relationship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 </a:t>
                </a:r>
                <a:endParaRPr lang="en-CZ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4D69D-1B34-D574-3FCF-C1F14EA8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4" y="4097770"/>
                <a:ext cx="7618949" cy="669992"/>
              </a:xfrm>
              <a:prstGeom prst="rect">
                <a:avLst/>
              </a:prstGeom>
              <a:blipFill>
                <a:blip r:embed="rId5"/>
                <a:stretch>
                  <a:fillRect l="-666" t="-61111" b="-4814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5C1BB-1FFF-5155-C379-4EECCB02FEBA}"/>
                  </a:ext>
                </a:extLst>
              </p:cNvPr>
              <p:cNvSpPr txBox="1"/>
              <p:nvPr/>
            </p:nvSpPr>
            <p:spPr>
              <a:xfrm>
                <a:off x="906984" y="4685171"/>
                <a:ext cx="6527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we need to do it to calculate the </a:t>
                </a:r>
                <a:r>
                  <a:rPr lang="en-US" i="1" dirty="0"/>
                  <a:t>components</a:t>
                </a:r>
                <a:r>
                  <a:rPr lang="en-US" dirty="0"/>
                  <a:t> of </a:t>
                </a:r>
                <a:r>
                  <a:rPr lang="en-US" sz="18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in +/- basis: </a:t>
                </a:r>
                <a:endParaRPr lang="en-CZ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5C1BB-1FFF-5155-C379-4EECCB02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4" y="4685171"/>
                <a:ext cx="6527877" cy="369332"/>
              </a:xfrm>
              <a:prstGeom prst="rect">
                <a:avLst/>
              </a:prstGeom>
              <a:blipFill>
                <a:blip r:embed="rId6"/>
                <a:stretch>
                  <a:fillRect l="-777" t="-117241" r="-388" b="-17241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8B677-85A6-BF2D-CAAC-9980E4EAAA90}"/>
                  </a:ext>
                </a:extLst>
              </p:cNvPr>
              <p:cNvSpPr txBox="1"/>
              <p:nvPr/>
            </p:nvSpPr>
            <p:spPr>
              <a:xfrm>
                <a:off x="3391078" y="2931857"/>
                <a:ext cx="20495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8B677-85A6-BF2D-CAAC-9980E4EAA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078" y="2931857"/>
                <a:ext cx="2049535" cy="307777"/>
              </a:xfrm>
              <a:prstGeom prst="rect">
                <a:avLst/>
              </a:prstGeom>
              <a:blipFill>
                <a:blip r:embed="rId7"/>
                <a:stretch>
                  <a:fillRect l="-7362" t="-164000" r="-17178" b="-248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C00A6F-6CC8-08C0-8F87-052AC36B8EA6}"/>
                  </a:ext>
                </a:extLst>
              </p:cNvPr>
              <p:cNvSpPr txBox="1"/>
              <p:nvPr/>
            </p:nvSpPr>
            <p:spPr>
              <a:xfrm>
                <a:off x="2270056" y="5076810"/>
                <a:ext cx="2242677" cy="670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C00A6F-6CC8-08C0-8F87-052AC36B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56" y="5076810"/>
                <a:ext cx="2242677" cy="670183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1110E-B3DF-F6EC-9D74-C634A4B780F2}"/>
                  </a:ext>
                </a:extLst>
              </p:cNvPr>
              <p:cNvSpPr txBox="1"/>
              <p:nvPr/>
            </p:nvSpPr>
            <p:spPr>
              <a:xfrm>
                <a:off x="4435007" y="5076810"/>
                <a:ext cx="2242677" cy="670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1110E-B3DF-F6EC-9D74-C634A4B7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07" y="5076810"/>
                <a:ext cx="2242677" cy="670183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01FBE-1783-A114-2EBB-36DD7A605BA8}"/>
                  </a:ext>
                </a:extLst>
              </p:cNvPr>
              <p:cNvSpPr txBox="1"/>
              <p:nvPr/>
            </p:nvSpPr>
            <p:spPr>
              <a:xfrm>
                <a:off x="3069280" y="5907920"/>
                <a:ext cx="2731453" cy="469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01FBE-1783-A114-2EBB-36DD7A60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80" y="5907920"/>
                <a:ext cx="2731453" cy="469359"/>
              </a:xfrm>
              <a:prstGeom prst="rect">
                <a:avLst/>
              </a:prstGeom>
              <a:blipFill>
                <a:blip r:embed="rId10"/>
                <a:stretch>
                  <a:fillRect l="-5556" t="-92105" r="-12500" b="-14210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">
            <a:extLst>
              <a:ext uri="{FF2B5EF4-FFF2-40B4-BE49-F238E27FC236}">
                <a16:creationId xmlns:a16="http://schemas.microsoft.com/office/drawing/2014/main" id="{176C49CA-A211-AEE6-4CCA-60B5838EFDB8}"/>
              </a:ext>
            </a:extLst>
          </p:cNvPr>
          <p:cNvSpPr/>
          <p:nvPr/>
        </p:nvSpPr>
        <p:spPr>
          <a:xfrm>
            <a:off x="609605" y="3809012"/>
            <a:ext cx="8000999" cy="2021098"/>
          </a:xfrm>
          <a:prstGeom prst="roundRect">
            <a:avLst>
              <a:gd name="adj" fmla="val 951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124">
            <a:extLst>
              <a:ext uri="{FF2B5EF4-FFF2-40B4-BE49-F238E27FC236}">
                <a16:creationId xmlns:a16="http://schemas.microsoft.com/office/drawing/2014/main" id="{C0C42BD0-FCB5-14D6-A8B2-82CF659582BC}"/>
              </a:ext>
            </a:extLst>
          </p:cNvPr>
          <p:cNvSpPr/>
          <p:nvPr/>
        </p:nvSpPr>
        <p:spPr>
          <a:xfrm>
            <a:off x="1151473" y="1662895"/>
            <a:ext cx="6874933" cy="1846704"/>
          </a:xfrm>
          <a:prstGeom prst="roundRect">
            <a:avLst>
              <a:gd name="adj" fmla="val 1078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A47FFA-AD2F-D04A-3A08-4505AAAF4218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 err="1">
                <a:latin typeface="Avenir Next Condensed" charset="0"/>
              </a:rPr>
              <a:t>Measurement</a:t>
            </a:r>
            <a:r>
              <a:rPr lang="tr-TR" b="1" dirty="0">
                <a:latin typeface="Avenir Next Condensed" charset="0"/>
              </a:rPr>
              <a:t> in </a:t>
            </a:r>
            <a:r>
              <a:rPr lang="tr-TR" b="1" dirty="0" err="1">
                <a:latin typeface="Avenir Next Condensed" charset="0"/>
              </a:rPr>
              <a:t>arbitrary</a:t>
            </a:r>
            <a:r>
              <a:rPr lang="tr-TR" b="1" dirty="0">
                <a:latin typeface="Avenir Next Condensed" charset="0"/>
              </a:rPr>
              <a:t> </a:t>
            </a:r>
            <a:r>
              <a:rPr lang="tr-TR" b="1" dirty="0" err="1">
                <a:latin typeface="Avenir Next Condensed" charset="0"/>
              </a:rPr>
              <a:t>bases</a:t>
            </a:r>
            <a:endParaRPr lang="tr-TR" b="1" dirty="0">
              <a:latin typeface="Avenir Next Condensed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BCC3C-1FAD-99CD-BC92-5F3409F73097}"/>
              </a:ext>
            </a:extLst>
          </p:cNvPr>
          <p:cNvSpPr txBox="1"/>
          <p:nvPr/>
        </p:nvSpPr>
        <p:spPr>
          <a:xfrm>
            <a:off x="1325904" y="1783888"/>
            <a:ext cx="676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that when we measure a qubit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1A8F86-D0D4-A3D2-747D-4C339FEFDA58}"/>
                  </a:ext>
                </a:extLst>
              </p:cNvPr>
              <p:cNvSpPr txBox="1"/>
              <p:nvPr/>
            </p:nvSpPr>
            <p:spPr>
              <a:xfrm>
                <a:off x="5779188" y="1814665"/>
                <a:ext cx="20495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1A8F86-D0D4-A3D2-747D-4C339FEF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188" y="1814665"/>
                <a:ext cx="2049535" cy="307777"/>
              </a:xfrm>
              <a:prstGeom prst="rect">
                <a:avLst/>
              </a:prstGeom>
              <a:blipFill>
                <a:blip r:embed="rId2"/>
                <a:stretch>
                  <a:fillRect l="-7407" t="-168000" r="-17284" b="-24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DDB9C-F6AB-45CB-DCE4-96A8381C5E6D}"/>
                  </a:ext>
                </a:extLst>
              </p:cNvPr>
              <p:cNvSpPr txBox="1"/>
              <p:nvPr/>
            </p:nvSpPr>
            <p:spPr>
              <a:xfrm>
                <a:off x="1715372" y="2266792"/>
                <a:ext cx="3821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Z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Z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DDB9C-F6AB-45CB-DCE4-96A8381C5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72" y="2266792"/>
                <a:ext cx="3821832" cy="646331"/>
              </a:xfrm>
              <a:prstGeom prst="rect">
                <a:avLst/>
              </a:prstGeom>
              <a:blipFill>
                <a:blip r:embed="rId3"/>
                <a:stretch>
                  <a:fillRect l="-662" t="-65385" b="-9615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0BF695-9D38-8B2B-C2A5-4961FB6B52A9}"/>
                  </a:ext>
                </a:extLst>
              </p:cNvPr>
              <p:cNvSpPr txBox="1"/>
              <p:nvPr/>
            </p:nvSpPr>
            <p:spPr>
              <a:xfrm>
                <a:off x="1325903" y="3026695"/>
                <a:ext cx="6768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From now on we will call this a measurement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basis.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0BF695-9D38-8B2B-C2A5-4961FB6B5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03" y="3026695"/>
                <a:ext cx="6768231" cy="369332"/>
              </a:xfrm>
              <a:prstGeom prst="rect">
                <a:avLst/>
              </a:prstGeom>
              <a:blipFill>
                <a:blip r:embed="rId4"/>
                <a:stretch>
                  <a:fillRect l="-749" t="-113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343BD1-BB53-4A7B-877A-C1C95419F2ED}"/>
                  </a:ext>
                </a:extLst>
              </p:cNvPr>
              <p:cNvSpPr txBox="1"/>
              <p:nvPr/>
            </p:nvSpPr>
            <p:spPr>
              <a:xfrm>
                <a:off x="750166" y="3899065"/>
                <a:ext cx="77757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Similarly, we can measure the same quantum state in other bases. For example, if we measure above qubit state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 basis: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343BD1-BB53-4A7B-877A-C1C95419F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6" y="3899065"/>
                <a:ext cx="7775767" cy="646331"/>
              </a:xfrm>
              <a:prstGeom prst="rect">
                <a:avLst/>
              </a:prstGeom>
              <a:blipFill>
                <a:blip r:embed="rId5"/>
                <a:stretch>
                  <a:fillRect l="-653" t="-23077" r="-816" b="-9615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C3A5AA-EF5C-77F4-B98E-18F85AFA6ACB}"/>
                  </a:ext>
                </a:extLst>
              </p:cNvPr>
              <p:cNvSpPr txBox="1"/>
              <p:nvPr/>
            </p:nvSpPr>
            <p:spPr>
              <a:xfrm>
                <a:off x="1139635" y="4648163"/>
                <a:ext cx="5862297" cy="1046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Z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Z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C3A5AA-EF5C-77F4-B98E-18F85AFA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35" y="4648163"/>
                <a:ext cx="5862297" cy="1046569"/>
              </a:xfrm>
              <a:prstGeom prst="rect">
                <a:avLst/>
              </a:prstGeom>
              <a:blipFill>
                <a:blip r:embed="rId6"/>
                <a:stretch>
                  <a:fillRect l="-648" t="-27381" b="-5238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39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39DFC1-A382-4B34-89F7-8E5D80DEDD66}"/>
              </a:ext>
            </a:extLst>
          </p:cNvPr>
          <p:cNvSpPr/>
          <p:nvPr/>
        </p:nvSpPr>
        <p:spPr>
          <a:xfrm>
            <a:off x="2689998" y="4490741"/>
            <a:ext cx="4077256" cy="1519362"/>
          </a:xfrm>
          <a:prstGeom prst="roundRect">
            <a:avLst>
              <a:gd name="adj" fmla="val 163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B06869-4E25-4766-BB11-43EF8B7992BA}"/>
              </a:ext>
            </a:extLst>
          </p:cNvPr>
          <p:cNvSpPr/>
          <p:nvPr/>
        </p:nvSpPr>
        <p:spPr>
          <a:xfrm>
            <a:off x="1333864" y="1501971"/>
            <a:ext cx="6505036" cy="1448693"/>
          </a:xfrm>
          <a:prstGeom prst="roundRect">
            <a:avLst>
              <a:gd name="adj" fmla="val 123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5EE3F-F629-45F3-8DC8-CAEB0115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Z-Y Decompositions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C7E2F-71E7-48BF-B31A-E38DE27B1CCB}"/>
              </a:ext>
            </a:extLst>
          </p:cNvPr>
          <p:cNvSpPr txBox="1"/>
          <p:nvPr/>
        </p:nvSpPr>
        <p:spPr>
          <a:xfrm>
            <a:off x="1497876" y="1723003"/>
            <a:ext cx="617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unitary operator can be decomposed into three rotations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17C62-522C-4552-9130-3EE579847F61}"/>
                  </a:ext>
                </a:extLst>
              </p:cNvPr>
              <p:cNvSpPr txBox="1"/>
              <p:nvPr/>
            </p:nvSpPr>
            <p:spPr>
              <a:xfrm>
                <a:off x="2191450" y="2260047"/>
                <a:ext cx="5022593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17C62-522C-4552-9130-3EE57984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50" y="2260047"/>
                <a:ext cx="5022593" cy="418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65921E-38F0-41DC-AA40-4A1EF913557E}"/>
                  </a:ext>
                </a:extLst>
              </p:cNvPr>
              <p:cNvSpPr/>
              <p:nvPr/>
            </p:nvSpPr>
            <p:spPr>
              <a:xfrm>
                <a:off x="2191450" y="3233193"/>
                <a:ext cx="4771050" cy="870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65921E-38F0-41DC-AA40-4A1EF9135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50" y="3233193"/>
                <a:ext cx="4771050" cy="870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8B637A-87C7-4621-B470-14713BDCE5D7}"/>
              </a:ext>
            </a:extLst>
          </p:cNvPr>
          <p:cNvSpPr txBox="1"/>
          <p:nvPr/>
        </p:nvSpPr>
        <p:spPr>
          <a:xfrm>
            <a:off x="4240030" y="4490741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1D8974-38E2-425E-83BC-B4AC07DB71B6}"/>
                  </a:ext>
                </a:extLst>
              </p:cNvPr>
              <p:cNvSpPr/>
              <p:nvPr/>
            </p:nvSpPr>
            <p:spPr>
              <a:xfrm>
                <a:off x="3353505" y="4914191"/>
                <a:ext cx="2750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1D8974-38E2-425E-83BC-B4AC07DB7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05" y="4914191"/>
                <a:ext cx="27502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D6AFB7-3B39-4B5D-AE56-866DEF45DCA0}"/>
                  </a:ext>
                </a:extLst>
              </p14:cNvPr>
              <p14:cNvContentPartPr/>
              <p14:nvPr/>
            </p14:nvContentPartPr>
            <p14:xfrm>
              <a:off x="6655253" y="2369427"/>
              <a:ext cx="11520" cy="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D6AFB7-3B39-4B5D-AE56-866DEF45DC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6526" y="2360427"/>
                <a:ext cx="2862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9FA748B-4041-4313-8284-0F156103FDD6}"/>
                  </a:ext>
                </a:extLst>
              </p:cNvPr>
              <p:cNvSpPr txBox="1"/>
              <p:nvPr/>
            </p:nvSpPr>
            <p:spPr>
              <a:xfrm>
                <a:off x="2902484" y="5467257"/>
                <a:ext cx="3652282" cy="42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9FA748B-4041-4313-8284-0F156103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84" y="5467257"/>
                <a:ext cx="3652282" cy="42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E22F1275-924A-4CF3-82FA-17A8DC45C389}"/>
              </a:ext>
            </a:extLst>
          </p:cNvPr>
          <p:cNvSpPr/>
          <p:nvPr/>
        </p:nvSpPr>
        <p:spPr>
          <a:xfrm>
            <a:off x="4515722" y="2846720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529A5479-B764-8155-59A7-885B534AC78C}"/>
              </a:ext>
            </a:extLst>
          </p:cNvPr>
          <p:cNvSpPr/>
          <p:nvPr/>
        </p:nvSpPr>
        <p:spPr>
          <a:xfrm>
            <a:off x="1519798" y="3120021"/>
            <a:ext cx="5872775" cy="2436720"/>
          </a:xfrm>
          <a:prstGeom prst="roundRect">
            <a:avLst>
              <a:gd name="adj" fmla="val 7705"/>
            </a:avLst>
          </a:prstGeom>
          <a:solidFill>
            <a:schemeClr val="accent6">
              <a:lumMod val="20000"/>
              <a:lumOff val="80000"/>
              <a:alpha val="645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Avenir Next Condensed" charset="0"/>
              </a:rPr>
              <a:t>Unitary operator</a:t>
            </a:r>
            <a:endParaRPr lang="en-US" dirty="0"/>
          </a:p>
        </p:txBody>
      </p:sp>
      <p:sp>
        <p:nvSpPr>
          <p:cNvPr id="2" name="Rectangle: Rounded Corners 47">
            <a:extLst>
              <a:ext uri="{FF2B5EF4-FFF2-40B4-BE49-F238E27FC236}">
                <a16:creationId xmlns:a16="http://schemas.microsoft.com/office/drawing/2014/main" id="{0B04A7F9-A395-52AB-29D0-4467CAADAA3A}"/>
              </a:ext>
            </a:extLst>
          </p:cNvPr>
          <p:cNvSpPr/>
          <p:nvPr/>
        </p:nvSpPr>
        <p:spPr>
          <a:xfrm>
            <a:off x="1862056" y="1837414"/>
            <a:ext cx="5080350" cy="996131"/>
          </a:xfrm>
          <a:prstGeom prst="roundRect">
            <a:avLst>
              <a:gd name="adj" fmla="val 105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5557F6-EDF9-A443-C20B-CAD19CC66E8E}"/>
                  </a:ext>
                </a:extLst>
              </p:cNvPr>
              <p:cNvSpPr txBox="1"/>
              <p:nvPr/>
            </p:nvSpPr>
            <p:spPr>
              <a:xfrm>
                <a:off x="3606603" y="2389021"/>
                <a:ext cx="1626471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5557F6-EDF9-A443-C20B-CAD19CC6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03" y="2389021"/>
                <a:ext cx="1626471" cy="284117"/>
              </a:xfrm>
              <a:prstGeom prst="rect">
                <a:avLst/>
              </a:prstGeom>
              <a:blipFill>
                <a:blip r:embed="rId2"/>
                <a:stretch>
                  <a:fillRect l="-3125" t="-4348" r="-3125" b="-869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543C0A2-24E3-6068-9F10-5A579C8C8C84}"/>
              </a:ext>
            </a:extLst>
          </p:cNvPr>
          <p:cNvSpPr txBox="1"/>
          <p:nvPr/>
        </p:nvSpPr>
        <p:spPr>
          <a:xfrm>
            <a:off x="1960513" y="1948641"/>
            <a:ext cx="49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unitary operator satisfies the following property: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74568-099F-F40E-8971-95577FE00C93}"/>
              </a:ext>
            </a:extLst>
          </p:cNvPr>
          <p:cNvSpPr txBox="1"/>
          <p:nvPr/>
        </p:nvSpPr>
        <p:spPr>
          <a:xfrm>
            <a:off x="1642381" y="3246009"/>
            <a:ext cx="561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 operator obey above property, it directly follows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4FD268-DC13-F98B-680C-EB257D37D684}"/>
                  </a:ext>
                </a:extLst>
              </p:cNvPr>
              <p:cNvSpPr txBox="1"/>
              <p:nvPr/>
            </p:nvSpPr>
            <p:spPr>
              <a:xfrm>
                <a:off x="2426676" y="3812777"/>
                <a:ext cx="1753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18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4FD268-DC13-F98B-680C-EB257D37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76" y="3812777"/>
                <a:ext cx="1753880" cy="369332"/>
              </a:xfrm>
              <a:prstGeom prst="rect">
                <a:avLst/>
              </a:prstGeom>
              <a:blipFill>
                <a:blip r:embed="rId3"/>
                <a:stretch>
                  <a:fillRect t="-113333" r="-7194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>
            <a:extLst>
              <a:ext uri="{FF2B5EF4-FFF2-40B4-BE49-F238E27FC236}">
                <a16:creationId xmlns:a16="http://schemas.microsoft.com/office/drawing/2014/main" id="{7366C778-F1FE-0D77-D731-C2A1856502EE}"/>
              </a:ext>
            </a:extLst>
          </p:cNvPr>
          <p:cNvSpPr/>
          <p:nvPr/>
        </p:nvSpPr>
        <p:spPr>
          <a:xfrm rot="16200000">
            <a:off x="4298732" y="3860246"/>
            <a:ext cx="228114" cy="3246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A8F802-9B45-41AB-8761-F6661B886EE9}"/>
                  </a:ext>
                </a:extLst>
              </p:cNvPr>
              <p:cNvSpPr txBox="1"/>
              <p:nvPr/>
            </p:nvSpPr>
            <p:spPr>
              <a:xfrm>
                <a:off x="4792438" y="3852517"/>
                <a:ext cx="1533048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A8F802-9B45-41AB-8761-F6661B88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8" y="3852517"/>
                <a:ext cx="1533048" cy="284117"/>
              </a:xfrm>
              <a:prstGeom prst="rect">
                <a:avLst/>
              </a:prstGeom>
              <a:blipFill>
                <a:blip r:embed="rId4"/>
                <a:stretch>
                  <a:fillRect l="-22951" t="-156522" r="-3279" b="-23478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833E52-3F93-7B85-5C68-23E755BBEE39}"/>
              </a:ext>
            </a:extLst>
          </p:cNvPr>
          <p:cNvSpPr txBox="1"/>
          <p:nvPr/>
        </p:nvSpPr>
        <p:spPr>
          <a:xfrm>
            <a:off x="3894865" y="412162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EE9D70-10E6-5DE4-5310-0788E957E28E}"/>
                  </a:ext>
                </a:extLst>
              </p:cNvPr>
              <p:cNvSpPr txBox="1"/>
              <p:nvPr/>
            </p:nvSpPr>
            <p:spPr>
              <a:xfrm>
                <a:off x="3075590" y="4573621"/>
                <a:ext cx="2613495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1800" dirty="0" smtClean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EE9D70-10E6-5DE4-5310-0788E957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90" y="4573621"/>
                <a:ext cx="2613495" cy="376450"/>
              </a:xfrm>
              <a:prstGeom prst="rect">
                <a:avLst/>
              </a:prstGeom>
              <a:blipFill>
                <a:blip r:embed="rId5"/>
                <a:stretch>
                  <a:fillRect l="-11165" t="-110000" b="-17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BF0342-C424-44BF-480F-9BB7C0E73D61}"/>
                  </a:ext>
                </a:extLst>
              </p:cNvPr>
              <p:cNvSpPr txBox="1"/>
              <p:nvPr/>
            </p:nvSpPr>
            <p:spPr>
              <a:xfrm>
                <a:off x="3318140" y="5053604"/>
                <a:ext cx="2262005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BF0342-C424-44BF-480F-9BB7C0E73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40" y="5053604"/>
                <a:ext cx="2262005" cy="376450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4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529A5479-B764-8155-59A7-885B534AC78C}"/>
              </a:ext>
            </a:extLst>
          </p:cNvPr>
          <p:cNvSpPr/>
          <p:nvPr/>
        </p:nvSpPr>
        <p:spPr>
          <a:xfrm>
            <a:off x="3213193" y="1918575"/>
            <a:ext cx="3918606" cy="3788610"/>
          </a:xfrm>
          <a:prstGeom prst="roundRect">
            <a:avLst>
              <a:gd name="adj" fmla="val 5655"/>
            </a:avLst>
          </a:prstGeom>
          <a:solidFill>
            <a:schemeClr val="accent6">
              <a:lumMod val="20000"/>
              <a:lumOff val="80000"/>
              <a:alpha val="645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D82F5C-2802-44B7-4686-5CA36321FCD6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Unitary operator</a:t>
            </a:r>
            <a:r>
              <a:rPr lang="en-US" b="1" dirty="0">
                <a:latin typeface="Avenir Next Condensed" charset="0"/>
              </a:rPr>
              <a:t> (Single qubit gates)</a:t>
            </a:r>
            <a:endParaRPr lang="tr-TR" b="1" dirty="0">
              <a:latin typeface="Avenir Next Condensed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DD5B9D-620B-67B9-AFF8-ED9B068F8E64}"/>
              </a:ext>
            </a:extLst>
          </p:cNvPr>
          <p:cNvSpPr txBox="1"/>
          <p:nvPr/>
        </p:nvSpPr>
        <p:spPr>
          <a:xfrm>
            <a:off x="3382845" y="2025190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A59C7D-C36F-4699-6703-99D56F4839BE}"/>
                  </a:ext>
                </a:extLst>
              </p:cNvPr>
              <p:cNvSpPr txBox="1"/>
              <p:nvPr/>
            </p:nvSpPr>
            <p:spPr>
              <a:xfrm>
                <a:off x="3521099" y="2575079"/>
                <a:ext cx="166032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A59C7D-C36F-4699-6703-99D56F48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99" y="2575079"/>
                <a:ext cx="1660326" cy="572273"/>
              </a:xfrm>
              <a:prstGeom prst="rect">
                <a:avLst/>
              </a:prstGeom>
              <a:blipFill>
                <a:blip r:embed="rId2"/>
                <a:stretch>
                  <a:fillRect l="-3030" t="-4348" b="-1087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666C74-3274-F8AD-C0B0-B9A2872B5FA5}"/>
                  </a:ext>
                </a:extLst>
              </p:cNvPr>
              <p:cNvSpPr txBox="1"/>
              <p:nvPr/>
            </p:nvSpPr>
            <p:spPr>
              <a:xfrm>
                <a:off x="3561913" y="3397709"/>
                <a:ext cx="114165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666C74-3274-F8AD-C0B0-B9A2872B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13" y="3397709"/>
                <a:ext cx="1141659" cy="461921"/>
              </a:xfrm>
              <a:prstGeom prst="rect">
                <a:avLst/>
              </a:prstGeom>
              <a:blipFill>
                <a:blip r:embed="rId3"/>
                <a:stretch>
                  <a:fillRect l="-4396" t="-2703" b="-1621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61EDA-E847-BA37-C5F6-B527070C144E}"/>
                  </a:ext>
                </a:extLst>
              </p:cNvPr>
              <p:cNvSpPr txBox="1"/>
              <p:nvPr/>
            </p:nvSpPr>
            <p:spPr>
              <a:xfrm>
                <a:off x="3561913" y="4961276"/>
                <a:ext cx="132523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61EDA-E847-BA37-C5F6-B527070C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13" y="4961276"/>
                <a:ext cx="1325235" cy="461921"/>
              </a:xfrm>
              <a:prstGeom prst="rect">
                <a:avLst/>
              </a:prstGeom>
              <a:blipFill>
                <a:blip r:embed="rId4"/>
                <a:stretch>
                  <a:fillRect l="-3810" t="-2632" b="-1315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5E3B7-8DF8-EDA0-9841-22E2BFCFA3F8}"/>
                  </a:ext>
                </a:extLst>
              </p:cNvPr>
              <p:cNvSpPr txBox="1"/>
              <p:nvPr/>
            </p:nvSpPr>
            <p:spPr>
              <a:xfrm>
                <a:off x="5471811" y="2674989"/>
                <a:ext cx="1272272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5E3B7-8DF8-EDA0-9841-22E2BFC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11" y="2674989"/>
                <a:ext cx="1272272" cy="376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81E4DA-095F-E4F5-E594-EDD92A8D4EF4}"/>
                  </a:ext>
                </a:extLst>
              </p:cNvPr>
              <p:cNvSpPr txBox="1"/>
              <p:nvPr/>
            </p:nvSpPr>
            <p:spPr>
              <a:xfrm>
                <a:off x="5481905" y="5018009"/>
                <a:ext cx="1272272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81E4DA-095F-E4F5-E594-EDD92A8D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05" y="5018009"/>
                <a:ext cx="1272272" cy="376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55B78-C437-31CD-88F0-7987B669B82F}"/>
                  </a:ext>
                </a:extLst>
              </p:cNvPr>
              <p:cNvSpPr txBox="1"/>
              <p:nvPr/>
            </p:nvSpPr>
            <p:spPr>
              <a:xfrm>
                <a:off x="5474871" y="4257369"/>
                <a:ext cx="1272272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55B78-C437-31CD-88F0-7987B669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71" y="4257369"/>
                <a:ext cx="1272272" cy="376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4C1245-8095-9743-77AA-BD911DBA5EDB}"/>
                  </a:ext>
                </a:extLst>
              </p:cNvPr>
              <p:cNvSpPr txBox="1"/>
              <p:nvPr/>
            </p:nvSpPr>
            <p:spPr>
              <a:xfrm>
                <a:off x="3561913" y="4202661"/>
                <a:ext cx="126759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4C1245-8095-9743-77AA-BD911DBA5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13" y="4202661"/>
                <a:ext cx="1267591" cy="461921"/>
              </a:xfrm>
              <a:prstGeom prst="rect">
                <a:avLst/>
              </a:prstGeom>
              <a:blipFill>
                <a:blip r:embed="rId8"/>
                <a:stretch>
                  <a:fillRect l="-3960" t="-2632" b="-1315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B5D73B-F823-8C3D-0463-F503209F1AD8}"/>
                  </a:ext>
                </a:extLst>
              </p:cNvPr>
              <p:cNvSpPr txBox="1"/>
              <p:nvPr/>
            </p:nvSpPr>
            <p:spPr>
              <a:xfrm>
                <a:off x="5471811" y="3419355"/>
                <a:ext cx="1272272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B5D73B-F823-8C3D-0463-F503209F1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11" y="3419355"/>
                <a:ext cx="1272272" cy="3764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6DE2CDCD-A2E1-C148-5C92-225FA03C47B6}"/>
              </a:ext>
            </a:extLst>
          </p:cNvPr>
          <p:cNvSpPr/>
          <p:nvPr/>
        </p:nvSpPr>
        <p:spPr>
          <a:xfrm>
            <a:off x="2747691" y="3432720"/>
            <a:ext cx="337710" cy="2025748"/>
          </a:xfrm>
          <a:prstGeom prst="leftBrace">
            <a:avLst>
              <a:gd name="adj1" fmla="val 4374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BE321-4979-44AD-822B-4F592F87641F}"/>
              </a:ext>
            </a:extLst>
          </p:cNvPr>
          <p:cNvSpPr txBox="1"/>
          <p:nvPr/>
        </p:nvSpPr>
        <p:spPr>
          <a:xfrm>
            <a:off x="913086" y="4110455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Pauli matrices</a:t>
            </a:r>
          </a:p>
          <a:p>
            <a:pPr algn="ctr"/>
            <a:r>
              <a:rPr lang="en-US" dirty="0"/>
              <a:t>(operators, gates)</a:t>
            </a:r>
          </a:p>
        </p:txBody>
      </p:sp>
    </p:spTree>
    <p:extLst>
      <p:ext uri="{BB962C8B-B14F-4D97-AF65-F5344CB8AC3E}">
        <p14:creationId xmlns:p14="http://schemas.microsoft.com/office/powerpoint/2010/main" val="9466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DB2FC3-025C-40E9-A5BB-6EC907B7D4BA}"/>
              </a:ext>
            </a:extLst>
          </p:cNvPr>
          <p:cNvSpPr/>
          <p:nvPr/>
        </p:nvSpPr>
        <p:spPr>
          <a:xfrm>
            <a:off x="5255111" y="2182700"/>
            <a:ext cx="2690530" cy="20626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7E59EC6D-8844-4217-9D40-10585CE3FDD5}"/>
              </a:ext>
            </a:extLst>
          </p:cNvPr>
          <p:cNvSpPr/>
          <p:nvPr/>
        </p:nvSpPr>
        <p:spPr>
          <a:xfrm rot="21397391">
            <a:off x="3948905" y="3734333"/>
            <a:ext cx="262823" cy="174860"/>
          </a:xfrm>
          <a:prstGeom prst="curvedUpArrow">
            <a:avLst>
              <a:gd name="adj1" fmla="val 0"/>
              <a:gd name="adj2" fmla="val 38581"/>
              <a:gd name="adj3" fmla="val 3349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9D7D6-2738-4411-95C1-26D08DF0BD00}"/>
              </a:ext>
            </a:extLst>
          </p:cNvPr>
          <p:cNvGrpSpPr/>
          <p:nvPr/>
        </p:nvGrpSpPr>
        <p:grpSpPr>
          <a:xfrm>
            <a:off x="1074537" y="1973415"/>
            <a:ext cx="3206878" cy="3206879"/>
            <a:chOff x="849367" y="1640585"/>
            <a:chExt cx="2178636" cy="21786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E26AEA-D9EE-4975-BE8C-FDEEFBCC91BF}"/>
                </a:ext>
              </a:extLst>
            </p:cNvPr>
            <p:cNvSpPr/>
            <p:nvPr/>
          </p:nvSpPr>
          <p:spPr>
            <a:xfrm>
              <a:off x="849367" y="1991375"/>
              <a:ext cx="1827847" cy="18278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18FE61-1E89-45F6-96DD-D3DEE70A6AF4}"/>
                </a:ext>
              </a:extLst>
            </p:cNvPr>
            <p:cNvSpPr/>
            <p:nvPr/>
          </p:nvSpPr>
          <p:spPr>
            <a:xfrm>
              <a:off x="849367" y="2663660"/>
              <a:ext cx="1827847" cy="4842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79F5BA-B710-4AF1-A4B2-FEBF9BDE2E7A}"/>
                </a:ext>
              </a:extLst>
            </p:cNvPr>
            <p:cNvCxnSpPr/>
            <p:nvPr/>
          </p:nvCxnSpPr>
          <p:spPr>
            <a:xfrm flipV="1">
              <a:off x="1763290" y="1640585"/>
              <a:ext cx="0" cy="1264713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578B8D-3DB5-4588-B191-6A9A4330528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95647" y="2263698"/>
              <a:ext cx="0" cy="1264713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C80629-19D1-47EE-AB05-F8ECE3326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52" y="2896055"/>
              <a:ext cx="873438" cy="783621"/>
            </a:xfrm>
            <a:prstGeom prst="line">
              <a:avLst/>
            </a:prstGeom>
            <a:ln w="952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C5DD61-8A5B-41D2-842F-63A27AB5EFC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290" y="2905298"/>
              <a:ext cx="456725" cy="12107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5C3180-BCE3-477F-A8AA-64732A1D8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015" y="2434233"/>
              <a:ext cx="0" cy="5921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254003-809D-49E4-9508-215C550ACCC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1763290" y="2463390"/>
              <a:ext cx="428338" cy="44190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CFCFCD-DF91-4E60-A372-CB53B7ECC49F}"/>
                </a:ext>
              </a:extLst>
            </p:cNvPr>
            <p:cNvSpPr/>
            <p:nvPr/>
          </p:nvSpPr>
          <p:spPr>
            <a:xfrm>
              <a:off x="2179771" y="2394284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125349-8D27-4C5A-A0BA-A7E3D46DCCAE}"/>
                  </a:ext>
                </a:extLst>
              </p:cNvPr>
              <p:cNvSpPr txBox="1"/>
              <p:nvPr/>
            </p:nvSpPr>
            <p:spPr>
              <a:xfrm>
                <a:off x="832803" y="497488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125349-8D27-4C5A-A0BA-A7E3D46DC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3" y="4974887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9FAA21-547C-473C-8E49-338B405E23C4}"/>
                  </a:ext>
                </a:extLst>
              </p:cNvPr>
              <p:cNvSpPr txBox="1"/>
              <p:nvPr/>
            </p:nvSpPr>
            <p:spPr>
              <a:xfrm>
                <a:off x="4340654" y="357744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9FAA21-547C-473C-8E49-338B405E2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654" y="3577442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122753-CCB5-4FA2-AB02-985E4189290A}"/>
                  </a:ext>
                </a:extLst>
              </p:cNvPr>
              <p:cNvSpPr txBox="1"/>
              <p:nvPr/>
            </p:nvSpPr>
            <p:spPr>
              <a:xfrm>
                <a:off x="2308168" y="154197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122753-CCB5-4FA2-AB02-985E4189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168" y="1541970"/>
                <a:ext cx="223266" cy="369332"/>
              </a:xfrm>
              <a:prstGeom prst="rect">
                <a:avLst/>
              </a:prstGeom>
              <a:blipFill>
                <a:blip r:embed="rId4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1B5C4-F564-4C7E-AFE9-1B60FD1223AF}"/>
                  </a:ext>
                </a:extLst>
              </p:cNvPr>
              <p:cNvSpPr txBox="1"/>
              <p:nvPr/>
            </p:nvSpPr>
            <p:spPr>
              <a:xfrm>
                <a:off x="5477996" y="2347235"/>
                <a:ext cx="221541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1B5C4-F564-4C7E-AFE9-1B60FD122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96" y="2347235"/>
                <a:ext cx="2215415" cy="385555"/>
              </a:xfrm>
              <a:prstGeom prst="rect">
                <a:avLst/>
              </a:prstGeom>
              <a:blipFill>
                <a:blip r:embed="rId5"/>
                <a:stretch>
                  <a:fillRect l="-3030" t="-4762" r="-826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EAEF66-D385-4685-9E8A-F4B7D825344A}"/>
                  </a:ext>
                </a:extLst>
              </p:cNvPr>
              <p:cNvSpPr txBox="1"/>
              <p:nvPr/>
            </p:nvSpPr>
            <p:spPr>
              <a:xfrm>
                <a:off x="5481780" y="3009968"/>
                <a:ext cx="2211631" cy="423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EAEF66-D385-4685-9E8A-F4B7D825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80" y="3009968"/>
                <a:ext cx="2211631" cy="4232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DE7A81-03BF-45A8-8239-552C5DD0B718}"/>
                  </a:ext>
                </a:extLst>
              </p:cNvPr>
              <p:cNvSpPr txBox="1"/>
              <p:nvPr/>
            </p:nvSpPr>
            <p:spPr>
              <a:xfrm>
                <a:off x="5477996" y="3718915"/>
                <a:ext cx="218547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DE7A81-03BF-45A8-8239-552C5DD0B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96" y="3718915"/>
                <a:ext cx="2185470" cy="385555"/>
              </a:xfrm>
              <a:prstGeom prst="rect">
                <a:avLst/>
              </a:prstGeom>
              <a:blipFill>
                <a:blip r:embed="rId7"/>
                <a:stretch>
                  <a:fillRect l="-3073" t="-4762" r="-838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8E9C5D-D76C-455C-A018-E9F033978FA9}"/>
                  </a:ext>
                </a:extLst>
              </p:cNvPr>
              <p:cNvSpPr/>
              <p:nvPr/>
            </p:nvSpPr>
            <p:spPr>
              <a:xfrm>
                <a:off x="5284286" y="4544595"/>
                <a:ext cx="820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8E9C5D-D76C-455C-A018-E9F033978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286" y="4544595"/>
                <a:ext cx="8202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01A17FF-EF21-4E7D-9927-BE86D3624A75}"/>
              </a:ext>
            </a:extLst>
          </p:cNvPr>
          <p:cNvSpPr txBox="1"/>
          <p:nvPr/>
        </p:nvSpPr>
        <p:spPr>
          <a:xfrm>
            <a:off x="6441990" y="4544594"/>
            <a:ext cx="150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Pauli Matrices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12CD7BF-535B-4121-B5F5-AFC360725A03}"/>
              </a:ext>
            </a:extLst>
          </p:cNvPr>
          <p:cNvSpPr/>
          <p:nvPr/>
        </p:nvSpPr>
        <p:spPr>
          <a:xfrm rot="16200000">
            <a:off x="6202624" y="4600413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161C1904-D1F7-43EF-BB68-A32106DC1DDD}"/>
              </a:ext>
            </a:extLst>
          </p:cNvPr>
          <p:cNvSpPr/>
          <p:nvPr/>
        </p:nvSpPr>
        <p:spPr>
          <a:xfrm rot="1743487">
            <a:off x="1102300" y="4783173"/>
            <a:ext cx="312375" cy="174860"/>
          </a:xfrm>
          <a:prstGeom prst="curvedUpArrow">
            <a:avLst>
              <a:gd name="adj1" fmla="val 0"/>
              <a:gd name="adj2" fmla="val 38581"/>
              <a:gd name="adj3" fmla="val 3349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F6F320A-7376-4F63-A5CE-2632F450EADB}"/>
              </a:ext>
            </a:extLst>
          </p:cNvPr>
          <p:cNvSpPr/>
          <p:nvPr/>
        </p:nvSpPr>
        <p:spPr>
          <a:xfrm rot="5400000">
            <a:off x="2288384" y="2149236"/>
            <a:ext cx="262823" cy="223255"/>
          </a:xfrm>
          <a:prstGeom prst="curvedUpArrow">
            <a:avLst>
              <a:gd name="adj1" fmla="val 0"/>
              <a:gd name="adj2" fmla="val 38581"/>
              <a:gd name="adj3" fmla="val 3349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1441524-DA9A-4038-B9F0-C6F7D5B94868}"/>
                  </a:ext>
                </a:extLst>
              </p:cNvPr>
              <p:cNvSpPr/>
              <p:nvPr/>
            </p:nvSpPr>
            <p:spPr>
              <a:xfrm>
                <a:off x="1216501" y="4846758"/>
                <a:ext cx="611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1441524-DA9A-4038-B9F0-C6F7D5B94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01" y="4846758"/>
                <a:ext cx="6110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C01EFF-9EB0-4648-8C66-811323A6D4E0}"/>
                  </a:ext>
                </a:extLst>
              </p:cNvPr>
              <p:cNvSpPr/>
              <p:nvPr/>
            </p:nvSpPr>
            <p:spPr>
              <a:xfrm>
                <a:off x="3756891" y="3259231"/>
                <a:ext cx="615810" cy="49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5C01EFF-9EB0-4648-8C66-811323A6D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891" y="3259231"/>
                <a:ext cx="615810" cy="495520"/>
              </a:xfrm>
              <a:prstGeom prst="rect">
                <a:avLst/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61B45B-81A7-41D0-A700-033F47D1F466}"/>
                  </a:ext>
                </a:extLst>
              </p:cNvPr>
              <p:cNvSpPr/>
              <p:nvPr/>
            </p:nvSpPr>
            <p:spPr>
              <a:xfrm>
                <a:off x="2482556" y="1975259"/>
                <a:ext cx="596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861B45B-81A7-41D0-A700-033F47D1F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556" y="1975259"/>
                <a:ext cx="59657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9D343F15-5763-E9F6-C3AA-63186430DAAD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299967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A393C0-3E90-48F1-81A4-C12D713B62E5}"/>
              </a:ext>
            </a:extLst>
          </p:cNvPr>
          <p:cNvSpPr/>
          <p:nvPr/>
        </p:nvSpPr>
        <p:spPr>
          <a:xfrm>
            <a:off x="701040" y="3300834"/>
            <a:ext cx="7814310" cy="2833266"/>
          </a:xfrm>
          <a:prstGeom prst="roundRect">
            <a:avLst>
              <a:gd name="adj" fmla="val 110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73DEA6-2124-4936-89AA-1A96A6924B67}"/>
              </a:ext>
            </a:extLst>
          </p:cNvPr>
          <p:cNvSpPr/>
          <p:nvPr/>
        </p:nvSpPr>
        <p:spPr>
          <a:xfrm>
            <a:off x="2407887" y="1477343"/>
            <a:ext cx="4334120" cy="1556543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29AE2-A07C-495C-9F65-7D2B797EA544}"/>
              </a:ext>
            </a:extLst>
          </p:cNvPr>
          <p:cNvSpPr txBox="1"/>
          <p:nvPr/>
        </p:nvSpPr>
        <p:spPr>
          <a:xfrm>
            <a:off x="2640444" y="1618968"/>
            <a:ext cx="38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Algebraic behavior of matrix exponents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4B791-16C5-4696-8B1F-88B35F0868AB}"/>
                  </a:ext>
                </a:extLst>
              </p:cNvPr>
              <p:cNvSpPr txBox="1"/>
              <p:nvPr/>
            </p:nvSpPr>
            <p:spPr>
              <a:xfrm>
                <a:off x="2805265" y="2118725"/>
                <a:ext cx="3533468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A4B791-16C5-4696-8B1F-88B35F08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65" y="2118725"/>
                <a:ext cx="3533468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135CD6-434A-4BA1-AC94-9D06A14BB7FB}"/>
                  </a:ext>
                </a:extLst>
              </p:cNvPr>
              <p:cNvSpPr txBox="1"/>
              <p:nvPr/>
            </p:nvSpPr>
            <p:spPr>
              <a:xfrm>
                <a:off x="1017771" y="3380699"/>
                <a:ext cx="6450933" cy="75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135CD6-434A-4BA1-AC94-9D06A14BB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71" y="3380699"/>
                <a:ext cx="6450933" cy="755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F8FCF5-E481-42A9-865C-457B9B5119E7}"/>
                  </a:ext>
                </a:extLst>
              </p:cNvPr>
              <p:cNvSpPr txBox="1"/>
              <p:nvPr/>
            </p:nvSpPr>
            <p:spPr>
              <a:xfrm>
                <a:off x="1650970" y="4478623"/>
                <a:ext cx="6582251" cy="85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F8FCF5-E481-42A9-865C-457B9B511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70" y="4478623"/>
                <a:ext cx="6582251" cy="852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52BF89FB-A0E6-4D6D-BB92-EBC8CB5D80B2}"/>
              </a:ext>
            </a:extLst>
          </p:cNvPr>
          <p:cNvSpPr/>
          <p:nvPr/>
        </p:nvSpPr>
        <p:spPr>
          <a:xfrm rot="5400000">
            <a:off x="3243784" y="4350670"/>
            <a:ext cx="123804" cy="2233369"/>
          </a:xfrm>
          <a:prstGeom prst="rightBrace">
            <a:avLst>
              <a:gd name="adj1" fmla="val 59274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6A086BD-CAAC-476D-A275-4983D0E6F232}"/>
              </a:ext>
            </a:extLst>
          </p:cNvPr>
          <p:cNvSpPr/>
          <p:nvPr/>
        </p:nvSpPr>
        <p:spPr>
          <a:xfrm rot="5400000">
            <a:off x="6560561" y="4408791"/>
            <a:ext cx="123803" cy="2233369"/>
          </a:xfrm>
          <a:prstGeom prst="rightBrace">
            <a:avLst>
              <a:gd name="adj1" fmla="val 59274"/>
              <a:gd name="adj2" fmla="val 5000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F58AD-A266-441B-86E5-B635846E45A2}"/>
                  </a:ext>
                </a:extLst>
              </p:cNvPr>
              <p:cNvSpPr txBox="1"/>
              <p:nvPr/>
            </p:nvSpPr>
            <p:spPr>
              <a:xfrm>
                <a:off x="2938085" y="5651425"/>
                <a:ext cx="735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F58AD-A266-441B-86E5-B635846E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85" y="5651425"/>
                <a:ext cx="735201" cy="369332"/>
              </a:xfrm>
              <a:prstGeom prst="rect">
                <a:avLst/>
              </a:prstGeom>
              <a:blipFill>
                <a:blip r:embed="rId5"/>
                <a:stretch>
                  <a:fillRect l="-5785" r="-743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53337E-444A-4065-BD56-63AD417A54BE}"/>
                  </a:ext>
                </a:extLst>
              </p:cNvPr>
              <p:cNvSpPr txBox="1"/>
              <p:nvPr/>
            </p:nvSpPr>
            <p:spPr>
              <a:xfrm>
                <a:off x="6338733" y="5672792"/>
                <a:ext cx="691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53337E-444A-4065-BD56-63AD417A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33" y="5672792"/>
                <a:ext cx="691921" cy="369332"/>
              </a:xfrm>
              <a:prstGeom prst="rect">
                <a:avLst/>
              </a:prstGeom>
              <a:blipFill>
                <a:blip r:embed="rId6"/>
                <a:stretch>
                  <a:fillRect l="-9735" r="-88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E1E9629-962B-E229-5E4D-001C2A95FD05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27379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31B0DC-9BBE-49F4-B99E-DB30D9DF4F16}"/>
              </a:ext>
            </a:extLst>
          </p:cNvPr>
          <p:cNvSpPr/>
          <p:nvPr/>
        </p:nvSpPr>
        <p:spPr>
          <a:xfrm>
            <a:off x="1409700" y="2766721"/>
            <a:ext cx="6332220" cy="2833266"/>
          </a:xfrm>
          <a:prstGeom prst="roundRect">
            <a:avLst>
              <a:gd name="adj" fmla="val 110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91670C-D7F7-4130-BDAF-0280623A3C6A}"/>
              </a:ext>
            </a:extLst>
          </p:cNvPr>
          <p:cNvSpPr/>
          <p:nvPr/>
        </p:nvSpPr>
        <p:spPr>
          <a:xfrm>
            <a:off x="2831873" y="1821180"/>
            <a:ext cx="3482698" cy="572402"/>
          </a:xfrm>
          <a:prstGeom prst="roundRect">
            <a:avLst>
              <a:gd name="adj" fmla="val 28822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F7F249-F4EE-4E4F-88A2-D31C2824855F}"/>
                  </a:ext>
                </a:extLst>
              </p:cNvPr>
              <p:cNvSpPr/>
              <p:nvPr/>
            </p:nvSpPr>
            <p:spPr>
              <a:xfrm>
                <a:off x="2877593" y="1883301"/>
                <a:ext cx="338881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𝑖𝐴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F7F249-F4EE-4E4F-88A2-D31C2824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93" y="1883301"/>
                <a:ext cx="3388813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F30880-8336-4DB1-9254-9EEE3B0261EE}"/>
                  </a:ext>
                </a:extLst>
              </p:cNvPr>
              <p:cNvSpPr/>
              <p:nvPr/>
            </p:nvSpPr>
            <p:spPr>
              <a:xfrm>
                <a:off x="1553410" y="2984029"/>
                <a:ext cx="5999078" cy="117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𝑖𝑋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F30880-8336-4DB1-9254-9EEE3B026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10" y="2984029"/>
                <a:ext cx="5999078" cy="11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AD5FEE-7C86-488B-9D2D-E5A52B097514}"/>
                  </a:ext>
                </a:extLst>
              </p:cNvPr>
              <p:cNvSpPr/>
              <p:nvPr/>
            </p:nvSpPr>
            <p:spPr>
              <a:xfrm>
                <a:off x="1812712" y="4448295"/>
                <a:ext cx="274023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AD5FEE-7C86-488B-9D2D-E5A52B097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712" y="4448295"/>
                <a:ext cx="2740237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62012C-942C-42A4-B129-083AFAB082D8}"/>
                  </a:ext>
                </a:extLst>
              </p:cNvPr>
              <p:cNvSpPr/>
              <p:nvPr/>
            </p:nvSpPr>
            <p:spPr>
              <a:xfrm>
                <a:off x="4845533" y="4528381"/>
                <a:ext cx="2306401" cy="823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62012C-942C-42A4-B129-083AFAB08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3" y="4528381"/>
                <a:ext cx="2306401" cy="823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BF9CC30-9489-F18C-14BF-816EF286AFAC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35114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AD8E77-19B1-4D85-ABE5-B61C196B6EAB}"/>
              </a:ext>
            </a:extLst>
          </p:cNvPr>
          <p:cNvSpPr/>
          <p:nvPr/>
        </p:nvSpPr>
        <p:spPr>
          <a:xfrm>
            <a:off x="892459" y="3193475"/>
            <a:ext cx="5928524" cy="3015961"/>
          </a:xfrm>
          <a:prstGeom prst="roundRect">
            <a:avLst>
              <a:gd name="adj" fmla="val 82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9496DD-C366-4ECF-A266-0F0F35056CA5}"/>
              </a:ext>
            </a:extLst>
          </p:cNvPr>
          <p:cNvSpPr/>
          <p:nvPr/>
        </p:nvSpPr>
        <p:spPr>
          <a:xfrm>
            <a:off x="892459" y="2086495"/>
            <a:ext cx="3404060" cy="8619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D88EE1-89DB-4CFF-A0C4-0FEC5C38DB99}"/>
                  </a:ext>
                </a:extLst>
              </p:cNvPr>
              <p:cNvSpPr/>
              <p:nvPr/>
            </p:nvSpPr>
            <p:spPr>
              <a:xfrm>
                <a:off x="999585" y="2230182"/>
                <a:ext cx="3186578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D88EE1-89DB-4CFF-A0C4-0FEC5C38D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5" y="2230182"/>
                <a:ext cx="3186578" cy="605550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1865E-9F73-4617-A1B6-45ABE7972C1A}"/>
              </a:ext>
            </a:extLst>
          </p:cNvPr>
          <p:cNvSpPr txBox="1"/>
          <p:nvPr/>
        </p:nvSpPr>
        <p:spPr>
          <a:xfrm>
            <a:off x="3748508" y="1510206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Some examples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3764C71-6A94-42B0-ABEF-5FE4BD8B345F}"/>
              </a:ext>
            </a:extLst>
          </p:cNvPr>
          <p:cNvSpPr/>
          <p:nvPr/>
        </p:nvSpPr>
        <p:spPr>
          <a:xfrm rot="16200000">
            <a:off x="4420689" y="2387491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09CC2-B0E8-4034-8A33-3847E66B32E4}"/>
                  </a:ext>
                </a:extLst>
              </p:cNvPr>
              <p:cNvSpPr txBox="1"/>
              <p:nvPr/>
            </p:nvSpPr>
            <p:spPr>
              <a:xfrm>
                <a:off x="4619673" y="2319847"/>
                <a:ext cx="380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provides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rotation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axis.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309CC2-B0E8-4034-8A33-3847E66B3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73" y="2319847"/>
                <a:ext cx="380341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B9D0AE-1BC4-4263-976F-09420298EE76}"/>
                  </a:ext>
                </a:extLst>
              </p:cNvPr>
              <p:cNvSpPr/>
              <p:nvPr/>
            </p:nvSpPr>
            <p:spPr>
              <a:xfrm>
                <a:off x="892458" y="3309315"/>
                <a:ext cx="4614275" cy="129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B9D0AE-1BC4-4263-976F-09420298E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8" y="3309315"/>
                <a:ext cx="4614275" cy="1294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5CFE06-556A-4E07-9AC5-9A92DD16DEAB}"/>
                  </a:ext>
                </a:extLst>
              </p:cNvPr>
              <p:cNvSpPr/>
              <p:nvPr/>
            </p:nvSpPr>
            <p:spPr>
              <a:xfrm>
                <a:off x="2007866" y="4713267"/>
                <a:ext cx="4758097" cy="129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45CFE06-556A-4E07-9AC5-9A92DD16D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66" y="4713267"/>
                <a:ext cx="4758097" cy="12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DABECD-1E6F-4860-955D-B87D414CF962}"/>
                  </a:ext>
                </a:extLst>
              </p:cNvPr>
              <p:cNvSpPr txBox="1"/>
              <p:nvPr/>
            </p:nvSpPr>
            <p:spPr>
              <a:xfrm>
                <a:off x="7356214" y="4875414"/>
                <a:ext cx="12434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DABECD-1E6F-4860-955D-B87D414C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4" y="4875414"/>
                <a:ext cx="1243482" cy="307777"/>
              </a:xfrm>
              <a:prstGeom prst="rect">
                <a:avLst/>
              </a:prstGeom>
              <a:blipFill>
                <a:blip r:embed="rId6"/>
                <a:stretch>
                  <a:fillRect l="-6373" r="-1471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60A714-88F4-4827-A421-E6E480D9F0C4}"/>
                  </a:ext>
                </a:extLst>
              </p:cNvPr>
              <p:cNvSpPr txBox="1"/>
              <p:nvPr/>
            </p:nvSpPr>
            <p:spPr>
              <a:xfrm>
                <a:off x="7011347" y="5227573"/>
                <a:ext cx="1933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about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axis.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60A714-88F4-4827-A421-E6E480D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47" y="5227573"/>
                <a:ext cx="1933216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Down 25">
            <a:extLst>
              <a:ext uri="{FF2B5EF4-FFF2-40B4-BE49-F238E27FC236}">
                <a16:creationId xmlns:a16="http://schemas.microsoft.com/office/drawing/2014/main" id="{A807B8B3-5439-49A5-BDE2-B846A932081B}"/>
              </a:ext>
            </a:extLst>
          </p:cNvPr>
          <p:cNvSpPr/>
          <p:nvPr/>
        </p:nvSpPr>
        <p:spPr>
          <a:xfrm rot="16200000">
            <a:off x="7069536" y="4900454"/>
            <a:ext cx="141317" cy="25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A801E9-44EA-205E-70A5-5B84572B4C69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608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7F363E-E668-4F39-8CA0-3402C3A3BD9E}"/>
              </a:ext>
            </a:extLst>
          </p:cNvPr>
          <p:cNvSpPr/>
          <p:nvPr/>
        </p:nvSpPr>
        <p:spPr>
          <a:xfrm>
            <a:off x="3042454" y="1602864"/>
            <a:ext cx="2784764" cy="2279181"/>
          </a:xfrm>
          <a:prstGeom prst="roundRect">
            <a:avLst>
              <a:gd name="adj" fmla="val 123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865E-9F73-4617-A1B6-45ABE7972C1A}"/>
              </a:ext>
            </a:extLst>
          </p:cNvPr>
          <p:cNvSpPr txBox="1"/>
          <p:nvPr/>
        </p:nvSpPr>
        <p:spPr>
          <a:xfrm>
            <a:off x="3232894" y="1664096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interesting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97BE9D-9428-4230-B1F1-3553C75C99E8}"/>
                  </a:ext>
                </a:extLst>
              </p:cNvPr>
              <p:cNvSpPr txBox="1"/>
              <p:nvPr/>
            </p:nvSpPr>
            <p:spPr>
              <a:xfrm>
                <a:off x="3596489" y="2190404"/>
                <a:ext cx="175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=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97BE9D-9428-4230-B1F1-3553C75C9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89" y="2190404"/>
                <a:ext cx="1751825" cy="369332"/>
              </a:xfrm>
              <a:prstGeom prst="rect">
                <a:avLst/>
              </a:prstGeom>
              <a:blipFill>
                <a:blip r:embed="rId2"/>
                <a:stretch>
                  <a:fillRect l="-3833" r="-313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4B4BF0-8729-47E0-AE39-CBA861AC75A2}"/>
                  </a:ext>
                </a:extLst>
              </p:cNvPr>
              <p:cNvSpPr txBox="1"/>
              <p:nvPr/>
            </p:nvSpPr>
            <p:spPr>
              <a:xfrm>
                <a:off x="3596489" y="2750691"/>
                <a:ext cx="1766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4B4BF0-8729-47E0-AE39-CBA861AC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489" y="2750691"/>
                <a:ext cx="1766446" cy="369332"/>
              </a:xfrm>
              <a:prstGeom prst="rect">
                <a:avLst/>
              </a:prstGeom>
              <a:blipFill>
                <a:blip r:embed="rId3"/>
                <a:stretch>
                  <a:fillRect l="-3793" r="-275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369505-BACD-4C95-A8EB-39CE80ABF054}"/>
                  </a:ext>
                </a:extLst>
              </p:cNvPr>
              <p:cNvSpPr txBox="1"/>
              <p:nvPr/>
            </p:nvSpPr>
            <p:spPr>
              <a:xfrm>
                <a:off x="3610115" y="3327604"/>
                <a:ext cx="1739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369505-BACD-4C95-A8EB-39CE80AB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15" y="3327604"/>
                <a:ext cx="1739194" cy="369332"/>
              </a:xfrm>
              <a:prstGeom prst="rect">
                <a:avLst/>
              </a:prstGeom>
              <a:blipFill>
                <a:blip r:embed="rId4"/>
                <a:stretch>
                  <a:fillRect l="-3497" r="-31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77140E-518E-4DAF-9D46-7AF568097321}"/>
              </a:ext>
            </a:extLst>
          </p:cNvPr>
          <p:cNvSpPr/>
          <p:nvPr/>
        </p:nvSpPr>
        <p:spPr>
          <a:xfrm>
            <a:off x="739829" y="4124855"/>
            <a:ext cx="7705898" cy="132556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3B6A8793-4849-44DF-A24F-C789A2662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889" y="4452099"/>
            <a:ext cx="552797" cy="552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F6473C-B623-4281-9B5C-1404410E0B47}"/>
                  </a:ext>
                </a:extLst>
              </p:cNvPr>
              <p:cNvSpPr txBox="1"/>
              <p:nvPr/>
            </p:nvSpPr>
            <p:spPr>
              <a:xfrm>
                <a:off x="1426944" y="4354524"/>
                <a:ext cx="6953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To obtain the original state, the state must be rotated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𝟕𝟐𝟎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dirty="0"/>
                  <a:t>, not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dirty="0"/>
                  <a:t>! </a:t>
                </a:r>
              </a:p>
              <a:p>
                <a:pPr algn="ctr"/>
                <a:r>
                  <a:rPr lang="en-US" dirty="0"/>
                  <a:t>For a </a:t>
                </a:r>
                <a:r>
                  <a:rPr lang="en-US" b="1" dirty="0">
                    <a:solidFill>
                      <a:srgbClr val="0070C0"/>
                    </a:solidFill>
                  </a:rPr>
                  <a:t>single qubit</a:t>
                </a:r>
                <a:r>
                  <a:rPr lang="en-US" dirty="0"/>
                  <a:t>, this has </a:t>
                </a:r>
                <a:r>
                  <a:rPr lang="en-US" b="1" dirty="0">
                    <a:solidFill>
                      <a:srgbClr val="0070C0"/>
                    </a:solidFill>
                  </a:rPr>
                  <a:t>no physical meaning</a:t>
                </a:r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Yet, for a multi-qubit system, it may have a significance.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F6473C-B623-4281-9B5C-1404410E0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44" y="4354524"/>
                <a:ext cx="6953635" cy="923330"/>
              </a:xfrm>
              <a:prstGeom prst="rect">
                <a:avLst/>
              </a:prstGeom>
              <a:blipFill>
                <a:blip r:embed="rId7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5CF0B52-6D93-1BEC-5ABD-95F305284C1B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88616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F8EC22E-0F35-4A12-95E8-FFCBBACAB34D}"/>
              </a:ext>
            </a:extLst>
          </p:cNvPr>
          <p:cNvSpPr/>
          <p:nvPr/>
        </p:nvSpPr>
        <p:spPr>
          <a:xfrm>
            <a:off x="5286895" y="4836264"/>
            <a:ext cx="2369128" cy="1044490"/>
          </a:xfrm>
          <a:prstGeom prst="roundRect">
            <a:avLst>
              <a:gd name="adj" fmla="val 16361"/>
            </a:avLst>
          </a:prstGeom>
          <a:solidFill>
            <a:schemeClr val="accent2">
              <a:lumMod val="20000"/>
              <a:lumOff val="8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C6961E4-CD5D-413A-9A47-DAC2E70410C1}"/>
              </a:ext>
            </a:extLst>
          </p:cNvPr>
          <p:cNvSpPr/>
          <p:nvPr/>
        </p:nvSpPr>
        <p:spPr>
          <a:xfrm>
            <a:off x="4380518" y="1802871"/>
            <a:ext cx="4077256" cy="1740937"/>
          </a:xfrm>
          <a:prstGeom prst="roundRect">
            <a:avLst>
              <a:gd name="adj" fmla="val 163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35015-04C6-44FB-A3D3-83CF1937CA43}"/>
              </a:ext>
            </a:extLst>
          </p:cNvPr>
          <p:cNvSpPr/>
          <p:nvPr/>
        </p:nvSpPr>
        <p:spPr>
          <a:xfrm>
            <a:off x="4569878" y="3677991"/>
            <a:ext cx="3764035" cy="1044489"/>
          </a:xfrm>
          <a:prstGeom prst="roundRect">
            <a:avLst>
              <a:gd name="adj" fmla="val 213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2A76E0-EC7F-495C-A828-154B0E354C8F}"/>
                  </a:ext>
                </a:extLst>
              </p:cNvPr>
              <p:cNvSpPr txBox="1"/>
              <p:nvPr/>
            </p:nvSpPr>
            <p:spPr>
              <a:xfrm>
                <a:off x="4768310" y="3859388"/>
                <a:ext cx="2408159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2A76E0-EC7F-495C-A828-154B0E35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10" y="3859388"/>
                <a:ext cx="2408159" cy="331950"/>
              </a:xfrm>
              <a:prstGeom prst="rect">
                <a:avLst/>
              </a:prstGeom>
              <a:blipFill>
                <a:blip r:embed="rId2"/>
                <a:stretch>
                  <a:fillRect l="-1013" t="-20000" r="-15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CB9FDC-2EA0-442E-AD68-0943E99EBD1D}"/>
                  </a:ext>
                </a:extLst>
              </p:cNvPr>
              <p:cNvSpPr txBox="1"/>
              <p:nvPr/>
            </p:nvSpPr>
            <p:spPr>
              <a:xfrm>
                <a:off x="4768310" y="4264619"/>
                <a:ext cx="20867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CB9FDC-2EA0-442E-AD68-0943E99E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10" y="4264619"/>
                <a:ext cx="2086790" cy="307777"/>
              </a:xfrm>
              <a:prstGeom prst="rect">
                <a:avLst/>
              </a:prstGeom>
              <a:blipFill>
                <a:blip r:embed="rId3"/>
                <a:stretch>
                  <a:fillRect l="-1749" t="-40000" r="-1720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A7301F-B5E9-4913-8E82-D3AEFCE95C28}"/>
                  </a:ext>
                </a:extLst>
              </p:cNvPr>
              <p:cNvSpPr/>
              <p:nvPr/>
            </p:nvSpPr>
            <p:spPr>
              <a:xfrm>
                <a:off x="4434301" y="2221607"/>
                <a:ext cx="2373919" cy="645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A7301F-B5E9-4913-8E82-D3AEFCE95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01" y="2221607"/>
                <a:ext cx="2373919" cy="6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4F803D-CE57-41DA-B453-B18C19464C47}"/>
                  </a:ext>
                </a:extLst>
              </p:cNvPr>
              <p:cNvSpPr txBox="1"/>
              <p:nvPr/>
            </p:nvSpPr>
            <p:spPr>
              <a:xfrm>
                <a:off x="7291898" y="4037449"/>
                <a:ext cx="9930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4F803D-CE57-41DA-B453-B18C19464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898" y="4037449"/>
                <a:ext cx="993092" cy="307777"/>
              </a:xfrm>
              <a:prstGeom prst="rect">
                <a:avLst/>
              </a:prstGeom>
              <a:blipFill>
                <a:blip r:embed="rId5"/>
                <a:stretch>
                  <a:fillRect l="-9202" t="-1961" r="-858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C8889F7-739E-47B1-98C9-3BC5A24557F4}"/>
              </a:ext>
            </a:extLst>
          </p:cNvPr>
          <p:cNvSpPr/>
          <p:nvPr/>
        </p:nvSpPr>
        <p:spPr>
          <a:xfrm>
            <a:off x="791955" y="2436249"/>
            <a:ext cx="2690529" cy="26905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F89A4F-39A3-4031-9491-29479011C7CB}"/>
              </a:ext>
            </a:extLst>
          </p:cNvPr>
          <p:cNvSpPr/>
          <p:nvPr/>
        </p:nvSpPr>
        <p:spPr>
          <a:xfrm>
            <a:off x="791256" y="3424756"/>
            <a:ext cx="2690529" cy="7128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4DB28F-AA85-40B8-9BB3-9230A6D41AB7}"/>
              </a:ext>
            </a:extLst>
          </p:cNvPr>
          <p:cNvCxnSpPr>
            <a:cxnSpLocks/>
          </p:cNvCxnSpPr>
          <p:nvPr/>
        </p:nvCxnSpPr>
        <p:spPr>
          <a:xfrm flipV="1">
            <a:off x="2137219" y="2304088"/>
            <a:ext cx="0" cy="1477424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EB4DC8-6627-4C59-94EA-2C5C73C2B343}"/>
              </a:ext>
            </a:extLst>
          </p:cNvPr>
          <p:cNvCxnSpPr>
            <a:cxnSpLocks/>
          </p:cNvCxnSpPr>
          <p:nvPr/>
        </p:nvCxnSpPr>
        <p:spPr>
          <a:xfrm>
            <a:off x="2137220" y="3767906"/>
            <a:ext cx="1413437" cy="0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16C3CE-C9F7-4567-ADB9-2AC0EFFFAD54}"/>
              </a:ext>
            </a:extLst>
          </p:cNvPr>
          <p:cNvCxnSpPr>
            <a:cxnSpLocks/>
          </p:cNvCxnSpPr>
          <p:nvPr/>
        </p:nvCxnSpPr>
        <p:spPr>
          <a:xfrm flipV="1">
            <a:off x="1053481" y="3767908"/>
            <a:ext cx="1083738" cy="1003184"/>
          </a:xfrm>
          <a:prstGeom prst="line">
            <a:avLst/>
          </a:prstGeom>
          <a:ln w="95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065469-37A7-46EA-845D-8F96F53F86A2}"/>
              </a:ext>
            </a:extLst>
          </p:cNvPr>
          <p:cNvCxnSpPr>
            <a:cxnSpLocks/>
          </p:cNvCxnSpPr>
          <p:nvPr/>
        </p:nvCxnSpPr>
        <p:spPr>
          <a:xfrm>
            <a:off x="1887922" y="4007354"/>
            <a:ext cx="669337" cy="0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CFFD4-2E6A-4F29-B06F-64C97EEC3A64}"/>
              </a:ext>
            </a:extLst>
          </p:cNvPr>
          <p:cNvCxnSpPr>
            <a:cxnSpLocks/>
          </p:cNvCxnSpPr>
          <p:nvPr/>
        </p:nvCxnSpPr>
        <p:spPr>
          <a:xfrm flipV="1">
            <a:off x="2563466" y="3766433"/>
            <a:ext cx="252768" cy="241692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E05B3-1E72-4A59-8668-793F094C0DC9}"/>
              </a:ext>
            </a:extLst>
          </p:cNvPr>
          <p:cNvCxnSpPr>
            <a:cxnSpLocks/>
          </p:cNvCxnSpPr>
          <p:nvPr/>
        </p:nvCxnSpPr>
        <p:spPr>
          <a:xfrm flipV="1">
            <a:off x="2560362" y="3398162"/>
            <a:ext cx="0" cy="615057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C22390-9FE7-486F-BAEA-45A2894F3C91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791256" y="3766833"/>
            <a:ext cx="1344566" cy="14331"/>
          </a:xfrm>
          <a:prstGeom prst="line">
            <a:avLst/>
          </a:prstGeom>
          <a:ln>
            <a:solidFill>
              <a:schemeClr val="accent1">
                <a:alpha val="8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F9190C-5B9E-4691-913E-C640FCC22280}"/>
                  </a:ext>
                </a:extLst>
              </p:cNvPr>
              <p:cNvSpPr txBox="1"/>
              <p:nvPr/>
            </p:nvSpPr>
            <p:spPr>
              <a:xfrm>
                <a:off x="859965" y="4699001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F9190C-5B9E-4691-913E-C640FCC2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65" y="4699001"/>
                <a:ext cx="201722" cy="307777"/>
              </a:xfrm>
              <a:prstGeom prst="rect">
                <a:avLst/>
              </a:prstGeom>
              <a:blipFill>
                <a:blip r:embed="rId6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DE542-60A0-4810-B53A-1A629BE289D7}"/>
                  </a:ext>
                </a:extLst>
              </p:cNvPr>
              <p:cNvSpPr txBox="1"/>
              <p:nvPr/>
            </p:nvSpPr>
            <p:spPr>
              <a:xfrm>
                <a:off x="3550657" y="358177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DE542-60A0-4810-B53A-1A629BE2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57" y="3581776"/>
                <a:ext cx="206339" cy="307777"/>
              </a:xfrm>
              <a:prstGeom prst="rect">
                <a:avLst/>
              </a:prstGeom>
              <a:blipFill>
                <a:blip r:embed="rId7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83BC4F-2516-4BAB-B14C-930445CB918C}"/>
                  </a:ext>
                </a:extLst>
              </p:cNvPr>
              <p:cNvSpPr txBox="1"/>
              <p:nvPr/>
            </p:nvSpPr>
            <p:spPr>
              <a:xfrm>
                <a:off x="2043072" y="2009133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83BC4F-2516-4BAB-B14C-930445CB9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72" y="2009133"/>
                <a:ext cx="185500" cy="307777"/>
              </a:xfrm>
              <a:prstGeom prst="rect">
                <a:avLst/>
              </a:prstGeom>
              <a:blipFill>
                <a:blip r:embed="rId8"/>
                <a:stretch>
                  <a:fillRect l="-16129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53C5CE-94C2-44F9-833F-E10C332F5406}"/>
              </a:ext>
            </a:extLst>
          </p:cNvPr>
          <p:cNvCxnSpPr>
            <a:cxnSpLocks/>
          </p:cNvCxnSpPr>
          <p:nvPr/>
        </p:nvCxnSpPr>
        <p:spPr>
          <a:xfrm>
            <a:off x="2141718" y="3169226"/>
            <a:ext cx="426241" cy="238931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7C60D6-DE2B-4616-8561-4CED45381AD6}"/>
              </a:ext>
            </a:extLst>
          </p:cNvPr>
          <p:cNvCxnSpPr>
            <a:cxnSpLocks/>
          </p:cNvCxnSpPr>
          <p:nvPr/>
        </p:nvCxnSpPr>
        <p:spPr>
          <a:xfrm>
            <a:off x="2136239" y="3766833"/>
            <a:ext cx="421020" cy="240521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8D7D83-64CD-4E44-A4EA-2A4A0308E3AB}"/>
                  </a:ext>
                </a:extLst>
              </p:cNvPr>
              <p:cNvSpPr txBox="1"/>
              <p:nvPr/>
            </p:nvSpPr>
            <p:spPr>
              <a:xfrm>
                <a:off x="1595457" y="3815301"/>
                <a:ext cx="2642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8D7D83-64CD-4E44-A4EA-2A4A0308E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57" y="3815301"/>
                <a:ext cx="264240" cy="246221"/>
              </a:xfrm>
              <a:prstGeom prst="rect">
                <a:avLst/>
              </a:prstGeom>
              <a:blipFill>
                <a:blip r:embed="rId9"/>
                <a:stretch>
                  <a:fillRect l="-116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F06694-85BC-4196-BB5A-ADF989029B3F}"/>
                  </a:ext>
                </a:extLst>
              </p:cNvPr>
              <p:cNvSpPr txBox="1"/>
              <p:nvPr/>
            </p:nvSpPr>
            <p:spPr>
              <a:xfrm>
                <a:off x="2709264" y="3500047"/>
                <a:ext cx="270267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F06694-85BC-4196-BB5A-ADF98902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64" y="3500047"/>
                <a:ext cx="270267" cy="265650"/>
              </a:xfrm>
              <a:prstGeom prst="rect">
                <a:avLst/>
              </a:prstGeom>
              <a:blipFill>
                <a:blip r:embed="rId10"/>
                <a:stretch>
                  <a:fillRect l="-8889" r="-4444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A9CDBE-C1B0-4CBE-A7C2-F4E97B01DEFE}"/>
                  </a:ext>
                </a:extLst>
              </p:cNvPr>
              <p:cNvSpPr txBox="1"/>
              <p:nvPr/>
            </p:nvSpPr>
            <p:spPr>
              <a:xfrm>
                <a:off x="1881118" y="2995755"/>
                <a:ext cx="253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A9CDBE-C1B0-4CBE-A7C2-F4E97B01D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18" y="2995755"/>
                <a:ext cx="253852" cy="246221"/>
              </a:xfrm>
              <a:prstGeom prst="rect">
                <a:avLst/>
              </a:prstGeom>
              <a:blipFill>
                <a:blip r:embed="rId11"/>
                <a:stretch>
                  <a:fillRect l="-12195" r="-243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62D95C-AE6B-4C33-8893-D2F4456414E9}"/>
              </a:ext>
            </a:extLst>
          </p:cNvPr>
          <p:cNvCxnSpPr>
            <a:cxnSpLocks/>
          </p:cNvCxnSpPr>
          <p:nvPr/>
        </p:nvCxnSpPr>
        <p:spPr>
          <a:xfrm flipV="1">
            <a:off x="2149052" y="2768138"/>
            <a:ext cx="1112155" cy="994921"/>
          </a:xfrm>
          <a:prstGeom prst="line">
            <a:avLst/>
          </a:prstGeom>
          <a:ln w="1905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2375BEA-44AF-4B05-88D2-F16DEFB4EBF5}"/>
                  </a:ext>
                </a:extLst>
              </p14:cNvPr>
              <p14:cNvContentPartPr/>
              <p14:nvPr/>
            </p14:nvContentPartPr>
            <p14:xfrm>
              <a:off x="2471434" y="3874484"/>
              <a:ext cx="1440" cy="5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2375BEA-44AF-4B05-88D2-F16DEFB4EB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2794" y="3865844"/>
                <a:ext cx="190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896BDA2-BCD5-4FAF-895E-06F5B6FCFFC5}"/>
              </a:ext>
            </a:extLst>
          </p:cNvPr>
          <p:cNvGrpSpPr/>
          <p:nvPr/>
        </p:nvGrpSpPr>
        <p:grpSpPr>
          <a:xfrm>
            <a:off x="2474674" y="3880964"/>
            <a:ext cx="70200" cy="64440"/>
            <a:chOff x="2150475" y="3446670"/>
            <a:chExt cx="70200" cy="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3A5DD5-B73C-454B-B2B5-D5D82507B4BD}"/>
                    </a:ext>
                  </a:extLst>
                </p14:cNvPr>
                <p14:cNvContentPartPr/>
                <p14:nvPr/>
              </p14:nvContentPartPr>
              <p14:xfrm>
                <a:off x="2150475" y="3446670"/>
                <a:ext cx="70200" cy="44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3A5DD5-B73C-454B-B2B5-D5D82507B4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1835" y="3438030"/>
                  <a:ext cx="87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615A9A-C800-447A-A9A9-4E778AFB3460}"/>
                    </a:ext>
                  </a:extLst>
                </p14:cNvPr>
                <p14:cNvContentPartPr/>
                <p14:nvPr/>
              </p14:nvContentPartPr>
              <p14:xfrm>
                <a:off x="2183595" y="3500310"/>
                <a:ext cx="10800" cy="10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615A9A-C800-447A-A9A9-4E778AFB3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4955" y="3491670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44A7A8-BBCB-4400-9F96-EA8ABE056F17}"/>
                  </a:ext>
                </a:extLst>
              </p:cNvPr>
              <p:cNvSpPr/>
              <p:nvPr/>
            </p:nvSpPr>
            <p:spPr>
              <a:xfrm>
                <a:off x="3195647" y="2516801"/>
                <a:ext cx="3516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44A7A8-BBCB-4400-9F96-EA8ABE056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47" y="2516801"/>
                <a:ext cx="351699" cy="338554"/>
              </a:xfrm>
              <a:prstGeom prst="rect">
                <a:avLst/>
              </a:prstGeom>
              <a:blipFill>
                <a:blip r:embed="rId18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A4C18E63-026E-4A69-8662-B5CEEACF02C3}"/>
              </a:ext>
            </a:extLst>
          </p:cNvPr>
          <p:cNvSpPr txBox="1"/>
          <p:nvPr/>
        </p:nvSpPr>
        <p:spPr>
          <a:xfrm>
            <a:off x="4864587" y="1882876"/>
            <a:ext cx="31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Rotation about an arbitrary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E9E3F12-3E48-4C0A-B94B-ED1B2E8E3213}"/>
                  </a:ext>
                </a:extLst>
              </p:cNvPr>
              <p:cNvSpPr/>
              <p:nvPr/>
            </p:nvSpPr>
            <p:spPr>
              <a:xfrm>
                <a:off x="5286909" y="2652792"/>
                <a:ext cx="3042949" cy="786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E9E3F12-3E48-4C0A-B94B-ED1B2E8E3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09" y="2652792"/>
                <a:ext cx="3042949" cy="7869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8736877-6B95-485A-A409-EF5EA3DE1BC8}"/>
              </a:ext>
            </a:extLst>
          </p:cNvPr>
          <p:cNvCxnSpPr>
            <a:cxnSpLocks/>
          </p:cNvCxnSpPr>
          <p:nvPr/>
        </p:nvCxnSpPr>
        <p:spPr>
          <a:xfrm flipV="1">
            <a:off x="2141674" y="2957586"/>
            <a:ext cx="443810" cy="81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2BFE81D-0AA5-43FC-8049-AC3C31CDDA29}"/>
                  </a:ext>
                </a:extLst>
              </p14:cNvPr>
              <p14:cNvContentPartPr/>
              <p14:nvPr/>
            </p14:nvContentPartPr>
            <p14:xfrm>
              <a:off x="2572725" y="2941219"/>
              <a:ext cx="483480" cy="412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2BFE81D-0AA5-43FC-8049-AC3C31CDDA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3725" y="2932579"/>
                <a:ext cx="50112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3C334A-ED86-4DD4-8FEC-73111FCBA5B9}"/>
              </a:ext>
            </a:extLst>
          </p:cNvPr>
          <p:cNvGrpSpPr/>
          <p:nvPr/>
        </p:nvGrpSpPr>
        <p:grpSpPr>
          <a:xfrm>
            <a:off x="2141674" y="3210284"/>
            <a:ext cx="876731" cy="550655"/>
            <a:chOff x="2141674" y="3210284"/>
            <a:chExt cx="876731" cy="550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3C11EB-E402-4CDB-A10B-8C8F0FDBC3EB}"/>
                    </a:ext>
                  </a:extLst>
                </p14:cNvPr>
                <p14:cNvContentPartPr/>
                <p14:nvPr/>
              </p14:nvContentPartPr>
              <p14:xfrm>
                <a:off x="2141674" y="3256364"/>
                <a:ext cx="47520" cy="29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3C11EB-E402-4CDB-A10B-8C8F0FDBC3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32674" y="3247724"/>
                  <a:ext cx="65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35C3CB-3609-41F6-B461-17D601336AA7}"/>
                    </a:ext>
                  </a:extLst>
                </p14:cNvPr>
                <p14:cNvContentPartPr/>
                <p14:nvPr/>
              </p14:nvContentPartPr>
              <p14:xfrm>
                <a:off x="2194954" y="3210284"/>
                <a:ext cx="5400" cy="67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35C3CB-3609-41F6-B461-17D601336A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6314" y="3201284"/>
                  <a:ext cx="23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79DD0F-EB38-40B9-B672-9777911B66C6}"/>
                    </a:ext>
                  </a:extLst>
                </p14:cNvPr>
                <p14:cNvContentPartPr/>
                <p14:nvPr/>
              </p14:nvContentPartPr>
              <p14:xfrm>
                <a:off x="2161474" y="3229724"/>
                <a:ext cx="122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79DD0F-EB38-40B9-B672-9777911B66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2474" y="3221084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6818D8-462B-41A5-8800-4D0F8C199DD1}"/>
                    </a:ext>
                  </a:extLst>
                </p14:cNvPr>
                <p14:cNvContentPartPr/>
                <p14:nvPr/>
              </p14:nvContentPartPr>
              <p14:xfrm>
                <a:off x="2158365" y="3349819"/>
                <a:ext cx="860040" cy="411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6818D8-462B-41A5-8800-4D0F8C199D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9725" y="3341179"/>
                  <a:ext cx="87768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394364-54F9-451E-803B-32246D6CC037}"/>
              </a:ext>
            </a:extLst>
          </p:cNvPr>
          <p:cNvGrpSpPr/>
          <p:nvPr/>
        </p:nvGrpSpPr>
        <p:grpSpPr>
          <a:xfrm>
            <a:off x="2593965" y="2958859"/>
            <a:ext cx="261720" cy="89640"/>
            <a:chOff x="2593965" y="2958859"/>
            <a:chExt cx="26172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69628E0-DC71-4F84-8FE2-496090827721}"/>
                    </a:ext>
                  </a:extLst>
                </p14:cNvPr>
                <p14:cNvContentPartPr/>
                <p14:nvPr/>
              </p14:nvContentPartPr>
              <p14:xfrm>
                <a:off x="2593965" y="2959579"/>
                <a:ext cx="720" cy="1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69628E0-DC71-4F84-8FE2-4960908277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5325" y="2950939"/>
                  <a:ext cx="18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AF4820A-EF6C-430C-A401-0C1FDE140BAA}"/>
                    </a:ext>
                  </a:extLst>
                </p14:cNvPr>
                <p14:cNvContentPartPr/>
                <p14:nvPr/>
              </p14:nvContentPartPr>
              <p14:xfrm>
                <a:off x="2593965" y="2958859"/>
                <a:ext cx="720" cy="2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AF4820A-EF6C-430C-A401-0C1FDE140B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5325" y="2949859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27F272-E72F-4DC0-A543-B380913C80DB}"/>
                    </a:ext>
                  </a:extLst>
                </p14:cNvPr>
                <p14:cNvContentPartPr/>
                <p14:nvPr/>
              </p14:nvContentPartPr>
              <p14:xfrm>
                <a:off x="2776125" y="2962459"/>
                <a:ext cx="79560" cy="86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27F272-E72F-4DC0-A543-B380913C80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7125" y="2953459"/>
                  <a:ext cx="972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E64DE04-E711-4203-B243-9E15D15E60DD}"/>
                  </a:ext>
                </a:extLst>
              </p14:cNvPr>
              <p14:cNvContentPartPr/>
              <p14:nvPr/>
            </p14:nvContentPartPr>
            <p14:xfrm>
              <a:off x="2824005" y="3258019"/>
              <a:ext cx="50760" cy="66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E64DE04-E711-4203-B243-9E15D15E60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5365" y="3249019"/>
                <a:ext cx="6840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805D045C-6C12-4F6A-BAF0-43056EE838D4}"/>
              </a:ext>
            </a:extLst>
          </p:cNvPr>
          <p:cNvSpPr txBox="1"/>
          <p:nvPr/>
        </p:nvSpPr>
        <p:spPr>
          <a:xfrm>
            <a:off x="5437483" y="4946061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Any unitary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C2386F-B5D0-4341-8A22-9CBCF6212162}"/>
                  </a:ext>
                </a:extLst>
              </p:cNvPr>
              <p:cNvSpPr txBox="1"/>
              <p:nvPr/>
            </p:nvSpPr>
            <p:spPr>
              <a:xfrm>
                <a:off x="5556775" y="5348345"/>
                <a:ext cx="189308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C2386F-B5D0-4341-8A22-9CBCF621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75" y="5348345"/>
                <a:ext cx="1893082" cy="381258"/>
              </a:xfrm>
              <a:prstGeom prst="rect">
                <a:avLst/>
              </a:prstGeom>
              <a:blipFill>
                <a:blip r:embed="rId38"/>
                <a:stretch>
                  <a:fillRect l="-354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D1A47FFA-AD2F-D04A-3A08-4505AAAF4218}"/>
              </a:ext>
            </a:extLst>
          </p:cNvPr>
          <p:cNvSpPr txBox="1">
            <a:spLocks/>
          </p:cNvSpPr>
          <p:nvPr/>
        </p:nvSpPr>
        <p:spPr>
          <a:xfrm>
            <a:off x="457200" y="825469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b="1" dirty="0">
                <a:latin typeface="Avenir Next Condensed" charset="0"/>
              </a:rPr>
              <a:t>Rotations on the Bloch sphere</a:t>
            </a:r>
          </a:p>
        </p:txBody>
      </p:sp>
    </p:spTree>
    <p:extLst>
      <p:ext uri="{BB962C8B-B14F-4D97-AF65-F5344CB8AC3E}">
        <p14:creationId xmlns:p14="http://schemas.microsoft.com/office/powerpoint/2010/main" val="237966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05C4625A361F45B0AA32D1B072F357" ma:contentTypeVersion="5" ma:contentTypeDescription="Vytvoří nový dokument" ma:contentTypeScope="" ma:versionID="37c25d2ab62d27b5317836d3f15ae0bb">
  <xsd:schema xmlns:xsd="http://www.w3.org/2001/XMLSchema" xmlns:xs="http://www.w3.org/2001/XMLSchema" xmlns:p="http://schemas.microsoft.com/office/2006/metadata/properties" xmlns:ns2="d93cf68d-abfa-46ca-85fe-d0b135b548c2" targetNamespace="http://schemas.microsoft.com/office/2006/metadata/properties" ma:root="true" ma:fieldsID="998cafb801ce68015437975fe514ff66" ns2:_="">
    <xsd:import namespace="d93cf68d-abfa-46ca-85fe-d0b135b548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f68d-abfa-46ca-85fe-d0b135b5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732004-249E-4473-8824-99EC4572B2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A15FC3-B2E4-447A-8554-1A2A2B0EA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3cf68d-abfa-46ca-85fe-d0b135b5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0FC09-C329-45C7-B80B-0827F6721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16628</TotalTime>
  <Words>810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Z-Y Decompositions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states and gates on the Bloch sphere</dc:title>
  <dc:creator>İskender Yalçınkaya</dc:creator>
  <cp:lastModifiedBy>Yalcinkaya, Iskender</cp:lastModifiedBy>
  <cp:revision>318</cp:revision>
  <dcterms:created xsi:type="dcterms:W3CDTF">2021-02-25T16:32:59Z</dcterms:created>
  <dcterms:modified xsi:type="dcterms:W3CDTF">2023-11-12T03:25:49Z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0x0101003805C4625A361F45B0AA32D1B072F357</vt:lpwstr>
  </property>
</Properties>
</file>