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51" d="100"/>
          <a:sy n="51" d="100"/>
        </p:scale>
        <p:origin x="1500"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10/07/2024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From Feb to May the trial store outperformed the control store highlighting the success of the new store layout</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a:extLst>
              <a:ext uri="{FF2B5EF4-FFF2-40B4-BE49-F238E27FC236}">
                <a16:creationId xmlns:a16="http://schemas.microsoft.com/office/drawing/2014/main" id="{D1C8E71A-C464-47C1-A296-C755D6869A06}"/>
              </a:ext>
            </a:extLst>
          </p:cNvPr>
          <p:cNvPicPr>
            <a:picLocks noChangeAspect="1"/>
          </p:cNvPicPr>
          <p:nvPr/>
        </p:nvPicPr>
        <p:blipFill>
          <a:blip r:embed="rId3"/>
          <a:stretch>
            <a:fillRect/>
          </a:stretch>
        </p:blipFill>
        <p:spPr>
          <a:xfrm>
            <a:off x="1834610" y="1277771"/>
            <a:ext cx="8522780" cy="483692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The number of chips transactions dramatically increases prior to Christmas. Thus, added visibility to customers via a promotional display or Gondola end would increase purchases driving sales growth over this holiday period. </a:t>
            </a:r>
          </a:p>
          <a:p>
            <a:pPr algn="l"/>
            <a:endParaRPr lang="en-US" sz="1200" dirty="0">
              <a:latin typeface="Roboto Light" panose="02000000000000000000" pitchFamily="2" charset="0"/>
              <a:ea typeface="Roboto Light" panose="02000000000000000000" pitchFamily="2" charset="0"/>
            </a:endParaRPr>
          </a:p>
          <a:p>
            <a:pPr algn="l"/>
            <a:r>
              <a:rPr lang="en-US" sz="1200" dirty="0">
                <a:latin typeface="Roboto Light" panose="02000000000000000000" pitchFamily="2" charset="0"/>
                <a:ea typeface="Roboto Light" panose="02000000000000000000" pitchFamily="2" charset="0"/>
              </a:rPr>
              <a:t>Mainstream Young Singles &amp; Couples are the primary shoppers of chips. </a:t>
            </a:r>
          </a:p>
          <a:p>
            <a:pPr algn="l"/>
            <a:endParaRPr lang="en-US" sz="1200" dirty="0">
              <a:latin typeface="Roboto Light" panose="02000000000000000000" pitchFamily="2" charset="0"/>
              <a:ea typeface="Roboto Light" panose="02000000000000000000" pitchFamily="2" charset="0"/>
            </a:endParaRPr>
          </a:p>
          <a:p>
            <a:pPr algn="l"/>
            <a:r>
              <a:rPr lang="en-US" sz="1200" dirty="0">
                <a:latin typeface="Roboto Light" panose="02000000000000000000" pitchFamily="2" charset="0"/>
                <a:ea typeface="Roboto Light" panose="02000000000000000000" pitchFamily="2" charset="0"/>
              </a:rPr>
              <a:t>Young and Older Families make up 26% of Chips shoppers and on average purchase larger baskets. There is more opportunity for sales with these shoppers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latin typeface="Roboto Light" panose="02000000000000000000" pitchFamily="2" charset="0"/>
                <a:ea typeface="Roboto Light" panose="02000000000000000000" pitchFamily="2" charset="0"/>
              </a:rPr>
              <a:t>A control store was constructed to reflect the prior performance of the selected trial store. </a:t>
            </a:r>
          </a:p>
          <a:p>
            <a:endParaRPr lang="en-US" sz="1200" dirty="0">
              <a:latin typeface="Roboto Light" panose="02000000000000000000" pitchFamily="2" charset="0"/>
              <a:ea typeface="Roboto Light" panose="02000000000000000000" pitchFamily="2" charset="0"/>
            </a:endParaRPr>
          </a:p>
          <a:p>
            <a:r>
              <a:rPr lang="en-US" sz="1200" dirty="0">
                <a:latin typeface="Roboto Light" panose="02000000000000000000" pitchFamily="2" charset="0"/>
                <a:ea typeface="Roboto Light" panose="02000000000000000000" pitchFamily="2" charset="0"/>
              </a:rPr>
              <a:t>After implementing the new store layout the performance of the trial store and the control store were compared. The trial store saw a significant uplift from the new store layout.</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number of Chips transitions has remained relatively consistent over the last 52wks; a notable increase occurred in the week leading up to Christmas</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5" name="Picture 4">
            <a:extLst>
              <a:ext uri="{FF2B5EF4-FFF2-40B4-BE49-F238E27FC236}">
                <a16:creationId xmlns:a16="http://schemas.microsoft.com/office/drawing/2014/main" id="{5CFDB1F4-2261-4B4A-BA9A-9838D0AF4E04}"/>
              </a:ext>
            </a:extLst>
          </p:cNvPr>
          <p:cNvPicPr>
            <a:picLocks noChangeAspect="1"/>
          </p:cNvPicPr>
          <p:nvPr/>
        </p:nvPicPr>
        <p:blipFill>
          <a:blip r:embed="rId3"/>
          <a:stretch>
            <a:fillRect/>
          </a:stretch>
        </p:blipFill>
        <p:spPr>
          <a:xfrm>
            <a:off x="1866379" y="1381608"/>
            <a:ext cx="8956110" cy="433529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474328"/>
          </a:xfrm>
        </p:spPr>
        <p:txBody>
          <a:bodyPr/>
          <a:lstStyle/>
          <a:p>
            <a:r>
              <a:rPr lang="en-US" sz="1600" dirty="0"/>
              <a:t>Affluence appears consistent across each individual life stage profile; Older and Young Family shoppers purchase the highest avg units per transaction</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C00F15FF-2B43-4787-94D6-9AFDBAB1BB05}"/>
              </a:ext>
            </a:extLst>
          </p:cNvPr>
          <p:cNvPicPr>
            <a:picLocks noChangeAspect="1"/>
          </p:cNvPicPr>
          <p:nvPr/>
        </p:nvPicPr>
        <p:blipFill>
          <a:blip r:embed="rId3"/>
          <a:stretch>
            <a:fillRect/>
          </a:stretch>
        </p:blipFill>
        <p:spPr>
          <a:xfrm>
            <a:off x="2743200" y="927699"/>
            <a:ext cx="6688899" cy="5549359"/>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2" name="Text Placeholder 3">
            <a:extLst>
              <a:ext uri="{FF2B5EF4-FFF2-40B4-BE49-F238E27FC236}">
                <a16:creationId xmlns:a16="http://schemas.microsoft.com/office/drawing/2014/main" id="{74141EC9-E87F-4207-AC16-DAD77D7BF6B5}"/>
              </a:ext>
            </a:extLst>
          </p:cNvPr>
          <p:cNvSpPr>
            <a:spLocks noGrp="1"/>
          </p:cNvSpPr>
          <p:nvPr>
            <p:ph type="body" sz="quarter" idx="10"/>
          </p:nvPr>
        </p:nvSpPr>
        <p:spPr>
          <a:xfrm>
            <a:off x="1196975" y="453371"/>
            <a:ext cx="10479600" cy="474328"/>
          </a:xfrm>
        </p:spPr>
        <p:txBody>
          <a:bodyPr/>
          <a:lstStyle/>
          <a:p>
            <a:r>
              <a:rPr lang="en-US" sz="1600" dirty="0"/>
              <a:t>Mainstream Young Singles &amp; Couples make up the largest proportion of Snacking Chips shoppers; Mainstream Retirees also have a significant share</a:t>
            </a:r>
            <a:endParaRPr lang="en-AU" dirty="0"/>
          </a:p>
        </p:txBody>
      </p:sp>
      <p:pic>
        <p:nvPicPr>
          <p:cNvPr id="5" name="Picture 4">
            <a:extLst>
              <a:ext uri="{FF2B5EF4-FFF2-40B4-BE49-F238E27FC236}">
                <a16:creationId xmlns:a16="http://schemas.microsoft.com/office/drawing/2014/main" id="{6E982E41-D6D3-4F02-A92E-47633AFDCF43}"/>
              </a:ext>
            </a:extLst>
          </p:cNvPr>
          <p:cNvPicPr>
            <a:picLocks noChangeAspect="1"/>
          </p:cNvPicPr>
          <p:nvPr/>
        </p:nvPicPr>
        <p:blipFill>
          <a:blip r:embed="rId3"/>
          <a:stretch>
            <a:fillRect/>
          </a:stretch>
        </p:blipFill>
        <p:spPr>
          <a:xfrm>
            <a:off x="2717921" y="1146999"/>
            <a:ext cx="6756157" cy="541544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09293" y="478424"/>
            <a:ext cx="10479600" cy="711550"/>
          </a:xfrm>
        </p:spPr>
        <p:txBody>
          <a:bodyPr/>
          <a:lstStyle/>
          <a:p>
            <a:r>
              <a:rPr lang="en-US" dirty="0"/>
              <a:t>The control store is constructed to reflect the performance of the trial store</a:t>
            </a:r>
            <a:endParaRPr lang="en-AU" sz="1400"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a:extLst>
              <a:ext uri="{FF2B5EF4-FFF2-40B4-BE49-F238E27FC236}">
                <a16:creationId xmlns:a16="http://schemas.microsoft.com/office/drawing/2014/main" id="{17FDF61C-57D3-4520-86B5-14038D7604F7}"/>
              </a:ext>
            </a:extLst>
          </p:cNvPr>
          <p:cNvPicPr>
            <a:picLocks noChangeAspect="1"/>
          </p:cNvPicPr>
          <p:nvPr/>
        </p:nvPicPr>
        <p:blipFill>
          <a:blip r:embed="rId3"/>
          <a:stretch>
            <a:fillRect/>
          </a:stretch>
        </p:blipFill>
        <p:spPr>
          <a:xfrm>
            <a:off x="732220" y="1640911"/>
            <a:ext cx="5572759" cy="3568406"/>
          </a:xfrm>
          <a:prstGeom prst="rect">
            <a:avLst/>
          </a:prstGeom>
        </p:spPr>
      </p:pic>
      <p:pic>
        <p:nvPicPr>
          <p:cNvPr id="12" name="Picture 11">
            <a:extLst>
              <a:ext uri="{FF2B5EF4-FFF2-40B4-BE49-F238E27FC236}">
                <a16:creationId xmlns:a16="http://schemas.microsoft.com/office/drawing/2014/main" id="{4C4F221D-CA23-4C24-AC3B-33ED18089143}"/>
              </a:ext>
            </a:extLst>
          </p:cNvPr>
          <p:cNvPicPr>
            <a:picLocks noChangeAspect="1"/>
          </p:cNvPicPr>
          <p:nvPr/>
        </p:nvPicPr>
        <p:blipFill>
          <a:blip r:embed="rId4"/>
          <a:stretch>
            <a:fillRect/>
          </a:stretch>
        </p:blipFill>
        <p:spPr>
          <a:xfrm>
            <a:off x="6477063" y="1640911"/>
            <a:ext cx="5608860" cy="380791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8404</TotalTime>
  <Words>500</Words>
  <Application>Microsoft Office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Roboto Medium</vt:lpstr>
      <vt:lpstr>Roboto Light</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Tonye</cp:lastModifiedBy>
  <cp:revision>466</cp:revision>
  <dcterms:created xsi:type="dcterms:W3CDTF">2018-02-07T23:23:24Z</dcterms:created>
  <dcterms:modified xsi:type="dcterms:W3CDTF">2024-07-10T12:57:56Z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