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 id="2147483720" r:id="rId3"/>
    <p:sldMasterId id="2147483738" r:id="rId4"/>
    <p:sldMasterId id="2147483750" r:id="rId5"/>
    <p:sldMasterId id="2147483768" r:id="rId6"/>
    <p:sldMasterId id="2147483785" r:id="rId7"/>
    <p:sldMasterId id="2147483797" r:id="rId8"/>
  </p:sldMasterIdLst>
  <p:sldIdLst>
    <p:sldId id="256" r:id="rId9"/>
    <p:sldId id="257" r:id="rId10"/>
    <p:sldId id="258" r:id="rId11"/>
    <p:sldId id="259" r:id="rId12"/>
    <p:sldId id="260" r:id="rId13"/>
    <p:sldId id="262" r:id="rId14"/>
    <p:sldId id="266" r:id="rId15"/>
    <p:sldId id="261" r:id="rId16"/>
    <p:sldId id="263" r:id="rId17"/>
    <p:sldId id="264" r:id="rId18"/>
    <p:sldId id="270" r:id="rId19"/>
    <p:sldId id="267" r:id="rId20"/>
    <p:sldId id="265"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6" d="100"/>
          <a:sy n="76" d="100"/>
        </p:scale>
        <p:origin x="10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2535296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0389363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B7CFC71-F56A-4A9F-B641-B434E1F74951}"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2369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6550389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41242607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3379204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5943801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5941409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9502873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4715735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96122923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91271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820404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0355254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9374030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B7CFC71-F56A-4A9F-B641-B434E1F7495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350419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9782366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14835816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2265836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2455544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950521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76847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03415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50915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24602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6422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000099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B7CFC71-F56A-4A9F-B641-B434E1F74951}"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9498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34687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295797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B7CFC71-F56A-4A9F-B641-B434E1F74951}"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8660109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53449446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85810327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6487926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762434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DB7CFC71-F56A-4A9F-B641-B434E1F74951}"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54438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926564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846697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3888060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B7CFC71-F56A-4A9F-B641-B434E1F7495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4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65426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564798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308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15647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3839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791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677585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2884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951634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470711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37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2381077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5834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518877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689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4607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6459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77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B7CFC71-F56A-4A9F-B641-B434E1F7495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63887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9963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626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375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1952933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6829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1017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9212096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2000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091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7794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53398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9647969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9531281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79628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0717810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801334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8801123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8696170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8084902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2050396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8339911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6728437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3485584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317638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55355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4305433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7912633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524024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56585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5558099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7052852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8051736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4753295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1049595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2156850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70573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9126457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6171792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3808140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712135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2895347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7CFC71-F56A-4A9F-B641-B434E1F7495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51461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57989646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7CFC71-F56A-4A9F-B641-B434E1F7495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48081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941524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0960727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18963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10877177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B7CFC71-F56A-4A9F-B641-B434E1F74951}"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394651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5920018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B7CFC71-F56A-4A9F-B641-B434E1F74951}"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85679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23386627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D0202-E6AF-4D6D-B052-493AC6098020}"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0681696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D0202-E6AF-4D6D-B052-493AC6098020}"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2941344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3CD0202-E6AF-4D6D-B052-493AC6098020}"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33717639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B7CFC71-F56A-4A9F-B641-B434E1F74951}" type="slidenum">
              <a:rPr lang="en-IN" smtClean="0"/>
              <a:t>‹#›</a:t>
            </a:fld>
            <a:endParaRPr lang="en-IN"/>
          </a:p>
        </p:txBody>
      </p:sp>
    </p:spTree>
    <p:extLst>
      <p:ext uri="{BB962C8B-B14F-4D97-AF65-F5344CB8AC3E}">
        <p14:creationId xmlns:p14="http://schemas.microsoft.com/office/powerpoint/2010/main" val="63687415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3CD0202-E6AF-4D6D-B052-493AC6098020}" type="datetimeFigureOut">
              <a:rPr lang="en-IN" smtClean="0"/>
              <a:t>01-11-2019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B7CFC71-F56A-4A9F-B641-B434E1F74951}" type="slidenum">
              <a:rPr lang="en-IN" smtClean="0"/>
              <a:t>‹#›</a:t>
            </a:fld>
            <a:endParaRPr lang="en-IN"/>
          </a:p>
        </p:txBody>
      </p:sp>
    </p:spTree>
    <p:extLst>
      <p:ext uri="{BB962C8B-B14F-4D97-AF65-F5344CB8AC3E}">
        <p14:creationId xmlns:p14="http://schemas.microsoft.com/office/powerpoint/2010/main" val="34162311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D0202-E6AF-4D6D-B052-493AC6098020}"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CFC71-F56A-4A9F-B641-B434E1F74951}" type="slidenum">
              <a:rPr lang="en-IN" smtClean="0"/>
              <a:t>‹#›</a:t>
            </a:fld>
            <a:endParaRPr lang="en-IN"/>
          </a:p>
        </p:txBody>
      </p:sp>
    </p:spTree>
    <p:extLst>
      <p:ext uri="{BB962C8B-B14F-4D97-AF65-F5344CB8AC3E}">
        <p14:creationId xmlns:p14="http://schemas.microsoft.com/office/powerpoint/2010/main" val="184069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6.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0.jp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21" Type="http://schemas.openxmlformats.org/officeDocument/2006/relationships/image" Target="../media/image14.png"/><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image" Target="../media/image13.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1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theme" Target="../theme/theme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7.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16.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304328603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B7CFC71-F56A-4A9F-B641-B434E1F74951}"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7444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31862904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7CFC71-F56A-4A9F-B641-B434E1F7495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773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32894996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443215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B7CFC71-F56A-4A9F-B641-B434E1F74951}"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8072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CD0202-E6AF-4D6D-B052-493AC6098020}" type="datetimeFigureOut">
              <a:rPr lang="en-IN" smtClean="0"/>
              <a:t>01-11-2019</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B7CFC71-F56A-4A9F-B641-B434E1F74951}" type="slidenum">
              <a:rPr lang="en-IN" smtClean="0"/>
              <a:t>‹#›</a:t>
            </a:fld>
            <a:endParaRPr lang="en-IN"/>
          </a:p>
        </p:txBody>
      </p:sp>
    </p:spTree>
    <p:extLst>
      <p:ext uri="{BB962C8B-B14F-4D97-AF65-F5344CB8AC3E}">
        <p14:creationId xmlns:p14="http://schemas.microsoft.com/office/powerpoint/2010/main" val="3246608922"/>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30.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A6-179C-4568-ABAF-F56E7096A5EF}"/>
              </a:ext>
            </a:extLst>
          </p:cNvPr>
          <p:cNvSpPr>
            <a:spLocks noGrp="1"/>
          </p:cNvSpPr>
          <p:nvPr>
            <p:ph type="ctrTitle"/>
          </p:nvPr>
        </p:nvSpPr>
        <p:spPr/>
        <p:txBody>
          <a:bodyPr/>
          <a:lstStyle/>
          <a:p>
            <a:r>
              <a:rPr lang="en-US" dirty="0"/>
              <a:t>GUESSING NUMBER GAME</a:t>
            </a:r>
            <a:br>
              <a:rPr lang="en-US" dirty="0"/>
            </a:br>
            <a:endParaRPr lang="en-IN" dirty="0"/>
          </a:p>
        </p:txBody>
      </p:sp>
      <p:sp>
        <p:nvSpPr>
          <p:cNvPr id="3" name="Subtitle 2">
            <a:extLst>
              <a:ext uri="{FF2B5EF4-FFF2-40B4-BE49-F238E27FC236}">
                <a16:creationId xmlns:a16="http://schemas.microsoft.com/office/drawing/2014/main" id="{A37789E6-C86D-41E6-BF4C-7897E9C747C8}"/>
              </a:ext>
            </a:extLst>
          </p:cNvPr>
          <p:cNvSpPr>
            <a:spLocks noGrp="1"/>
          </p:cNvSpPr>
          <p:nvPr>
            <p:ph type="subTitle" idx="1"/>
          </p:nvPr>
        </p:nvSpPr>
        <p:spPr/>
        <p:txBody>
          <a:bodyPr>
            <a:normAutofit fontScale="92500" lnSpcReduction="10000"/>
          </a:bodyPr>
          <a:lstStyle/>
          <a:p>
            <a:r>
              <a:rPr lang="en-IN" dirty="0"/>
              <a:t>Team  members              name  :                  </a:t>
            </a:r>
            <a:r>
              <a:rPr lang="en-IN" dirty="0" err="1"/>
              <a:t>reg_no</a:t>
            </a:r>
            <a:r>
              <a:rPr lang="en-IN" dirty="0"/>
              <a:t>   : </a:t>
            </a:r>
          </a:p>
          <a:p>
            <a:r>
              <a:rPr lang="en-IN" dirty="0" err="1"/>
              <a:t>Bavani</a:t>
            </a:r>
            <a:r>
              <a:rPr lang="en-IN" dirty="0"/>
              <a:t> </a:t>
            </a:r>
            <a:r>
              <a:rPr lang="en-IN" dirty="0" err="1"/>
              <a:t>kumar</a:t>
            </a:r>
            <a:r>
              <a:rPr lang="en-IN" dirty="0"/>
              <a:t>  a      18mis1023</a:t>
            </a:r>
          </a:p>
          <a:p>
            <a:r>
              <a:rPr lang="en-IN" dirty="0"/>
              <a:t>Prasanna  m      18mis1111</a:t>
            </a:r>
          </a:p>
          <a:p>
            <a:r>
              <a:rPr lang="en-IN" dirty="0" err="1"/>
              <a:t>Kamalesh</a:t>
            </a:r>
            <a:r>
              <a:rPr lang="en-IN" dirty="0"/>
              <a:t> </a:t>
            </a:r>
            <a:r>
              <a:rPr lang="en-IN" dirty="0" err="1"/>
              <a:t>kumar</a:t>
            </a:r>
            <a:r>
              <a:rPr lang="en-IN" dirty="0"/>
              <a:t>  s      18mis1080</a:t>
            </a:r>
          </a:p>
        </p:txBody>
      </p:sp>
    </p:spTree>
    <p:extLst>
      <p:ext uri="{BB962C8B-B14F-4D97-AF65-F5344CB8AC3E}">
        <p14:creationId xmlns:p14="http://schemas.microsoft.com/office/powerpoint/2010/main" val="2035692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E7FB15-7CF1-4FD6-89DC-606F57D4DA00}"/>
              </a:ext>
            </a:extLst>
          </p:cNvPr>
          <p:cNvPicPr>
            <a:picLocks noChangeAspect="1"/>
          </p:cNvPicPr>
          <p:nvPr/>
        </p:nvPicPr>
        <p:blipFill rotWithShape="1">
          <a:blip r:embed="rId2"/>
          <a:srcRect b="8261"/>
          <a:stretch/>
        </p:blipFill>
        <p:spPr>
          <a:xfrm>
            <a:off x="1418123" y="69574"/>
            <a:ext cx="8004032" cy="6291470"/>
          </a:xfrm>
          <a:prstGeom prst="rect">
            <a:avLst/>
          </a:prstGeom>
        </p:spPr>
      </p:pic>
    </p:spTree>
    <p:extLst>
      <p:ext uri="{BB962C8B-B14F-4D97-AF65-F5344CB8AC3E}">
        <p14:creationId xmlns:p14="http://schemas.microsoft.com/office/powerpoint/2010/main" val="12732976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25DF71-BA89-4083-B9D1-47CAE0993C06}"/>
              </a:ext>
            </a:extLst>
          </p:cNvPr>
          <p:cNvPicPr>
            <a:picLocks noChangeAspect="1"/>
          </p:cNvPicPr>
          <p:nvPr/>
        </p:nvPicPr>
        <p:blipFill>
          <a:blip r:embed="rId2"/>
          <a:stretch>
            <a:fillRect/>
          </a:stretch>
        </p:blipFill>
        <p:spPr>
          <a:xfrm>
            <a:off x="3027217" y="1768511"/>
            <a:ext cx="4468853" cy="42431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858DEE23-41A8-47DC-AC45-007B211D501D}"/>
              </a:ext>
            </a:extLst>
          </p:cNvPr>
          <p:cNvSpPr txBox="1"/>
          <p:nvPr/>
        </p:nvSpPr>
        <p:spPr>
          <a:xfrm>
            <a:off x="542611" y="321547"/>
            <a:ext cx="9787094" cy="369332"/>
          </a:xfrm>
          <a:prstGeom prst="rect">
            <a:avLst/>
          </a:prstGeom>
          <a:noFill/>
        </p:spPr>
        <p:txBody>
          <a:bodyPr wrap="square" rtlCol="0">
            <a:spAutoFit/>
          </a:bodyPr>
          <a:lstStyle/>
          <a:p>
            <a:r>
              <a:rPr lang="en-IN" dirty="0"/>
              <a:t>								</a:t>
            </a:r>
            <a:r>
              <a:rPr lang="en-IN" b="1" i="1" u="sng" dirty="0">
                <a:effectLst>
                  <a:outerShdw blurRad="38100" dist="38100" dir="2700000" algn="tl">
                    <a:srgbClr val="000000">
                      <a:alpha val="43137"/>
                    </a:srgbClr>
                  </a:outerShdw>
                </a:effectLst>
              </a:rPr>
              <a:t>After adding swing</a:t>
            </a:r>
            <a:r>
              <a:rPr lang="en-IN" dirty="0"/>
              <a:t> </a:t>
            </a:r>
          </a:p>
        </p:txBody>
      </p:sp>
      <p:pic>
        <p:nvPicPr>
          <p:cNvPr id="4" name="Picture 3">
            <a:extLst>
              <a:ext uri="{FF2B5EF4-FFF2-40B4-BE49-F238E27FC236}">
                <a16:creationId xmlns:a16="http://schemas.microsoft.com/office/drawing/2014/main" id="{8F31977F-A9AB-48D3-9E78-1FD67B17B883}"/>
              </a:ext>
            </a:extLst>
          </p:cNvPr>
          <p:cNvPicPr>
            <a:picLocks noChangeAspect="1"/>
          </p:cNvPicPr>
          <p:nvPr/>
        </p:nvPicPr>
        <p:blipFill rotWithShape="1">
          <a:blip r:embed="rId3">
            <a:extLst>
              <a:ext uri="{28A0092B-C50C-407E-A947-70E740481C1C}">
                <a14:useLocalDpi xmlns:a14="http://schemas.microsoft.com/office/drawing/2010/main" val="0"/>
              </a:ext>
            </a:extLst>
          </a:blip>
          <a:srcRect b="7186"/>
          <a:stretch/>
        </p:blipFill>
        <p:spPr>
          <a:xfrm>
            <a:off x="5904818" y="2214142"/>
            <a:ext cx="1449807" cy="14258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2055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n 1">
            <a:extLst>
              <a:ext uri="{FF2B5EF4-FFF2-40B4-BE49-F238E27FC236}">
                <a16:creationId xmlns:a16="http://schemas.microsoft.com/office/drawing/2014/main" id="{FBCE6DEC-0A7E-4DF9-B11F-1A94D7525C9F}"/>
              </a:ext>
            </a:extLst>
          </p:cNvPr>
          <p:cNvSpPr/>
          <p:nvPr/>
        </p:nvSpPr>
        <p:spPr>
          <a:xfrm>
            <a:off x="3130826" y="1063487"/>
            <a:ext cx="5983357" cy="3985592"/>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 ADDING FXML</a:t>
            </a:r>
          </a:p>
        </p:txBody>
      </p:sp>
    </p:spTree>
    <p:extLst>
      <p:ext uri="{BB962C8B-B14F-4D97-AF65-F5344CB8AC3E}">
        <p14:creationId xmlns:p14="http://schemas.microsoft.com/office/powerpoint/2010/main" val="363188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9910DF-6844-46AA-8D21-6D745402ACDB}"/>
              </a:ext>
            </a:extLst>
          </p:cNvPr>
          <p:cNvPicPr>
            <a:picLocks noChangeAspect="1"/>
          </p:cNvPicPr>
          <p:nvPr/>
        </p:nvPicPr>
        <p:blipFill rotWithShape="1">
          <a:blip r:embed="rId2"/>
          <a:srcRect b="7536"/>
          <a:stretch/>
        </p:blipFill>
        <p:spPr>
          <a:xfrm>
            <a:off x="2325974" y="0"/>
            <a:ext cx="7540052" cy="6341165"/>
          </a:xfrm>
          <a:prstGeom prst="rect">
            <a:avLst/>
          </a:prstGeom>
        </p:spPr>
      </p:pic>
    </p:spTree>
    <p:extLst>
      <p:ext uri="{BB962C8B-B14F-4D97-AF65-F5344CB8AC3E}">
        <p14:creationId xmlns:p14="http://schemas.microsoft.com/office/powerpoint/2010/main" val="123318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900" y="973668"/>
            <a:ext cx="8761413" cy="706964"/>
          </a:xfrm>
        </p:spPr>
        <p:txBody>
          <a:bodyPr>
            <a:normAutofit fontScale="90000"/>
          </a:bodyPr>
          <a:lstStyle/>
          <a:p>
            <a:pPr algn="ctr"/>
            <a:r>
              <a:rPr lang="en-IN" sz="4400" dirty="0">
                <a:solidFill>
                  <a:schemeClr val="accent4">
                    <a:lumMod val="75000"/>
                  </a:schemeClr>
                </a:solidFill>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a:xfrm>
            <a:off x="464842" y="2267070"/>
            <a:ext cx="8761412" cy="3416300"/>
          </a:xfrm>
        </p:spPr>
        <p:txBody>
          <a:bodyPr>
            <a:normAutofit/>
          </a:bodyPr>
          <a:lstStyle/>
          <a:p>
            <a:pPr lvl="3"/>
            <a:endParaRPr lang="en-IN" sz="1200" dirty="0"/>
          </a:p>
          <a:p>
            <a:pPr lvl="3"/>
            <a:r>
              <a:rPr lang="en-IN" sz="2300" dirty="0"/>
              <a:t>Complete reference Java Text Book</a:t>
            </a:r>
          </a:p>
          <a:p>
            <a:pPr lvl="3" algn="just"/>
            <a:r>
              <a:rPr lang="en-IN" sz="2300" dirty="0"/>
              <a:t>Javatpoint.com</a:t>
            </a:r>
          </a:p>
          <a:p>
            <a:pPr lvl="3" algn="just"/>
            <a:r>
              <a:rPr lang="en-IN" sz="2300" dirty="0"/>
              <a:t>Geeksforgeeks.com</a:t>
            </a:r>
          </a:p>
          <a:p>
            <a:pPr lvl="3" algn="just"/>
            <a:r>
              <a:rPr lang="en-IN" sz="2300" dirty="0"/>
              <a:t>W3schools.com</a:t>
            </a:r>
          </a:p>
          <a:p>
            <a:endParaRPr lang="en-IN"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265" y="4673283"/>
            <a:ext cx="2992401" cy="16832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492" y="4673283"/>
            <a:ext cx="1232926" cy="153592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7130" y="5122145"/>
            <a:ext cx="4118629" cy="897794"/>
          </a:xfrm>
          <a:prstGeom prst="rect">
            <a:avLst/>
          </a:prstGeom>
        </p:spPr>
      </p:pic>
      <p:pic>
        <p:nvPicPr>
          <p:cNvPr id="4" name="Picture 3">
            <a:extLst>
              <a:ext uri="{FF2B5EF4-FFF2-40B4-BE49-F238E27FC236}">
                <a16:creationId xmlns:a16="http://schemas.microsoft.com/office/drawing/2014/main" id="{3B14C1FC-4EFE-4862-83DA-878E34699C9C}"/>
              </a:ext>
            </a:extLst>
          </p:cNvPr>
          <p:cNvPicPr>
            <a:picLocks noChangeAspect="1"/>
          </p:cNvPicPr>
          <p:nvPr/>
        </p:nvPicPr>
        <p:blipFill>
          <a:blip r:embed="rId5"/>
          <a:stretch>
            <a:fillRect/>
          </a:stretch>
        </p:blipFill>
        <p:spPr>
          <a:xfrm>
            <a:off x="5697400" y="4870984"/>
            <a:ext cx="1170747" cy="1287822"/>
          </a:xfrm>
          <a:prstGeom prst="rect">
            <a:avLst/>
          </a:prstGeom>
        </p:spPr>
      </p:pic>
    </p:spTree>
    <p:extLst>
      <p:ext uri="{BB962C8B-B14F-4D97-AF65-F5344CB8AC3E}">
        <p14:creationId xmlns:p14="http://schemas.microsoft.com/office/powerpoint/2010/main" val="311384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36F9A-83F4-41D2-9FF5-FC23CD2F5C5D}"/>
              </a:ext>
            </a:extLst>
          </p:cNvPr>
          <p:cNvSpPr txBox="1"/>
          <p:nvPr/>
        </p:nvSpPr>
        <p:spPr>
          <a:xfrm>
            <a:off x="228600" y="337930"/>
            <a:ext cx="11767930" cy="6186309"/>
          </a:xfrm>
          <a:prstGeom prst="rect">
            <a:avLst/>
          </a:prstGeom>
          <a:noFill/>
        </p:spPr>
        <p:txBody>
          <a:bodyPr wrap="square" rtlCol="0">
            <a:spAutoFit/>
          </a:bodyPr>
          <a:lstStyle/>
          <a:p>
            <a:r>
              <a:rPr lang="en-IN" dirty="0"/>
              <a:t>OBJECTIVES:</a:t>
            </a:r>
          </a:p>
          <a:p>
            <a:r>
              <a:rPr lang="en-IN" dirty="0"/>
              <a:t>	 In JAVA there is a Random predefined function. Which can create Random number according to the given boundary value. By this game our main objective is we are interacting with the computer to find the guessing Number. By some Mathematical Task.</a:t>
            </a:r>
          </a:p>
          <a:p>
            <a:endParaRPr lang="en-IN" dirty="0"/>
          </a:p>
          <a:p>
            <a:endParaRPr lang="en-IN" dirty="0"/>
          </a:p>
          <a:p>
            <a:r>
              <a:rPr lang="en-IN" dirty="0"/>
              <a:t>SOFTWARE REQUUIREMENTS:</a:t>
            </a:r>
          </a:p>
          <a:p>
            <a:pPr marL="285750" indent="-285750">
              <a:buFont typeface="Wingdings" panose="05000000000000000000" pitchFamily="2" charset="2"/>
              <a:buChar char="v"/>
            </a:pPr>
            <a:r>
              <a:rPr lang="en-IN" dirty="0"/>
              <a:t>	JAVA DEVELOPMENT KIT -8 OR -9</a:t>
            </a:r>
          </a:p>
          <a:p>
            <a:pPr marL="285750" indent="-285750">
              <a:buFont typeface="Wingdings" panose="05000000000000000000" pitchFamily="2" charset="2"/>
              <a:buChar char="v"/>
            </a:pPr>
            <a:r>
              <a:rPr lang="en-IN" dirty="0"/>
              <a:t>   INTELLIJ(BY JET BRAINS)-INTEGRATED DEVELOPMENT ENVIRONMENT</a:t>
            </a:r>
          </a:p>
          <a:p>
            <a:pPr marL="285750" indent="-285750">
              <a:buFont typeface="Wingdings" panose="05000000000000000000" pitchFamily="2" charset="2"/>
              <a:buChar char="v"/>
            </a:pPr>
            <a:r>
              <a:rPr lang="en-IN" dirty="0"/>
              <a:t>   FXML</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r>
              <a:rPr lang="en-IN" dirty="0"/>
              <a:t>PLATFORM:</a:t>
            </a:r>
          </a:p>
          <a:p>
            <a:r>
              <a:rPr lang="en-IN" dirty="0"/>
              <a:t>		Linux, Windows etc.,</a:t>
            </a:r>
          </a:p>
          <a:p>
            <a:r>
              <a:rPr lang="en-IN" dirty="0"/>
              <a:t>		It is platform independent.</a:t>
            </a:r>
          </a:p>
          <a:p>
            <a:endParaRPr lang="en-IN" dirty="0"/>
          </a:p>
          <a:p>
            <a:r>
              <a:rPr lang="en-IN" dirty="0"/>
              <a:t>WORK DONE:</a:t>
            </a:r>
          </a:p>
          <a:p>
            <a:pPr marL="1200150" lvl="2" indent="-285750">
              <a:buFont typeface="Wingdings" panose="05000000000000000000" pitchFamily="2" charset="2"/>
              <a:buChar char="Ø"/>
            </a:pPr>
            <a:r>
              <a:rPr lang="en-IN" dirty="0"/>
              <a:t>Creating a random number from computer</a:t>
            </a:r>
          </a:p>
          <a:p>
            <a:pPr marL="1200150" lvl="2" indent="-285750">
              <a:buFont typeface="Wingdings" panose="05000000000000000000" pitchFamily="2" charset="2"/>
              <a:buChar char="Ø"/>
            </a:pPr>
            <a:r>
              <a:rPr lang="en-IN" dirty="0"/>
              <a:t>Given mathematical task</a:t>
            </a:r>
          </a:p>
          <a:p>
            <a:pPr marL="1200150" lvl="2" indent="-285750">
              <a:buFont typeface="Wingdings" panose="05000000000000000000" pitchFamily="2" charset="2"/>
              <a:buChar char="Ø"/>
            </a:pPr>
            <a:r>
              <a:rPr lang="en-IN" dirty="0"/>
              <a:t>We have to find the computer created Random number</a:t>
            </a:r>
          </a:p>
          <a:p>
            <a:pPr marL="1200150" lvl="2" indent="-285750">
              <a:buFont typeface="Wingdings" panose="05000000000000000000" pitchFamily="2" charset="2"/>
              <a:buChar char="Ø"/>
            </a:pPr>
            <a:r>
              <a:rPr lang="en-IN" dirty="0"/>
              <a:t>Who found the random number from the given task they are won…		</a:t>
            </a:r>
          </a:p>
        </p:txBody>
      </p:sp>
    </p:spTree>
    <p:extLst>
      <p:ext uri="{BB962C8B-B14F-4D97-AF65-F5344CB8AC3E}">
        <p14:creationId xmlns:p14="http://schemas.microsoft.com/office/powerpoint/2010/main" val="42395508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anim calcmode="lin" valueType="num">
                                      <p:cBhvr>
                                        <p:cTn id="2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1000"/>
                                        <p:tgtEl>
                                          <p:spTgt spid="2">
                                            <p:txEl>
                                              <p:pRg st="7" end="7"/>
                                            </p:txEl>
                                          </p:spTgt>
                                        </p:tgtEl>
                                      </p:cBhvr>
                                    </p:animEffect>
                                    <p:anim calcmode="lin" valueType="num">
                                      <p:cBhvr>
                                        <p:cTn id="3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barn(inVertical)">
                                      <p:cBhvr>
                                        <p:cTn id="39" dur="500"/>
                                        <p:tgtEl>
                                          <p:spTgt spid="2">
                                            <p:txEl>
                                              <p:pRg st="11" end="1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barn(inVertical)">
                                      <p:cBhvr>
                                        <p:cTn id="42" dur="500"/>
                                        <p:tgtEl>
                                          <p:spTgt spid="2">
                                            <p:txEl>
                                              <p:pRg st="12" end="1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Effect transition="in" filter="barn(inVertical)">
                                      <p:cBhvr>
                                        <p:cTn id="45" dur="500"/>
                                        <p:tgtEl>
                                          <p:spTgt spid="2">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2">
                                            <p:txEl>
                                              <p:pRg st="15" end="15"/>
                                            </p:txEl>
                                          </p:spTgt>
                                        </p:tgtEl>
                                        <p:attrNameLst>
                                          <p:attrName>style.visibility</p:attrName>
                                        </p:attrNameLst>
                                      </p:cBhvr>
                                      <p:to>
                                        <p:strVal val="visible"/>
                                      </p:to>
                                    </p:set>
                                    <p:animEffect transition="in" filter="wheel(1)">
                                      <p:cBhvr>
                                        <p:cTn id="50" dur="2000"/>
                                        <p:tgtEl>
                                          <p:spTgt spid="2">
                                            <p:txEl>
                                              <p:pRg st="15" end="15"/>
                                            </p:txEl>
                                          </p:spTgt>
                                        </p:tgtEl>
                                      </p:cBhvr>
                                    </p:animEffect>
                                  </p:childTnLst>
                                </p:cTn>
                              </p:par>
                              <p:par>
                                <p:cTn id="51" presetID="21" presetClass="entr" presetSubtype="1" fill="hold" nodeType="withEffect">
                                  <p:stCondLst>
                                    <p:cond delay="0"/>
                                  </p:stCondLst>
                                  <p:childTnLst>
                                    <p:set>
                                      <p:cBhvr>
                                        <p:cTn id="52" dur="1" fill="hold">
                                          <p:stCondLst>
                                            <p:cond delay="0"/>
                                          </p:stCondLst>
                                        </p:cTn>
                                        <p:tgtEl>
                                          <p:spTgt spid="2">
                                            <p:txEl>
                                              <p:pRg st="16" end="16"/>
                                            </p:txEl>
                                          </p:spTgt>
                                        </p:tgtEl>
                                        <p:attrNameLst>
                                          <p:attrName>style.visibility</p:attrName>
                                        </p:attrNameLst>
                                      </p:cBhvr>
                                      <p:to>
                                        <p:strVal val="visible"/>
                                      </p:to>
                                    </p:set>
                                    <p:animEffect transition="in" filter="wheel(1)">
                                      <p:cBhvr>
                                        <p:cTn id="53" dur="2000"/>
                                        <p:tgtEl>
                                          <p:spTgt spid="2">
                                            <p:txEl>
                                              <p:pRg st="16" end="16"/>
                                            </p:txEl>
                                          </p:spTgt>
                                        </p:tgtEl>
                                      </p:cBhvr>
                                    </p:animEffect>
                                  </p:childTnLst>
                                </p:cTn>
                              </p:par>
                              <p:par>
                                <p:cTn id="54" presetID="21" presetClass="entr" presetSubtype="1" fill="hold" nodeType="withEffect">
                                  <p:stCondLst>
                                    <p:cond delay="0"/>
                                  </p:stCondLst>
                                  <p:childTnLst>
                                    <p:set>
                                      <p:cBhvr>
                                        <p:cTn id="55" dur="1" fill="hold">
                                          <p:stCondLst>
                                            <p:cond delay="0"/>
                                          </p:stCondLst>
                                        </p:cTn>
                                        <p:tgtEl>
                                          <p:spTgt spid="2">
                                            <p:txEl>
                                              <p:pRg st="17" end="17"/>
                                            </p:txEl>
                                          </p:spTgt>
                                        </p:tgtEl>
                                        <p:attrNameLst>
                                          <p:attrName>style.visibility</p:attrName>
                                        </p:attrNameLst>
                                      </p:cBhvr>
                                      <p:to>
                                        <p:strVal val="visible"/>
                                      </p:to>
                                    </p:set>
                                    <p:animEffect transition="in" filter="wheel(1)">
                                      <p:cBhvr>
                                        <p:cTn id="56" dur="2000"/>
                                        <p:tgtEl>
                                          <p:spTgt spid="2">
                                            <p:txEl>
                                              <p:pRg st="17" end="17"/>
                                            </p:txEl>
                                          </p:spTgt>
                                        </p:tgtEl>
                                      </p:cBhvr>
                                    </p:animEffect>
                                  </p:childTnLst>
                                </p:cTn>
                              </p:par>
                              <p:par>
                                <p:cTn id="57" presetID="21" presetClass="entr" presetSubtype="1" fill="hold" nodeType="withEffect">
                                  <p:stCondLst>
                                    <p:cond delay="0"/>
                                  </p:stCondLst>
                                  <p:childTnLst>
                                    <p:set>
                                      <p:cBhvr>
                                        <p:cTn id="58" dur="1" fill="hold">
                                          <p:stCondLst>
                                            <p:cond delay="0"/>
                                          </p:stCondLst>
                                        </p:cTn>
                                        <p:tgtEl>
                                          <p:spTgt spid="2">
                                            <p:txEl>
                                              <p:pRg st="18" end="18"/>
                                            </p:txEl>
                                          </p:spTgt>
                                        </p:tgtEl>
                                        <p:attrNameLst>
                                          <p:attrName>style.visibility</p:attrName>
                                        </p:attrNameLst>
                                      </p:cBhvr>
                                      <p:to>
                                        <p:strVal val="visible"/>
                                      </p:to>
                                    </p:set>
                                    <p:animEffect transition="in" filter="wheel(1)">
                                      <p:cBhvr>
                                        <p:cTn id="59" dur="2000"/>
                                        <p:tgtEl>
                                          <p:spTgt spid="2">
                                            <p:txEl>
                                              <p:pRg st="18" end="18"/>
                                            </p:txEl>
                                          </p:spTgt>
                                        </p:tgtEl>
                                      </p:cBhvr>
                                    </p:animEffect>
                                  </p:childTnLst>
                                </p:cTn>
                              </p:par>
                              <p:par>
                                <p:cTn id="60" presetID="21" presetClass="entr" presetSubtype="1" fill="hold" nodeType="withEffect">
                                  <p:stCondLst>
                                    <p:cond delay="0"/>
                                  </p:stCondLst>
                                  <p:childTnLst>
                                    <p:set>
                                      <p:cBhvr>
                                        <p:cTn id="61" dur="1" fill="hold">
                                          <p:stCondLst>
                                            <p:cond delay="0"/>
                                          </p:stCondLst>
                                        </p:cTn>
                                        <p:tgtEl>
                                          <p:spTgt spid="2">
                                            <p:txEl>
                                              <p:pRg st="19" end="19"/>
                                            </p:txEl>
                                          </p:spTgt>
                                        </p:tgtEl>
                                        <p:attrNameLst>
                                          <p:attrName>style.visibility</p:attrName>
                                        </p:attrNameLst>
                                      </p:cBhvr>
                                      <p:to>
                                        <p:strVal val="visible"/>
                                      </p:to>
                                    </p:set>
                                    <p:animEffect transition="in" filter="wheel(1)">
                                      <p:cBhvr>
                                        <p:cTn id="62" dur="2000"/>
                                        <p:tgtEl>
                                          <p:spTgt spid="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3A4623-B651-4219-8B73-E74D625D4B2F}"/>
              </a:ext>
            </a:extLst>
          </p:cNvPr>
          <p:cNvSpPr txBox="1"/>
          <p:nvPr/>
        </p:nvSpPr>
        <p:spPr>
          <a:xfrm>
            <a:off x="1182757" y="735495"/>
            <a:ext cx="10754139" cy="5970865"/>
          </a:xfrm>
          <a:prstGeom prst="rect">
            <a:avLst/>
          </a:prstGeom>
          <a:noFill/>
        </p:spPr>
        <p:txBody>
          <a:bodyPr wrap="square" rtlCol="0">
            <a:spAutoFit/>
          </a:bodyPr>
          <a:lstStyle/>
          <a:p>
            <a:r>
              <a:rPr lang="en-IN" sz="2000" b="1" dirty="0">
                <a:solidFill>
                  <a:schemeClr val="tx2">
                    <a:lumMod val="50000"/>
                    <a:lumOff val="50000"/>
                  </a:schemeClr>
                </a:solidFill>
                <a:latin typeface="Algerian" panose="04020705040A02060702" pitchFamily="82" charset="0"/>
              </a:rPr>
              <a:t>ALGORITHM:</a:t>
            </a:r>
          </a:p>
          <a:p>
            <a:endParaRPr lang="en-IN" dirty="0"/>
          </a:p>
          <a:p>
            <a:r>
              <a:rPr lang="en-IN" sz="2400" dirty="0"/>
              <a:t>START:</a:t>
            </a:r>
          </a:p>
          <a:p>
            <a:endParaRPr lang="en-IN" sz="2400" dirty="0"/>
          </a:p>
          <a:p>
            <a:r>
              <a:rPr lang="en-IN" sz="4000" b="1" u="sng" dirty="0">
                <a:latin typeface="Arial Rounded MT Bold" panose="020F0704030504030204" pitchFamily="34" charset="0"/>
              </a:rPr>
              <a:t>Random number</a:t>
            </a:r>
            <a:r>
              <a:rPr lang="en-IN" sz="2400" dirty="0"/>
              <a:t> </a:t>
            </a:r>
            <a:r>
              <a:rPr lang="en-IN" sz="4000" dirty="0"/>
              <a:t>:?</a:t>
            </a:r>
          </a:p>
          <a:p>
            <a:endParaRPr lang="en-IN" sz="2400" dirty="0"/>
          </a:p>
          <a:p>
            <a:r>
              <a:rPr lang="en-IN" sz="2400" b="1" dirty="0"/>
              <a:t>Step 1: selecting level</a:t>
            </a:r>
          </a:p>
          <a:p>
            <a:r>
              <a:rPr lang="en-IN" sz="2400" b="1" i="1" u="sng" dirty="0">
                <a:latin typeface="Arial Black" panose="020B0A04020102020204" pitchFamily="34" charset="0"/>
              </a:rPr>
              <a:t>“Requires some thinking capability”:</a:t>
            </a:r>
          </a:p>
          <a:p>
            <a:r>
              <a:rPr lang="en-IN" sz="2400" b="1" dirty="0"/>
              <a:t>Step 2</a:t>
            </a:r>
            <a:r>
              <a:rPr lang="en-IN" sz="2400" dirty="0"/>
              <a:t>: if (easy)</a:t>
            </a:r>
          </a:p>
          <a:p>
            <a:r>
              <a:rPr lang="en-IN" sz="2400" b="1" dirty="0"/>
              <a:t>Step 2.1</a:t>
            </a:r>
            <a:r>
              <a:rPr lang="en-IN" sz="2400" dirty="0"/>
              <a:t>: </a:t>
            </a:r>
            <a:r>
              <a:rPr lang="en-IN" sz="2400" i="1" dirty="0"/>
              <a:t>level 1 and level 2 and level 3 and level 4 and level 5</a:t>
            </a:r>
          </a:p>
          <a:p>
            <a:r>
              <a:rPr lang="en-IN" sz="2400" b="1" dirty="0"/>
              <a:t>Step 2.2</a:t>
            </a:r>
            <a:r>
              <a:rPr lang="en-IN" sz="2400" dirty="0"/>
              <a:t>: </a:t>
            </a:r>
            <a:r>
              <a:rPr lang="en-IN" sz="2400" i="1" dirty="0"/>
              <a:t>Level 1</a:t>
            </a:r>
            <a:r>
              <a:rPr lang="en-IN" sz="2400" dirty="0"/>
              <a:t>: </a:t>
            </a:r>
            <a:r>
              <a:rPr lang="en-IN" sz="2400" u="sng" dirty="0"/>
              <a:t>attempts:5</a:t>
            </a:r>
            <a:r>
              <a:rPr lang="en-IN" sz="2400" dirty="0"/>
              <a:t>  Task: Finding number b/w 100</a:t>
            </a:r>
          </a:p>
          <a:p>
            <a:r>
              <a:rPr lang="en-IN" sz="2400" b="1" dirty="0"/>
              <a:t>Step 2.3</a:t>
            </a:r>
            <a:r>
              <a:rPr lang="en-IN" sz="2400" dirty="0"/>
              <a:t>: </a:t>
            </a:r>
            <a:r>
              <a:rPr lang="en-IN" sz="2400" i="1" dirty="0"/>
              <a:t>Level 2</a:t>
            </a:r>
            <a:r>
              <a:rPr lang="en-IN" sz="2400" dirty="0"/>
              <a:t>:</a:t>
            </a:r>
            <a:r>
              <a:rPr lang="en-IN" sz="2400" u="sng" dirty="0"/>
              <a:t>attempts:5</a:t>
            </a:r>
            <a:r>
              <a:rPr lang="en-IN" sz="2400" dirty="0"/>
              <a:t> Task: Finding number b/w 200</a:t>
            </a:r>
          </a:p>
          <a:p>
            <a:r>
              <a:rPr lang="en-IN" sz="2400" b="1" dirty="0"/>
              <a:t>Step 2.4</a:t>
            </a:r>
            <a:r>
              <a:rPr lang="en-IN" sz="2400" dirty="0"/>
              <a:t>: </a:t>
            </a:r>
            <a:r>
              <a:rPr lang="en-IN" sz="2400" i="1" dirty="0"/>
              <a:t>Level 3</a:t>
            </a:r>
            <a:r>
              <a:rPr lang="en-IN" sz="2400" dirty="0"/>
              <a:t>:</a:t>
            </a:r>
            <a:r>
              <a:rPr lang="en-IN" sz="2400" u="sng" dirty="0"/>
              <a:t>attempts:5</a:t>
            </a:r>
            <a:r>
              <a:rPr lang="en-IN" sz="2400" dirty="0"/>
              <a:t>  Task: Finding number b/w 500</a:t>
            </a:r>
          </a:p>
          <a:p>
            <a:r>
              <a:rPr lang="en-IN" sz="2400" b="1" dirty="0"/>
              <a:t>Step 2.5</a:t>
            </a:r>
            <a:r>
              <a:rPr lang="en-IN" sz="2400" dirty="0"/>
              <a:t>: </a:t>
            </a:r>
            <a:r>
              <a:rPr lang="en-IN" sz="2400" i="1" dirty="0"/>
              <a:t>Level 4</a:t>
            </a:r>
            <a:r>
              <a:rPr lang="en-IN" sz="2400" u="sng" dirty="0"/>
              <a:t>:attempts:5</a:t>
            </a:r>
            <a:r>
              <a:rPr lang="en-IN" sz="2400" dirty="0"/>
              <a:t>  Task: Finding number b/w 750</a:t>
            </a:r>
          </a:p>
          <a:p>
            <a:r>
              <a:rPr lang="en-IN" sz="2400" b="1" dirty="0"/>
              <a:t>Step 2.6</a:t>
            </a:r>
            <a:r>
              <a:rPr lang="en-IN" sz="2400" dirty="0"/>
              <a:t>: </a:t>
            </a:r>
            <a:r>
              <a:rPr lang="en-IN" sz="2400" i="1" dirty="0"/>
              <a:t>Level 5</a:t>
            </a:r>
            <a:r>
              <a:rPr lang="en-IN" sz="2400" dirty="0"/>
              <a:t>:</a:t>
            </a:r>
            <a:r>
              <a:rPr lang="en-IN" sz="2400" u="sng" dirty="0"/>
              <a:t>attempts:5</a:t>
            </a:r>
            <a:r>
              <a:rPr lang="en-IN" sz="2400" dirty="0"/>
              <a:t>  Task: Finding number b/w 1000</a:t>
            </a:r>
          </a:p>
          <a:p>
            <a:endParaRPr lang="en-IN" dirty="0"/>
          </a:p>
        </p:txBody>
      </p:sp>
    </p:spTree>
    <p:extLst>
      <p:ext uri="{BB962C8B-B14F-4D97-AF65-F5344CB8AC3E}">
        <p14:creationId xmlns:p14="http://schemas.microsoft.com/office/powerpoint/2010/main" val="66315163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219BB-258E-44C2-975F-937ACE1A183A}"/>
              </a:ext>
            </a:extLst>
          </p:cNvPr>
          <p:cNvSpPr txBox="1"/>
          <p:nvPr/>
        </p:nvSpPr>
        <p:spPr>
          <a:xfrm>
            <a:off x="1043609" y="218661"/>
            <a:ext cx="10674626" cy="6494085"/>
          </a:xfrm>
          <a:prstGeom prst="rect">
            <a:avLst/>
          </a:prstGeom>
          <a:noFill/>
        </p:spPr>
        <p:txBody>
          <a:bodyPr wrap="square" rtlCol="0">
            <a:spAutoFit/>
          </a:bodyPr>
          <a:lstStyle/>
          <a:p>
            <a:r>
              <a:rPr lang="en-IN" sz="2400" dirty="0"/>
              <a:t>“</a:t>
            </a:r>
            <a:r>
              <a:rPr lang="en-IN" sz="2400" b="1" i="1" u="sng" dirty="0">
                <a:latin typeface="Arial Black" panose="020B0A04020102020204" pitchFamily="34" charset="0"/>
              </a:rPr>
              <a:t>Requires some mathematical knowledge”</a:t>
            </a:r>
          </a:p>
          <a:p>
            <a:r>
              <a:rPr lang="en-IN" sz="2300" b="1" dirty="0"/>
              <a:t>Step 3</a:t>
            </a:r>
            <a:r>
              <a:rPr lang="en-IN" sz="2300" dirty="0"/>
              <a:t>: else if (medium)</a:t>
            </a:r>
          </a:p>
          <a:p>
            <a:r>
              <a:rPr lang="en-IN" sz="2300" b="1" dirty="0"/>
              <a:t>Step 3.1</a:t>
            </a:r>
            <a:r>
              <a:rPr lang="en-IN" sz="2300" dirty="0"/>
              <a:t>: level 1 and level 2 and level 3 and level 4 and level 5</a:t>
            </a:r>
          </a:p>
          <a:p>
            <a:r>
              <a:rPr lang="en-IN" sz="2300" b="1" dirty="0"/>
              <a:t>Step 3.2</a:t>
            </a:r>
            <a:r>
              <a:rPr lang="en-IN" sz="2300" dirty="0"/>
              <a:t>; level1:attempts:b/w 5 to 20    addition of the  number b/w 10</a:t>
            </a:r>
          </a:p>
          <a:p>
            <a:r>
              <a:rPr lang="en-IN" sz="2300" b="1" dirty="0"/>
              <a:t>Step 3.3</a:t>
            </a:r>
            <a:r>
              <a:rPr lang="en-IN" sz="2300" dirty="0"/>
              <a:t>: level2:attempts: b/w 5 to 20    addition of the number b/w 100 </a:t>
            </a:r>
          </a:p>
          <a:p>
            <a:r>
              <a:rPr lang="en-IN" sz="2300" dirty="0"/>
              <a:t> </a:t>
            </a:r>
            <a:r>
              <a:rPr lang="en-IN" sz="2300" u="sng" dirty="0"/>
              <a:t>Example: </a:t>
            </a:r>
            <a:r>
              <a:rPr lang="en-IN" sz="2300" dirty="0"/>
              <a:t>random number 1 is 50  and random number 2 is 50 addition of two number random will display as 100 we have to find the random 1  and random 2 as a=50 and b=50</a:t>
            </a:r>
          </a:p>
          <a:p>
            <a:r>
              <a:rPr lang="en-IN" sz="2300" b="1" dirty="0"/>
              <a:t>Step 3.4</a:t>
            </a:r>
            <a:r>
              <a:rPr lang="en-IN" sz="2300" dirty="0"/>
              <a:t>: level3:attempts: b/w 5 to 20  difference of the number b/w 100</a:t>
            </a:r>
          </a:p>
          <a:p>
            <a:r>
              <a:rPr lang="en-IN" sz="2300" u="sng" dirty="0"/>
              <a:t>Example:</a:t>
            </a:r>
            <a:r>
              <a:rPr lang="en-IN" sz="2300" dirty="0"/>
              <a:t> random number 1 is 50  and random number 2 is 10 difference of two number random will display as ‘40’ we have to find the random 1  and random 2 as a=50 and b=10</a:t>
            </a:r>
          </a:p>
          <a:p>
            <a:r>
              <a:rPr lang="en-IN" sz="2300" b="1" dirty="0"/>
              <a:t>Step 3.5</a:t>
            </a:r>
            <a:r>
              <a:rPr lang="en-IN" sz="2300" dirty="0"/>
              <a:t>: level4:attempts: b/w 5 to 20 multiplication of the number b/w 100</a:t>
            </a:r>
          </a:p>
          <a:p>
            <a:r>
              <a:rPr lang="en-IN" sz="2300" u="sng" dirty="0"/>
              <a:t>Example:</a:t>
            </a:r>
            <a:r>
              <a:rPr lang="en-IN" sz="2300" dirty="0"/>
              <a:t> random number 1 is 50  and random number 2 is 10 multiplication of two number random will display  as ‘500’ we have to find the random 1  and random 2 as a=50 and b=10.</a:t>
            </a:r>
          </a:p>
          <a:p>
            <a:r>
              <a:rPr lang="en-IN" sz="2300" b="1" dirty="0"/>
              <a:t>Step 3.6</a:t>
            </a:r>
            <a:r>
              <a:rPr lang="en-IN" sz="2300" dirty="0"/>
              <a:t>: level5:attempts: b/w 5 to 20  division of the number b/w 100</a:t>
            </a:r>
          </a:p>
          <a:p>
            <a:endParaRPr lang="en-IN" sz="2400" dirty="0"/>
          </a:p>
        </p:txBody>
      </p:sp>
    </p:spTree>
    <p:extLst>
      <p:ext uri="{BB962C8B-B14F-4D97-AF65-F5344CB8AC3E}">
        <p14:creationId xmlns:p14="http://schemas.microsoft.com/office/powerpoint/2010/main" val="1814788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B50DB-2E65-478C-90F0-04F4C0AC3D3B}"/>
              </a:ext>
            </a:extLst>
          </p:cNvPr>
          <p:cNvSpPr txBox="1"/>
          <p:nvPr/>
        </p:nvSpPr>
        <p:spPr>
          <a:xfrm>
            <a:off x="1520687" y="457199"/>
            <a:ext cx="9561444" cy="7017306"/>
          </a:xfrm>
          <a:prstGeom prst="rect">
            <a:avLst/>
          </a:prstGeom>
          <a:noFill/>
        </p:spPr>
        <p:txBody>
          <a:bodyPr wrap="square" rtlCol="0">
            <a:spAutoFit/>
          </a:bodyPr>
          <a:lstStyle/>
          <a:p>
            <a:r>
              <a:rPr lang="en-IN" sz="2400" u="sng" dirty="0" err="1"/>
              <a:t>Ex:ample</a:t>
            </a:r>
            <a:r>
              <a:rPr lang="en-IN" sz="2400" u="sng" dirty="0"/>
              <a:t>:</a:t>
            </a:r>
            <a:r>
              <a:rPr lang="en-IN" sz="2400" dirty="0"/>
              <a:t> random number 1 is 50  and random number 2 is 5 division of two number random will display as ‘10’ we have to find the random 1  and random 2 as a=50 and b=2</a:t>
            </a:r>
          </a:p>
          <a:p>
            <a:r>
              <a:rPr lang="en-IN" sz="2400" u="sng" dirty="0"/>
              <a:t>Note:</a:t>
            </a:r>
            <a:r>
              <a:rPr lang="en-IN" sz="2400" dirty="0"/>
              <a:t> in the above examples I used own values . While executing random number will be taken by computer.</a:t>
            </a:r>
          </a:p>
          <a:p>
            <a:r>
              <a:rPr lang="en-IN" sz="2400" b="1" i="1" u="sng" dirty="0">
                <a:latin typeface="Arial Black" panose="020B0A04020102020204" pitchFamily="34" charset="0"/>
              </a:rPr>
              <a:t>“Requires more mathematical knowledge”:</a:t>
            </a:r>
          </a:p>
          <a:p>
            <a:r>
              <a:rPr lang="en-IN" sz="2400" b="1" dirty="0"/>
              <a:t>Step 4:</a:t>
            </a:r>
            <a:r>
              <a:rPr lang="en-IN" sz="2400" dirty="0"/>
              <a:t>else if(hard)</a:t>
            </a:r>
          </a:p>
          <a:p>
            <a:r>
              <a:rPr lang="en-IN" sz="2400" b="1" dirty="0"/>
              <a:t>Step 4.1:</a:t>
            </a:r>
            <a:r>
              <a:rPr lang="en-IN" sz="2400" dirty="0"/>
              <a:t> level1 and level 2 and level 3 and level 4 and level 5</a:t>
            </a:r>
          </a:p>
          <a:p>
            <a:r>
              <a:rPr lang="en-IN" sz="2400" b="1" dirty="0"/>
              <a:t>Step 4.2: </a:t>
            </a:r>
            <a:r>
              <a:rPr lang="en-IN" sz="2400" dirty="0"/>
              <a:t>level1:attempts: user finding squares()^2 b/w 10</a:t>
            </a:r>
          </a:p>
          <a:p>
            <a:r>
              <a:rPr lang="en-IN" sz="2400" dirty="0"/>
              <a:t>Example: we have to give the square values of  that which computer </a:t>
            </a:r>
            <a:r>
              <a:rPr lang="en-IN" sz="2400" dirty="0" err="1"/>
              <a:t>computer</a:t>
            </a:r>
            <a:r>
              <a:rPr lang="en-IN" sz="2400" dirty="0"/>
              <a:t> guessed number if Random number is 4 we have to find like by entering 4.</a:t>
            </a:r>
          </a:p>
          <a:p>
            <a:r>
              <a:rPr lang="en-IN" sz="2400" b="1" dirty="0"/>
              <a:t>Step 4.3: </a:t>
            </a:r>
            <a:r>
              <a:rPr lang="en-IN" sz="2400" dirty="0"/>
              <a:t>level2:attempts: user finding squares()^2 b/w 20</a:t>
            </a:r>
          </a:p>
          <a:p>
            <a:r>
              <a:rPr lang="en-IN" sz="2400" b="1" dirty="0"/>
              <a:t>Step 4.4: </a:t>
            </a:r>
            <a:r>
              <a:rPr lang="en-IN" sz="2400" dirty="0"/>
              <a:t>level3: attempts: user finding cubes()^3 b/w 10</a:t>
            </a:r>
          </a:p>
          <a:p>
            <a:r>
              <a:rPr lang="en-IN" sz="2400" b="1" dirty="0"/>
              <a:t>Step 4.5:</a:t>
            </a:r>
            <a:r>
              <a:rPr lang="en-IN" sz="2400" dirty="0"/>
              <a:t> level4: attempts: user finding cubes()^3 b/w 20</a:t>
            </a:r>
          </a:p>
          <a:p>
            <a:r>
              <a:rPr lang="en-IN" sz="2400" b="1" dirty="0"/>
              <a:t>Step 4.6: </a:t>
            </a:r>
            <a:r>
              <a:rPr lang="en-IN" sz="2400" dirty="0"/>
              <a:t>level5: attempts: single attempt finding number b/w 1000</a:t>
            </a:r>
          </a:p>
          <a:p>
            <a:r>
              <a:rPr lang="en-IN" sz="2400" b="1" dirty="0"/>
              <a:t>Step 5:  </a:t>
            </a:r>
            <a:r>
              <a:rPr lang="en-IN" sz="2400" dirty="0"/>
              <a:t>you have completed this guessing number game!!!</a:t>
            </a:r>
          </a:p>
          <a:p>
            <a:endParaRPr lang="en-IN" sz="2400" dirty="0"/>
          </a:p>
          <a:p>
            <a:endParaRPr lang="en-IN" dirty="0"/>
          </a:p>
        </p:txBody>
      </p:sp>
    </p:spTree>
    <p:extLst>
      <p:ext uri="{BB962C8B-B14F-4D97-AF65-F5344CB8AC3E}">
        <p14:creationId xmlns:p14="http://schemas.microsoft.com/office/powerpoint/2010/main" val="134018379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52132-0379-43D5-B0B3-7C1619FEF26E}"/>
              </a:ext>
            </a:extLst>
          </p:cNvPr>
          <p:cNvSpPr txBox="1"/>
          <p:nvPr/>
        </p:nvSpPr>
        <p:spPr>
          <a:xfrm>
            <a:off x="178904" y="208722"/>
            <a:ext cx="11708296" cy="6463308"/>
          </a:xfrm>
          <a:prstGeom prst="rect">
            <a:avLst/>
          </a:prstGeom>
          <a:noFill/>
        </p:spPr>
        <p:txBody>
          <a:bodyPr wrap="square" rtlCol="0">
            <a:spAutoFit/>
          </a:bodyPr>
          <a:lstStyle/>
          <a:p>
            <a:r>
              <a:rPr lang="en-IN" dirty="0"/>
              <a:t>						                  	SMALL MINDMAP OF THIS GAME</a:t>
            </a:r>
          </a:p>
          <a:p>
            <a:endParaRPr lang="en-IN" dirty="0"/>
          </a:p>
          <a:p>
            <a:r>
              <a:rPr lang="en-IN" dirty="0"/>
              <a:t>GUESSUNG NUMBER-</a:t>
            </a:r>
            <a:r>
              <a:rPr lang="en-IN" dirty="0">
                <a:sym typeface="Wingdings" panose="05000000000000000000" pitchFamily="2" charset="2"/>
              </a:rPr>
              <a:t>SELECTING LEVEL--&gt;EASY || MEDIUM || HARD</a:t>
            </a:r>
          </a:p>
          <a:p>
            <a:endParaRPr lang="en-IN" dirty="0">
              <a:sym typeface="Wingdings" panose="05000000000000000000" pitchFamily="2" charset="2"/>
            </a:endParaRPr>
          </a:p>
          <a:p>
            <a:r>
              <a:rPr lang="en-IN" dirty="0">
                <a:sym typeface="Wingdings" panose="05000000000000000000" pitchFamily="2" charset="2"/>
              </a:rPr>
              <a:t>EASYLEVEL:1 || LEVEL:2 || LEVEL:3 || LEVEL:4 || LEVEL:5</a:t>
            </a:r>
          </a:p>
          <a:p>
            <a:r>
              <a:rPr lang="en-IN" dirty="0">
                <a:sym typeface="Wingdings" panose="05000000000000000000" pitchFamily="2" charset="2"/>
              </a:rPr>
              <a:t>LEVEL 1: GIVEN TASK….</a:t>
            </a:r>
          </a:p>
          <a:p>
            <a:r>
              <a:rPr lang="en-IN" dirty="0">
                <a:sym typeface="Wingdings" panose="05000000000000000000" pitchFamily="2" charset="2"/>
              </a:rPr>
              <a:t>LEVEL 2: GIVEN TASK….</a:t>
            </a:r>
          </a:p>
          <a:p>
            <a:r>
              <a:rPr lang="en-IN" dirty="0">
                <a:sym typeface="Wingdings" panose="05000000000000000000" pitchFamily="2" charset="2"/>
              </a:rPr>
              <a:t>LEVEL 3: GIVEN TASK….</a:t>
            </a:r>
          </a:p>
          <a:p>
            <a:r>
              <a:rPr lang="en-IN" dirty="0">
                <a:sym typeface="Wingdings" panose="05000000000000000000" pitchFamily="2" charset="2"/>
              </a:rPr>
              <a:t>LEVEL 4: GIVEN TASK….</a:t>
            </a:r>
          </a:p>
          <a:p>
            <a:r>
              <a:rPr lang="en-IN" dirty="0">
                <a:sym typeface="Wingdings" panose="05000000000000000000" pitchFamily="2" charset="2"/>
              </a:rPr>
              <a:t>LEVEL 5: GIVEN TASK….</a:t>
            </a:r>
          </a:p>
          <a:p>
            <a:r>
              <a:rPr lang="en-IN" dirty="0">
                <a:sym typeface="Wingdings" panose="05000000000000000000" pitchFamily="2" charset="2"/>
              </a:rPr>
              <a:t>MEDIUM LEVEL:1 || LEVEL:2 || LEVEL:3 || LEVEL:4 || LEVEL:5</a:t>
            </a:r>
          </a:p>
          <a:p>
            <a:r>
              <a:rPr lang="en-IN" dirty="0">
                <a:sym typeface="Wingdings" panose="05000000000000000000" pitchFamily="2" charset="2"/>
              </a:rPr>
              <a:t>LEVEL 1: GIVEN TASK….</a:t>
            </a:r>
          </a:p>
          <a:p>
            <a:r>
              <a:rPr lang="en-IN" dirty="0">
                <a:sym typeface="Wingdings" panose="05000000000000000000" pitchFamily="2" charset="2"/>
              </a:rPr>
              <a:t>LEVEL 2: GIVEN TASK….</a:t>
            </a:r>
          </a:p>
          <a:p>
            <a:r>
              <a:rPr lang="en-IN" dirty="0">
                <a:sym typeface="Wingdings" panose="05000000000000000000" pitchFamily="2" charset="2"/>
              </a:rPr>
              <a:t>LEVEL 3: GIVEN TASK….</a:t>
            </a:r>
          </a:p>
          <a:p>
            <a:r>
              <a:rPr lang="en-IN" dirty="0">
                <a:sym typeface="Wingdings" panose="05000000000000000000" pitchFamily="2" charset="2"/>
              </a:rPr>
              <a:t>LEVEL 4: GIVEN TASK….</a:t>
            </a:r>
          </a:p>
          <a:p>
            <a:r>
              <a:rPr lang="en-IN" dirty="0">
                <a:sym typeface="Wingdings" panose="05000000000000000000" pitchFamily="2" charset="2"/>
              </a:rPr>
              <a:t>LEVEL 5: GIVEN TASK….</a:t>
            </a:r>
          </a:p>
          <a:p>
            <a:r>
              <a:rPr lang="en-IN" dirty="0"/>
              <a:t>HARD</a:t>
            </a:r>
            <a:r>
              <a:rPr lang="en-IN" dirty="0">
                <a:sym typeface="Wingdings" panose="05000000000000000000" pitchFamily="2" charset="2"/>
              </a:rPr>
              <a:t> LEVEL:1 || LEVEL:2 || LEVEL:3 || LEVEL:4 || LEVEL:5</a:t>
            </a:r>
            <a:endParaRPr lang="en-IN" dirty="0"/>
          </a:p>
          <a:p>
            <a:r>
              <a:rPr lang="en-IN" dirty="0">
                <a:sym typeface="Wingdings" panose="05000000000000000000" pitchFamily="2" charset="2"/>
              </a:rPr>
              <a:t>LEVEL 1: GIVEN TASK….</a:t>
            </a:r>
          </a:p>
          <a:p>
            <a:r>
              <a:rPr lang="en-IN" dirty="0">
                <a:sym typeface="Wingdings" panose="05000000000000000000" pitchFamily="2" charset="2"/>
              </a:rPr>
              <a:t>LEVEL 2: GIVEN TASK….</a:t>
            </a:r>
          </a:p>
          <a:p>
            <a:r>
              <a:rPr lang="en-IN" dirty="0">
                <a:sym typeface="Wingdings" panose="05000000000000000000" pitchFamily="2" charset="2"/>
              </a:rPr>
              <a:t>LEVEL 3: GIVEN TASK….</a:t>
            </a:r>
          </a:p>
          <a:p>
            <a:r>
              <a:rPr lang="en-IN" dirty="0">
                <a:sym typeface="Wingdings" panose="05000000000000000000" pitchFamily="2" charset="2"/>
              </a:rPr>
              <a:t>LEVEL 4: GIVEN TASK….</a:t>
            </a:r>
          </a:p>
          <a:p>
            <a:r>
              <a:rPr lang="en-IN" dirty="0">
                <a:sym typeface="Wingdings" panose="05000000000000000000" pitchFamily="2" charset="2"/>
              </a:rPr>
              <a:t>LEVEL 5: GIVEN TASK….</a:t>
            </a:r>
          </a:p>
          <a:p>
            <a:r>
              <a:rPr lang="en-IN" dirty="0">
                <a:sym typeface="Wingdings" panose="05000000000000000000" pitchFamily="2" charset="2"/>
              </a:rPr>
              <a:t>IF YOU COMPLETED THE GIVEN TASK STEP BY STEP IN EACH LEVEL YOU HAVE COMPLETED THIS</a:t>
            </a:r>
            <a:endParaRPr lang="en-IN" dirty="0"/>
          </a:p>
        </p:txBody>
      </p:sp>
    </p:spTree>
    <p:extLst>
      <p:ext uri="{BB962C8B-B14F-4D97-AF65-F5344CB8AC3E}">
        <p14:creationId xmlns:p14="http://schemas.microsoft.com/office/powerpoint/2010/main" val="367564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A9AD4-58DB-47BF-9214-6DD21BF8460D}"/>
              </a:ext>
            </a:extLst>
          </p:cNvPr>
          <p:cNvSpPr/>
          <p:nvPr/>
        </p:nvSpPr>
        <p:spPr>
          <a:xfrm>
            <a:off x="954157" y="646043"/>
            <a:ext cx="3091068" cy="172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FOR EASY LEVEL </a:t>
            </a:r>
          </a:p>
        </p:txBody>
      </p:sp>
      <p:sp>
        <p:nvSpPr>
          <p:cNvPr id="3" name="Isosceles Triangle 2">
            <a:extLst>
              <a:ext uri="{FF2B5EF4-FFF2-40B4-BE49-F238E27FC236}">
                <a16:creationId xmlns:a16="http://schemas.microsoft.com/office/drawing/2014/main" id="{CDF18717-A322-4878-B7A0-69E778E35F50}"/>
              </a:ext>
            </a:extLst>
          </p:cNvPr>
          <p:cNvSpPr/>
          <p:nvPr/>
        </p:nvSpPr>
        <p:spPr>
          <a:xfrm>
            <a:off x="4045225" y="1898374"/>
            <a:ext cx="3896141" cy="25543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FOR MEDIUM  LEVEL</a:t>
            </a:r>
          </a:p>
        </p:txBody>
      </p:sp>
      <p:sp>
        <p:nvSpPr>
          <p:cNvPr id="4" name="Oval 3">
            <a:extLst>
              <a:ext uri="{FF2B5EF4-FFF2-40B4-BE49-F238E27FC236}">
                <a16:creationId xmlns:a16="http://schemas.microsoft.com/office/drawing/2014/main" id="{942A8E89-535E-43C7-9E1B-041B8D2F9859}"/>
              </a:ext>
            </a:extLst>
          </p:cNvPr>
          <p:cNvSpPr/>
          <p:nvPr/>
        </p:nvSpPr>
        <p:spPr>
          <a:xfrm>
            <a:off x="8527774" y="4055164"/>
            <a:ext cx="3120887" cy="2554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FOR HARD LEVEL</a:t>
            </a:r>
          </a:p>
        </p:txBody>
      </p:sp>
    </p:spTree>
    <p:extLst>
      <p:ext uri="{BB962C8B-B14F-4D97-AF65-F5344CB8AC3E}">
        <p14:creationId xmlns:p14="http://schemas.microsoft.com/office/powerpoint/2010/main" val="1847378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42DBE7-FAF8-4393-AE68-577D53FE413D}"/>
              </a:ext>
            </a:extLst>
          </p:cNvPr>
          <p:cNvPicPr>
            <a:picLocks noChangeAspect="1"/>
          </p:cNvPicPr>
          <p:nvPr/>
        </p:nvPicPr>
        <p:blipFill rotWithShape="1">
          <a:blip r:embed="rId2"/>
          <a:srcRect t="-561" b="12017"/>
          <a:stretch/>
        </p:blipFill>
        <p:spPr>
          <a:xfrm>
            <a:off x="956227" y="-91109"/>
            <a:ext cx="8172450" cy="6004891"/>
          </a:xfrm>
          <a:prstGeom prst="rect">
            <a:avLst/>
          </a:prstGeom>
        </p:spPr>
      </p:pic>
    </p:spTree>
    <p:extLst>
      <p:ext uri="{BB962C8B-B14F-4D97-AF65-F5344CB8AC3E}">
        <p14:creationId xmlns:p14="http://schemas.microsoft.com/office/powerpoint/2010/main" val="40276816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502817-7C25-4343-8E8C-7DBA6A8BD002}"/>
              </a:ext>
            </a:extLst>
          </p:cNvPr>
          <p:cNvPicPr>
            <a:picLocks noChangeAspect="1"/>
          </p:cNvPicPr>
          <p:nvPr/>
        </p:nvPicPr>
        <p:blipFill rotWithShape="1">
          <a:blip r:embed="rId2"/>
          <a:srcRect b="2754"/>
          <a:stretch/>
        </p:blipFill>
        <p:spPr>
          <a:xfrm>
            <a:off x="4359088" y="0"/>
            <a:ext cx="7832912" cy="6669157"/>
          </a:xfrm>
          <a:prstGeom prst="rect">
            <a:avLst/>
          </a:prstGeom>
        </p:spPr>
      </p:pic>
    </p:spTree>
    <p:extLst>
      <p:ext uri="{BB962C8B-B14F-4D97-AF65-F5344CB8AC3E}">
        <p14:creationId xmlns:p14="http://schemas.microsoft.com/office/powerpoint/2010/main" val="20592799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7.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8.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Celestial</Template>
  <TotalTime>0</TotalTime>
  <Words>658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15</vt:i4>
      </vt:variant>
      <vt:variant>
        <vt:lpstr>Theme</vt:lpstr>
      </vt:variant>
      <vt:variant>
        <vt:i4>8</vt:i4>
      </vt:variant>
      <vt:variant>
        <vt:lpstr>Slide Titles</vt:lpstr>
      </vt:variant>
      <vt:variant>
        <vt:i4>14</vt:i4>
      </vt:variant>
    </vt:vector>
  </HeadingPairs>
  <TitlesOfParts>
    <vt:vector size="37" baseType="lpstr">
      <vt:lpstr>Algerian</vt:lpstr>
      <vt:lpstr>Arial</vt:lpstr>
      <vt:lpstr>Arial Black</vt:lpstr>
      <vt:lpstr>Arial Rounded MT Bold</vt:lpstr>
      <vt:lpstr>Calibri</vt:lpstr>
      <vt:lpstr>Calibri Light</vt:lpstr>
      <vt:lpstr>Century Gothic</vt:lpstr>
      <vt:lpstr>Century Schoolbook</vt:lpstr>
      <vt:lpstr>Corbel</vt:lpstr>
      <vt:lpstr>Garamond</vt:lpstr>
      <vt:lpstr>Gill Sans MT</vt:lpstr>
      <vt:lpstr>Impact</vt:lpstr>
      <vt:lpstr>Trebuchet MS</vt:lpstr>
      <vt:lpstr>Wingdings</vt:lpstr>
      <vt:lpstr>Wingdings 3</vt:lpstr>
      <vt:lpstr>Celestial</vt:lpstr>
      <vt:lpstr>Badge</vt:lpstr>
      <vt:lpstr>Organic</vt:lpstr>
      <vt:lpstr>Gallery</vt:lpstr>
      <vt:lpstr>Ion</vt:lpstr>
      <vt:lpstr>Wisp</vt:lpstr>
      <vt:lpstr>Feathered</vt:lpstr>
      <vt:lpstr>Berlin</vt:lpstr>
      <vt:lpstr>GUESSING NUMBER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GUESSING NUMBER GAME </dc:title>
  <dc:creator> </dc:creator>
  <cp:lastModifiedBy>Kamalesh Kumar</cp:lastModifiedBy>
  <cp:revision>19</cp:revision>
  <dcterms:created xsi:type="dcterms:W3CDTF">2019-09-03T14:28:51Z</dcterms:created>
  <dcterms:modified xsi:type="dcterms:W3CDTF">2019-11-01T17:28:22Z</dcterms:modified>
</cp:coreProperties>
</file>