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0C31-4298-6E43-B05C-098B127A5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err="1"/>
              <a:t>Ticketing</a:t>
            </a:r>
            <a:r>
              <a:rPr lang="id-ID" b="1" dirty="0"/>
              <a:t>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F6CB-55AA-494D-8009-3936B338B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73A3-AC63-F043-9051-357E281C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E23D-9C1C-DC42-BD98-87E2E342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4FBC-FAD5-3B4C-BD2A-37C1716B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Ticketing System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B2E7B-3F76-3C4E-A221-CB806D2FD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98551"/>
              </p:ext>
            </p:extLst>
          </p:nvPr>
        </p:nvGraphicFramePr>
        <p:xfrm>
          <a:off x="536027" y="1629103"/>
          <a:ext cx="8881242" cy="4130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0621">
                  <a:extLst>
                    <a:ext uri="{9D8B030D-6E8A-4147-A177-3AD203B41FA5}">
                      <a16:colId xmlns:a16="http://schemas.microsoft.com/office/drawing/2014/main" val="2886734104"/>
                    </a:ext>
                  </a:extLst>
                </a:gridCol>
                <a:gridCol w="4440621">
                  <a:extLst>
                    <a:ext uri="{9D8B030D-6E8A-4147-A177-3AD203B41FA5}">
                      <a16:colId xmlns:a16="http://schemas.microsoft.com/office/drawing/2014/main" val="4115633606"/>
                    </a:ext>
                  </a:extLst>
                </a:gridCol>
              </a:tblGrid>
              <a:tr h="344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Kebutuhan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168686"/>
                  </a:ext>
                </a:extLst>
              </a:tr>
              <a:tr h="1032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Client / user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Membuat tiket </a:t>
                      </a:r>
                      <a:endParaRPr lang="en-ID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Memberikan feedback</a:t>
                      </a:r>
                      <a:endParaRPr lang="en-ID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Melihat daftar tiket yang dibuat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223996"/>
                  </a:ext>
                </a:extLst>
              </a:tr>
              <a:tr h="2065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Menentukan proritas tiket</a:t>
                      </a:r>
                      <a:endParaRPr lang="en-ID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mengirimkan ticket ke engineer untuk mengerjakan issue ticket</a:t>
                      </a:r>
                      <a:endParaRPr lang="en-ID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membuat report ticket berdasarkan prioritas,range tanggal, </a:t>
                      </a:r>
                      <a:endParaRPr lang="en-ID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mengelelola user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303151"/>
                  </a:ext>
                </a:extLst>
              </a:tr>
              <a:tr h="688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Mengerjakan</a:t>
                      </a:r>
                      <a:r>
                        <a:rPr lang="en-US" sz="1200" dirty="0">
                          <a:effectLst/>
                        </a:rPr>
                        <a:t> ticket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berikan</a:t>
                      </a:r>
                      <a:endParaRPr lang="en-ID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Menginputkan</a:t>
                      </a:r>
                      <a:r>
                        <a:rPr lang="en-US" sz="1200" dirty="0">
                          <a:effectLst/>
                        </a:rPr>
                        <a:t> solution(</a:t>
                      </a:r>
                      <a:r>
                        <a:rPr lang="en-US" sz="1200" dirty="0" err="1">
                          <a:effectLst/>
                        </a:rPr>
                        <a:t>penyelesaian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70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6332-1200-6848-8028-2B20CC5C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Request Ticket 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F3929-B69F-654E-9A2D-9C6EE2914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76" y="1471448"/>
            <a:ext cx="7104993" cy="4992414"/>
          </a:xfrm>
        </p:spPr>
      </p:pic>
    </p:spTree>
    <p:extLst>
      <p:ext uri="{BB962C8B-B14F-4D97-AF65-F5344CB8AC3E}">
        <p14:creationId xmlns:p14="http://schemas.microsoft.com/office/powerpoint/2010/main" val="401115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9AFD-C665-1F48-8808-8CFB724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Request Ticket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BAF89-E16D-6549-A5AC-FAF9E8F48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86" y="1408386"/>
            <a:ext cx="7083973" cy="5034455"/>
          </a:xfrm>
        </p:spPr>
      </p:pic>
    </p:spTree>
    <p:extLst>
      <p:ext uri="{BB962C8B-B14F-4D97-AF65-F5344CB8AC3E}">
        <p14:creationId xmlns:p14="http://schemas.microsoft.com/office/powerpoint/2010/main" val="377423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101C-2D04-9543-884A-B7CA86F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Request Ticket Engineer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BB9A8-F256-1B4D-A8AA-002059225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07" y="1439918"/>
            <a:ext cx="6316717" cy="4971392"/>
          </a:xfrm>
        </p:spPr>
      </p:pic>
    </p:spTree>
    <p:extLst>
      <p:ext uri="{BB962C8B-B14F-4D97-AF65-F5344CB8AC3E}">
        <p14:creationId xmlns:p14="http://schemas.microsoft.com/office/powerpoint/2010/main" val="39757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327-787A-9448-BAED-1C10D5C7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Feedback 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464B3-DB4B-CB48-887F-D470C325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25" y="1376856"/>
            <a:ext cx="6253654" cy="4960882"/>
          </a:xfrm>
        </p:spPr>
      </p:pic>
    </p:spTree>
    <p:extLst>
      <p:ext uri="{BB962C8B-B14F-4D97-AF65-F5344CB8AC3E}">
        <p14:creationId xmlns:p14="http://schemas.microsoft.com/office/powerpoint/2010/main" val="360082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AD62-7488-B241-AA12-EB860D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9C052-8A41-8E4F-AA3D-846498BBF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9408"/>
            <a:ext cx="9265452" cy="4960882"/>
          </a:xfrm>
        </p:spPr>
      </p:pic>
    </p:spTree>
    <p:extLst>
      <p:ext uri="{BB962C8B-B14F-4D97-AF65-F5344CB8AC3E}">
        <p14:creationId xmlns:p14="http://schemas.microsoft.com/office/powerpoint/2010/main" val="37821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28D1-9A49-F743-8C45-228885B7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status,priority</a:t>
            </a:r>
            <a:r>
              <a:rPr lang="en-US" dirty="0"/>
              <a:t> category ticket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740E5-BDA9-0340-8D05-9B4F1307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22961"/>
              </p:ext>
            </p:extLst>
          </p:nvPr>
        </p:nvGraphicFramePr>
        <p:xfrm>
          <a:off x="1061545" y="1930400"/>
          <a:ext cx="6775150" cy="1306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7575">
                  <a:extLst>
                    <a:ext uri="{9D8B030D-6E8A-4147-A177-3AD203B41FA5}">
                      <a16:colId xmlns:a16="http://schemas.microsoft.com/office/drawing/2014/main" val="2634055690"/>
                    </a:ext>
                  </a:extLst>
                </a:gridCol>
                <a:gridCol w="3387575">
                  <a:extLst>
                    <a:ext uri="{9D8B030D-6E8A-4147-A177-3AD203B41FA5}">
                      <a16:colId xmlns:a16="http://schemas.microsoft.com/office/drawing/2014/main" val="3125879960"/>
                    </a:ext>
                  </a:extLst>
                </a:gridCol>
              </a:tblGrid>
              <a:tr h="32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 status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155281"/>
                  </a:ext>
                </a:extLst>
              </a:tr>
              <a:tr h="32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02435" algn="l"/>
                        </a:tabLst>
                      </a:pPr>
                      <a:r>
                        <a:rPr lang="en-US" sz="1200" dirty="0">
                          <a:effectLst/>
                        </a:rPr>
                        <a:t>Open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Ticket Belum di kerjakan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106925"/>
                  </a:ext>
                </a:extLst>
              </a:tr>
              <a:tr h="32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Ticket sedang di kerjakan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711048"/>
                  </a:ext>
                </a:extLst>
              </a:tr>
              <a:tr h="32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Closed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Ticket </a:t>
                      </a:r>
                      <a:r>
                        <a:rPr lang="en-US" sz="1200" dirty="0" err="1">
                          <a:effectLst/>
                        </a:rPr>
                        <a:t>Sudah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kerjakan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964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28D537-CAFA-FF43-BA8F-80B587F1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80112"/>
              </p:ext>
            </p:extLst>
          </p:nvPr>
        </p:nvGraphicFramePr>
        <p:xfrm>
          <a:off x="1061545" y="3457903"/>
          <a:ext cx="677324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061">
                  <a:extLst>
                    <a:ext uri="{9D8B030D-6E8A-4147-A177-3AD203B41FA5}">
                      <a16:colId xmlns:a16="http://schemas.microsoft.com/office/drawing/2014/main" val="418921921"/>
                    </a:ext>
                  </a:extLst>
                </a:gridCol>
                <a:gridCol w="5498183">
                  <a:extLst>
                    <a:ext uri="{9D8B030D-6E8A-4147-A177-3AD203B41FA5}">
                      <a16:colId xmlns:a16="http://schemas.microsoft.com/office/drawing/2014/main" val="81965055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 priority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69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02435" algn="l"/>
                        </a:tabLst>
                      </a:pPr>
                      <a:r>
                        <a:rPr lang="en-US" sz="1200">
                          <a:effectLst/>
                        </a:rPr>
                        <a:t>Critical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Ticket harus segera di kerjakan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69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Major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Ticket di kerjakan jika ticket “critical” sudah closed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02251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Minor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Ticket di </a:t>
                      </a:r>
                      <a:r>
                        <a:rPr lang="en-US" sz="1200" dirty="0" err="1">
                          <a:effectLst/>
                        </a:rPr>
                        <a:t>kerjakan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jika</a:t>
                      </a:r>
                      <a:r>
                        <a:rPr lang="en-US" sz="1200" dirty="0">
                          <a:effectLst/>
                        </a:rPr>
                        <a:t> ticket  “critical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major </a:t>
                      </a:r>
                      <a:r>
                        <a:rPr lang="en-US" sz="1200" dirty="0" err="1">
                          <a:effectLst/>
                        </a:rPr>
                        <a:t>sudah</a:t>
                      </a:r>
                      <a:r>
                        <a:rPr lang="en-US" sz="1200" dirty="0">
                          <a:effectLst/>
                        </a:rPr>
                        <a:t> closed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0663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8AAD5-3FE5-104A-8D51-F2DFE299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2798"/>
              </p:ext>
            </p:extLst>
          </p:nvPr>
        </p:nvGraphicFramePr>
        <p:xfrm>
          <a:off x="1061545" y="4796040"/>
          <a:ext cx="677324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8039">
                  <a:extLst>
                    <a:ext uri="{9D8B030D-6E8A-4147-A177-3AD203B41FA5}">
                      <a16:colId xmlns:a16="http://schemas.microsoft.com/office/drawing/2014/main" val="3479162687"/>
                    </a:ext>
                  </a:extLst>
                </a:gridCol>
                <a:gridCol w="2327929">
                  <a:extLst>
                    <a:ext uri="{9D8B030D-6E8A-4147-A177-3AD203B41FA5}">
                      <a16:colId xmlns:a16="http://schemas.microsoft.com/office/drawing/2014/main" val="3961492197"/>
                    </a:ext>
                  </a:extLst>
                </a:gridCol>
                <a:gridCol w="2857276">
                  <a:extLst>
                    <a:ext uri="{9D8B030D-6E8A-4147-A177-3AD203B41FA5}">
                      <a16:colId xmlns:a16="http://schemas.microsoft.com/office/drawing/2014/main" val="2363188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 category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keterangan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contoh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70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02435" algn="l"/>
                        </a:tabLst>
                      </a:pPr>
                      <a:r>
                        <a:rPr lang="en-US" sz="1200">
                          <a:effectLst/>
                        </a:rPr>
                        <a:t>Request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Permintaan user 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Permintaan  laporan pemakaian jaringan selama 1 bulan dll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93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Problem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Masalah terkait jaringan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Koneksi internet tidak ada, situs web terntentu tidak bisa di buka dll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71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Corective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Perbaikan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Perbaikan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jalur</a:t>
                      </a:r>
                      <a:r>
                        <a:rPr lang="en-US" sz="1200" dirty="0">
                          <a:effectLst/>
                        </a:rPr>
                        <a:t> cable </a:t>
                      </a:r>
                      <a:r>
                        <a:rPr lang="en-US" sz="1200" dirty="0" err="1">
                          <a:effectLst/>
                        </a:rPr>
                        <a:t>utp</a:t>
                      </a:r>
                      <a:r>
                        <a:rPr lang="en-US" sz="1200" dirty="0">
                          <a:effectLst/>
                        </a:rPr>
                        <a:t> di </a:t>
                      </a:r>
                      <a:r>
                        <a:rPr lang="en-US" sz="1200" dirty="0" err="1">
                          <a:effectLst/>
                        </a:rPr>
                        <a:t>ruangan</a:t>
                      </a:r>
                      <a:r>
                        <a:rPr lang="en-US" sz="1200" dirty="0">
                          <a:effectLst/>
                        </a:rPr>
                        <a:t> client yang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rapih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dll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74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77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A6A9-58EB-2446-8657-628E496E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7AFF-5E07-084A-979F-4C28DD7C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D" dirty="0"/>
              <a:t>type User struct {</a:t>
            </a:r>
          </a:p>
          <a:p>
            <a:r>
              <a:rPr lang="en-ID" dirty="0" err="1"/>
              <a:t>IdUser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type:int;primaryKey;autoIncrement;column:id_user</a:t>
            </a:r>
            <a:r>
              <a:rPr lang="en-ID" dirty="0"/>
              <a:t>"` //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id_user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primary key </a:t>
            </a:r>
            <a:r>
              <a:rPr lang="en-ID" dirty="0" err="1"/>
              <a:t>dan</a:t>
            </a:r>
            <a:r>
              <a:rPr lang="en-ID" dirty="0"/>
              <a:t> auto increment</a:t>
            </a:r>
          </a:p>
          <a:p>
            <a:r>
              <a:rPr lang="en-ID" dirty="0"/>
              <a:t>Username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(200);</a:t>
            </a:r>
            <a:r>
              <a:rPr lang="en-ID" dirty="0" err="1"/>
              <a:t>column:username;not</a:t>
            </a:r>
            <a:r>
              <a:rPr lang="en-ID" dirty="0"/>
              <a:t> </a:t>
            </a:r>
            <a:r>
              <a:rPr lang="en-ID" dirty="0" err="1"/>
              <a:t>null;unique</a:t>
            </a:r>
            <a:r>
              <a:rPr lang="en-ID" dirty="0"/>
              <a:t>"`</a:t>
            </a:r>
          </a:p>
          <a:p>
            <a:r>
              <a:rPr lang="en-ID" dirty="0"/>
              <a:t>Password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(150);</a:t>
            </a:r>
            <a:r>
              <a:rPr lang="en-ID" dirty="0" err="1"/>
              <a:t>column:password;not</a:t>
            </a:r>
            <a:r>
              <a:rPr lang="en-ID" dirty="0"/>
              <a:t> null"`</a:t>
            </a:r>
          </a:p>
          <a:p>
            <a:r>
              <a:rPr lang="en-ID" dirty="0"/>
              <a:t>Name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(150);</a:t>
            </a:r>
            <a:r>
              <a:rPr lang="en-ID" dirty="0" err="1"/>
              <a:t>column:name</a:t>
            </a:r>
            <a:r>
              <a:rPr lang="en-ID" dirty="0"/>
              <a:t>"`</a:t>
            </a:r>
          </a:p>
          <a:p>
            <a:r>
              <a:rPr lang="en-ID" dirty="0"/>
              <a:t>Email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(150);</a:t>
            </a:r>
            <a:r>
              <a:rPr lang="en-ID" dirty="0" err="1"/>
              <a:t>column:email;not</a:t>
            </a:r>
            <a:r>
              <a:rPr lang="en-ID" dirty="0"/>
              <a:t> </a:t>
            </a:r>
            <a:r>
              <a:rPr lang="en-ID" dirty="0" err="1"/>
              <a:t>null;unique</a:t>
            </a:r>
            <a:r>
              <a:rPr lang="en-ID" dirty="0"/>
              <a:t>"`</a:t>
            </a:r>
          </a:p>
          <a:p>
            <a:r>
              <a:rPr lang="en-ID" dirty="0"/>
              <a:t>Token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(220);</a:t>
            </a:r>
            <a:r>
              <a:rPr lang="en-ID" dirty="0" err="1"/>
              <a:t>column:token</a:t>
            </a:r>
            <a:r>
              <a:rPr lang="en-ID" dirty="0"/>
              <a:t>"`</a:t>
            </a:r>
          </a:p>
          <a:p>
            <a:r>
              <a:rPr lang="en-ID" dirty="0" err="1"/>
              <a:t>ExpiredToken</a:t>
            </a:r>
            <a:r>
              <a:rPr lang="en-ID" dirty="0"/>
              <a:t> </a:t>
            </a:r>
            <a:r>
              <a:rPr lang="en-ID" dirty="0" err="1"/>
              <a:t>time.Time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type:datetime;column:expired_token</a:t>
            </a:r>
            <a:r>
              <a:rPr lang="en-ID" dirty="0"/>
              <a:t>"`</a:t>
            </a:r>
          </a:p>
          <a:p>
            <a:r>
              <a:rPr lang="en-ID" dirty="0" err="1"/>
              <a:t>IdRole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type:int;index;column:id_role;not</a:t>
            </a:r>
            <a:r>
              <a:rPr lang="en-ID" dirty="0"/>
              <a:t> null"` // Foreign Key yang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role.id_role</a:t>
            </a:r>
            <a:endParaRPr lang="en-ID" dirty="0"/>
          </a:p>
          <a:p>
            <a:r>
              <a:rPr lang="en-ID" dirty="0"/>
              <a:t>Image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(220);</a:t>
            </a:r>
            <a:r>
              <a:rPr lang="en-ID" dirty="0" err="1"/>
              <a:t>column:image</a:t>
            </a:r>
            <a:r>
              <a:rPr lang="en-ID" dirty="0"/>
              <a:t>"`</a:t>
            </a:r>
          </a:p>
          <a:p>
            <a:r>
              <a:rPr lang="en-ID" dirty="0"/>
              <a:t>Title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type:varchar</a:t>
            </a:r>
            <a:r>
              <a:rPr lang="en-ID" dirty="0"/>
              <a:t>(220);</a:t>
            </a:r>
            <a:r>
              <a:rPr lang="en-ID" dirty="0" err="1"/>
              <a:t>column:title;not</a:t>
            </a:r>
            <a:r>
              <a:rPr lang="en-ID" dirty="0"/>
              <a:t> null"`</a:t>
            </a:r>
          </a:p>
          <a:p>
            <a:r>
              <a:rPr lang="en-ID" dirty="0" err="1"/>
              <a:t>NoTelepon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type:int;column:no_telepon;not</a:t>
            </a:r>
            <a:r>
              <a:rPr lang="en-ID" dirty="0"/>
              <a:t> null"`</a:t>
            </a:r>
          </a:p>
          <a:p>
            <a:r>
              <a:rPr lang="en-ID" dirty="0"/>
              <a:t>Address string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column:address;type:text;not</a:t>
            </a:r>
            <a:r>
              <a:rPr lang="en-ID" dirty="0"/>
              <a:t> null"`</a:t>
            </a:r>
          </a:p>
          <a:p>
            <a:r>
              <a:rPr lang="en-ID" dirty="0" err="1"/>
              <a:t>CreatedAt</a:t>
            </a:r>
            <a:r>
              <a:rPr lang="en-ID" dirty="0"/>
              <a:t> </a:t>
            </a:r>
            <a:r>
              <a:rPr lang="en-ID" dirty="0" err="1"/>
              <a:t>time.Time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type:datetime</a:t>
            </a:r>
            <a:r>
              <a:rPr lang="en-ID" dirty="0"/>
              <a:t>;"`</a:t>
            </a:r>
          </a:p>
          <a:p>
            <a:r>
              <a:rPr lang="en-ID" dirty="0" err="1"/>
              <a:t>UpdatedAt</a:t>
            </a:r>
            <a:r>
              <a:rPr lang="en-ID" dirty="0"/>
              <a:t> </a:t>
            </a:r>
            <a:r>
              <a:rPr lang="en-ID" dirty="0" err="1"/>
              <a:t>time.Time</a:t>
            </a:r>
            <a:r>
              <a:rPr lang="en-ID" dirty="0"/>
              <a:t>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type:datetime</a:t>
            </a:r>
            <a:r>
              <a:rPr lang="en-ID" dirty="0"/>
              <a:t>;"`</a:t>
            </a:r>
          </a:p>
          <a:p>
            <a:r>
              <a:rPr lang="en-ID" dirty="0"/>
              <a:t>Role Role `</a:t>
            </a:r>
            <a:r>
              <a:rPr lang="en-ID" dirty="0" err="1"/>
              <a:t>gorm</a:t>
            </a:r>
            <a:r>
              <a:rPr lang="en-ID" dirty="0"/>
              <a:t>:"</a:t>
            </a:r>
            <a:r>
              <a:rPr lang="en-ID" dirty="0" err="1"/>
              <a:t>foreignKey:IdRole;constraint:OnDelete:RESTRICT</a:t>
            </a:r>
            <a:r>
              <a:rPr lang="en-ID" dirty="0"/>
              <a:t>;"` //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Role</a:t>
            </a:r>
          </a:p>
          <a:p>
            <a:r>
              <a:rPr lang="en-ID" dirty="0"/>
              <a:t>}</a:t>
            </a:r>
          </a:p>
          <a:p>
            <a:r>
              <a:rPr lang="en-ID" dirty="0" err="1"/>
              <a:t>db.AutoMigrate</a:t>
            </a:r>
            <a:r>
              <a:rPr lang="en-ID" dirty="0"/>
              <a:t>(&amp;</a:t>
            </a:r>
            <a:r>
              <a:rPr lang="en-ID" dirty="0" err="1"/>
              <a:t>models.User</a:t>
            </a:r>
            <a:r>
              <a:rPr lang="en-ID" dirty="0"/>
              <a:t>{})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472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Ticketing System</vt:lpstr>
      <vt:lpstr>Kebutuhan Ticketing System </vt:lpstr>
      <vt:lpstr>Flowchart Request Ticket Client</vt:lpstr>
      <vt:lpstr>Flowchart Request Ticket Admin</vt:lpstr>
      <vt:lpstr>Flowchart Request Ticket Engineer</vt:lpstr>
      <vt:lpstr>Flowchart Feedback Client</vt:lpstr>
      <vt:lpstr>Erd </vt:lpstr>
      <vt:lpstr>Referensi status,priority category ticket</vt:lpstr>
      <vt:lpstr>Migrate database dengan gorm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 System</dc:title>
  <dc:creator>Microsoft Office User</dc:creator>
  <cp:lastModifiedBy>Microsoft Office User</cp:lastModifiedBy>
  <cp:revision>2</cp:revision>
  <dcterms:created xsi:type="dcterms:W3CDTF">2025-01-05T00:35:59Z</dcterms:created>
  <dcterms:modified xsi:type="dcterms:W3CDTF">2025-01-05T00:50:42Z</dcterms:modified>
</cp:coreProperties>
</file>