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5" r:id="rId3"/>
    <p:sldId id="266" r:id="rId4"/>
    <p:sldId id="267" r:id="rId5"/>
    <p:sldId id="268" r:id="rId6"/>
    <p:sldId id="257" r:id="rId7"/>
    <p:sldId id="258" r:id="rId8"/>
    <p:sldId id="259" r:id="rId9"/>
    <p:sldId id="260" r:id="rId10"/>
    <p:sldId id="261" r:id="rId11"/>
    <p:sldId id="264" r:id="rId12"/>
    <p:sldId id="262" r:id="rId13"/>
    <p:sldId id="263" r:id="rId1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7553D9-740D-4B17-80F7-C911A0D4E0CB}" v="2" dt="2025-08-17T19:47:49.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snapToObjects="1" showGuides="1">
      <p:cViewPr varScale="1">
        <p:scale>
          <a:sx n="87" d="100"/>
          <a:sy n="87" d="100"/>
        </p:scale>
        <p:origin x="1294"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nacio Yañez" userId="da84cbe9ffd042f7" providerId="LiveId" clId="{A0DF9BC2-A707-4437-9750-171CD56D99AA}"/>
    <pc:docChg chg="modSld">
      <pc:chgData name="Ignacio Yañez" userId="da84cbe9ffd042f7" providerId="LiveId" clId="{A0DF9BC2-A707-4437-9750-171CD56D99AA}" dt="2023-03-13T13:42:57.560" v="9" actId="20577"/>
      <pc:docMkLst>
        <pc:docMk/>
      </pc:docMkLst>
      <pc:sldChg chg="addSp delSp modSp mod">
        <pc:chgData name="Ignacio Yañez" userId="da84cbe9ffd042f7" providerId="LiveId" clId="{A0DF9BC2-A707-4437-9750-171CD56D99AA}" dt="2023-03-13T13:42:57.560" v="9" actId="20577"/>
        <pc:sldMkLst>
          <pc:docMk/>
          <pc:sldMk cId="0" sldId="256"/>
        </pc:sldMkLst>
      </pc:sldChg>
    </pc:docChg>
  </pc:docChgLst>
  <pc:docChgLst>
    <pc:chgData name="Ignacio Yañez" userId="da84cbe9ffd042f7" providerId="LiveId" clId="{E4F22372-44A0-4FA4-8BB7-12339AE6D939}"/>
    <pc:docChg chg="modSld">
      <pc:chgData name="Ignacio Yañez" userId="da84cbe9ffd042f7" providerId="LiveId" clId="{E4F22372-44A0-4FA4-8BB7-12339AE6D939}" dt="2023-05-26T15:52:54.025" v="15" actId="1076"/>
      <pc:docMkLst>
        <pc:docMk/>
      </pc:docMkLst>
      <pc:sldChg chg="addSp modSp mod">
        <pc:chgData name="Ignacio Yañez" userId="da84cbe9ffd042f7" providerId="LiveId" clId="{E4F22372-44A0-4FA4-8BB7-12339AE6D939}" dt="2023-05-26T15:52:07.943" v="3" actId="1076"/>
        <pc:sldMkLst>
          <pc:docMk/>
          <pc:sldMk cId="0" sldId="267"/>
        </pc:sldMkLst>
      </pc:sldChg>
      <pc:sldChg chg="addSp modSp">
        <pc:chgData name="Ignacio Yañez" userId="da84cbe9ffd042f7" providerId="LiveId" clId="{E4F22372-44A0-4FA4-8BB7-12339AE6D939}" dt="2023-05-26T15:52:54.025" v="15" actId="1076"/>
        <pc:sldMkLst>
          <pc:docMk/>
          <pc:sldMk cId="0" sldId="268"/>
        </pc:sldMkLst>
      </pc:sldChg>
    </pc:docChg>
  </pc:docChgLst>
  <pc:docChgLst>
    <pc:chgData name="Ignacio Yañez" userId="da84cbe9ffd042f7" providerId="LiveId" clId="{6D7553D9-740D-4B17-80F7-C911A0D4E0CB}"/>
    <pc:docChg chg="modSld">
      <pc:chgData name="Ignacio Yañez" userId="da84cbe9ffd042f7" providerId="LiveId" clId="{6D7553D9-740D-4B17-80F7-C911A0D4E0CB}" dt="2025-08-17T19:47:52.880" v="3" actId="20577"/>
      <pc:docMkLst>
        <pc:docMk/>
      </pc:docMkLst>
      <pc:sldChg chg="modSp mod">
        <pc:chgData name="Ignacio Yañez" userId="da84cbe9ffd042f7" providerId="LiveId" clId="{6D7553D9-740D-4B17-80F7-C911A0D4E0CB}" dt="2025-08-17T19:47:52.880" v="3" actId="20577"/>
        <pc:sldMkLst>
          <pc:docMk/>
          <pc:sldMk cId="0" sldId="256"/>
        </pc:sldMkLst>
        <pc:spChg chg="mod">
          <ac:chgData name="Ignacio Yañez" userId="da84cbe9ffd042f7" providerId="LiveId" clId="{6D7553D9-740D-4B17-80F7-C911A0D4E0CB}" dt="2025-08-17T19:47:52.880" v="3" actId="20577"/>
          <ac:spMkLst>
            <pc:docMk/>
            <pc:sldMk cId="0" sldId="256"/>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92BB01-B3B9-4F81-B5E8-9E8EC4C4C8EE}" type="doc">
      <dgm:prSet loTypeId="urn:microsoft.com/office/officeart/2009/3/layout/StepUpProcess" loCatId="process" qsTypeId="urn:microsoft.com/office/officeart/2005/8/quickstyle/simple1" qsCatId="simple" csTypeId="urn:microsoft.com/office/officeart/2005/8/colors/colorful1" csCatId="colorful" phldr="1"/>
      <dgm:spPr/>
    </dgm:pt>
    <dgm:pt modelId="{DB750C22-9975-40AA-9877-6D1834601C54}">
      <dgm:prSet phldrT="[Texto]"/>
      <dgm:spPr/>
      <dgm:t>
        <a:bodyPr/>
        <a:lstStyle/>
        <a:p>
          <a:r>
            <a:rPr lang="es-CL" dirty="0"/>
            <a:t>1982 </a:t>
          </a:r>
          <a:r>
            <a:rPr lang="es-CL" dirty="0" err="1"/>
            <a:t>Arc</a:t>
          </a:r>
          <a:r>
            <a:rPr lang="es-CL" dirty="0"/>
            <a:t>/</a:t>
          </a:r>
          <a:r>
            <a:rPr lang="es-CL" dirty="0" err="1"/>
            <a:t>Info</a:t>
          </a:r>
          <a:endParaRPr lang="es-CL" dirty="0"/>
        </a:p>
      </dgm:t>
    </dgm:pt>
    <dgm:pt modelId="{ADCEF051-71ED-4889-AA9B-8F5FEC6B8411}" type="parTrans" cxnId="{089A35E4-D3BE-4EE3-853B-412042A4619F}">
      <dgm:prSet/>
      <dgm:spPr/>
      <dgm:t>
        <a:bodyPr/>
        <a:lstStyle/>
        <a:p>
          <a:endParaRPr lang="es-CL"/>
        </a:p>
      </dgm:t>
    </dgm:pt>
    <dgm:pt modelId="{89DA55FA-6E18-482A-86D9-AC8BEC51A020}" type="sibTrans" cxnId="{089A35E4-D3BE-4EE3-853B-412042A4619F}">
      <dgm:prSet/>
      <dgm:spPr/>
      <dgm:t>
        <a:bodyPr/>
        <a:lstStyle/>
        <a:p>
          <a:endParaRPr lang="es-CL"/>
        </a:p>
      </dgm:t>
    </dgm:pt>
    <dgm:pt modelId="{38E8DD4A-A123-4568-80E3-45EAFA8B7023}" type="pres">
      <dgm:prSet presAssocID="{A592BB01-B3B9-4F81-B5E8-9E8EC4C4C8EE}" presName="rootnode" presStyleCnt="0">
        <dgm:presLayoutVars>
          <dgm:chMax/>
          <dgm:chPref/>
          <dgm:dir/>
          <dgm:animLvl val="lvl"/>
        </dgm:presLayoutVars>
      </dgm:prSet>
      <dgm:spPr/>
    </dgm:pt>
    <dgm:pt modelId="{A6584575-64C5-45C7-84BA-AB355A9EFEBF}" type="pres">
      <dgm:prSet presAssocID="{DB750C22-9975-40AA-9877-6D1834601C54}" presName="composite" presStyleCnt="0"/>
      <dgm:spPr/>
    </dgm:pt>
    <dgm:pt modelId="{C3AA3C31-24B1-4733-B20A-A316B8133A45}" type="pres">
      <dgm:prSet presAssocID="{DB750C22-9975-40AA-9877-6D1834601C54}" presName="LShape" presStyleLbl="alignNode1" presStyleIdx="0" presStyleCnt="1"/>
      <dgm:spPr/>
    </dgm:pt>
    <dgm:pt modelId="{D9CD4E0E-F023-4061-A387-ADD83E674949}" type="pres">
      <dgm:prSet presAssocID="{DB750C22-9975-40AA-9877-6D1834601C54}" presName="ParentText" presStyleLbl="revTx" presStyleIdx="0" presStyleCnt="1">
        <dgm:presLayoutVars>
          <dgm:chMax val="0"/>
          <dgm:chPref val="0"/>
          <dgm:bulletEnabled val="1"/>
        </dgm:presLayoutVars>
      </dgm:prSet>
      <dgm:spPr/>
    </dgm:pt>
  </dgm:ptLst>
  <dgm:cxnLst>
    <dgm:cxn modelId="{5EE06779-681F-40A0-87C1-4BA47DAD9361}" type="presOf" srcId="{DB750C22-9975-40AA-9877-6D1834601C54}" destId="{D9CD4E0E-F023-4061-A387-ADD83E674949}" srcOrd="0" destOrd="0" presId="urn:microsoft.com/office/officeart/2009/3/layout/StepUpProcess"/>
    <dgm:cxn modelId="{508EE7A6-E1A7-4EF4-92B0-2ACF87C9885A}" type="presOf" srcId="{A592BB01-B3B9-4F81-B5E8-9E8EC4C4C8EE}" destId="{38E8DD4A-A123-4568-80E3-45EAFA8B7023}" srcOrd="0" destOrd="0" presId="urn:microsoft.com/office/officeart/2009/3/layout/StepUpProcess"/>
    <dgm:cxn modelId="{089A35E4-D3BE-4EE3-853B-412042A4619F}" srcId="{A592BB01-B3B9-4F81-B5E8-9E8EC4C4C8EE}" destId="{DB750C22-9975-40AA-9877-6D1834601C54}" srcOrd="0" destOrd="0" parTransId="{ADCEF051-71ED-4889-AA9B-8F5FEC6B8411}" sibTransId="{89DA55FA-6E18-482A-86D9-AC8BEC51A020}"/>
    <dgm:cxn modelId="{CCDDC233-55E0-4B92-BA83-9D10D7DC3215}" type="presParOf" srcId="{38E8DD4A-A123-4568-80E3-45EAFA8B7023}" destId="{A6584575-64C5-45C7-84BA-AB355A9EFEBF}" srcOrd="0" destOrd="0" presId="urn:microsoft.com/office/officeart/2009/3/layout/StepUpProcess"/>
    <dgm:cxn modelId="{47140429-4331-4358-898B-78DE41FF8F8B}" type="presParOf" srcId="{A6584575-64C5-45C7-84BA-AB355A9EFEBF}" destId="{C3AA3C31-24B1-4733-B20A-A316B8133A45}" srcOrd="0" destOrd="0" presId="urn:microsoft.com/office/officeart/2009/3/layout/StepUpProcess"/>
    <dgm:cxn modelId="{62D82BC6-B30B-4EF8-8BDC-BFAE04E4788F}" type="presParOf" srcId="{A6584575-64C5-45C7-84BA-AB355A9EFEBF}" destId="{D9CD4E0E-F023-4061-A387-ADD83E674949}"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92BB01-B3B9-4F81-B5E8-9E8EC4C4C8EE}" type="doc">
      <dgm:prSet loTypeId="urn:microsoft.com/office/officeart/2009/3/layout/StepUpProcess" loCatId="process" qsTypeId="urn:microsoft.com/office/officeart/2005/8/quickstyle/simple1" qsCatId="simple" csTypeId="urn:microsoft.com/office/officeart/2005/8/colors/colorful1" csCatId="colorful" phldr="1"/>
      <dgm:spPr/>
    </dgm:pt>
    <dgm:pt modelId="{2776794F-EB25-4E2C-9010-DF4C47246A38}">
      <dgm:prSet phldrT="[Texto]"/>
      <dgm:spPr/>
      <dgm:t>
        <a:bodyPr/>
        <a:lstStyle/>
        <a:p>
          <a:r>
            <a:rPr lang="es-CL" dirty="0"/>
            <a:t>1996 </a:t>
          </a:r>
          <a:r>
            <a:rPr lang="es-CL" dirty="0" err="1"/>
            <a:t>ArcView</a:t>
          </a:r>
          <a:r>
            <a:rPr lang="es-CL" dirty="0"/>
            <a:t> 3.x </a:t>
          </a:r>
        </a:p>
      </dgm:t>
    </dgm:pt>
    <dgm:pt modelId="{BFBBE550-B55D-414E-96DC-3F75C4F326A2}" type="parTrans" cxnId="{F1084A11-9BB4-4049-8716-71C4827EC6CB}">
      <dgm:prSet/>
      <dgm:spPr/>
      <dgm:t>
        <a:bodyPr/>
        <a:lstStyle/>
        <a:p>
          <a:endParaRPr lang="es-CL"/>
        </a:p>
      </dgm:t>
    </dgm:pt>
    <dgm:pt modelId="{C9AEDA90-5B47-4F97-BEB1-06D6E009593E}" type="sibTrans" cxnId="{F1084A11-9BB4-4049-8716-71C4827EC6CB}">
      <dgm:prSet/>
      <dgm:spPr/>
      <dgm:t>
        <a:bodyPr/>
        <a:lstStyle/>
        <a:p>
          <a:endParaRPr lang="es-CL"/>
        </a:p>
      </dgm:t>
    </dgm:pt>
    <dgm:pt modelId="{38E8DD4A-A123-4568-80E3-45EAFA8B7023}" type="pres">
      <dgm:prSet presAssocID="{A592BB01-B3B9-4F81-B5E8-9E8EC4C4C8EE}" presName="rootnode" presStyleCnt="0">
        <dgm:presLayoutVars>
          <dgm:chMax/>
          <dgm:chPref/>
          <dgm:dir/>
          <dgm:animLvl val="lvl"/>
        </dgm:presLayoutVars>
      </dgm:prSet>
      <dgm:spPr/>
    </dgm:pt>
    <dgm:pt modelId="{3F29C0D0-1EAD-4E7A-A1AC-98E6B215627A}" type="pres">
      <dgm:prSet presAssocID="{2776794F-EB25-4E2C-9010-DF4C47246A38}" presName="composite" presStyleCnt="0"/>
      <dgm:spPr/>
    </dgm:pt>
    <dgm:pt modelId="{FEBE0CE6-17CF-41F7-915A-A3622B6F891C}" type="pres">
      <dgm:prSet presAssocID="{2776794F-EB25-4E2C-9010-DF4C47246A38}" presName="LShape" presStyleLbl="alignNode1" presStyleIdx="0" presStyleCnt="1"/>
      <dgm:spPr/>
    </dgm:pt>
    <dgm:pt modelId="{45D964ED-57DB-469D-BC95-7CDB0BF4CED3}" type="pres">
      <dgm:prSet presAssocID="{2776794F-EB25-4E2C-9010-DF4C47246A38}" presName="ParentText" presStyleLbl="revTx" presStyleIdx="0" presStyleCnt="1">
        <dgm:presLayoutVars>
          <dgm:chMax val="0"/>
          <dgm:chPref val="0"/>
          <dgm:bulletEnabled val="1"/>
        </dgm:presLayoutVars>
      </dgm:prSet>
      <dgm:spPr/>
    </dgm:pt>
  </dgm:ptLst>
  <dgm:cxnLst>
    <dgm:cxn modelId="{F1084A11-9BB4-4049-8716-71C4827EC6CB}" srcId="{A592BB01-B3B9-4F81-B5E8-9E8EC4C4C8EE}" destId="{2776794F-EB25-4E2C-9010-DF4C47246A38}" srcOrd="0" destOrd="0" parTransId="{BFBBE550-B55D-414E-96DC-3F75C4F326A2}" sibTransId="{C9AEDA90-5B47-4F97-BEB1-06D6E009593E}"/>
    <dgm:cxn modelId="{93140112-2BF9-4F55-9AFA-A92CB30CEE03}" type="presOf" srcId="{A592BB01-B3B9-4F81-B5E8-9E8EC4C4C8EE}" destId="{38E8DD4A-A123-4568-80E3-45EAFA8B7023}" srcOrd="0" destOrd="0" presId="urn:microsoft.com/office/officeart/2009/3/layout/StepUpProcess"/>
    <dgm:cxn modelId="{66E46AD9-6B63-4B2C-A7A4-F8BF41DA31BA}" type="presOf" srcId="{2776794F-EB25-4E2C-9010-DF4C47246A38}" destId="{45D964ED-57DB-469D-BC95-7CDB0BF4CED3}" srcOrd="0" destOrd="0" presId="urn:microsoft.com/office/officeart/2009/3/layout/StepUpProcess"/>
    <dgm:cxn modelId="{C243E377-98B6-4440-98CE-DB5B07D711C4}" type="presParOf" srcId="{38E8DD4A-A123-4568-80E3-45EAFA8B7023}" destId="{3F29C0D0-1EAD-4E7A-A1AC-98E6B215627A}" srcOrd="0" destOrd="0" presId="urn:microsoft.com/office/officeart/2009/3/layout/StepUpProcess"/>
    <dgm:cxn modelId="{8BE4618F-D2B1-426B-9AA7-0042F4C1CEAE}" type="presParOf" srcId="{3F29C0D0-1EAD-4E7A-A1AC-98E6B215627A}" destId="{FEBE0CE6-17CF-41F7-915A-A3622B6F891C}" srcOrd="0" destOrd="0" presId="urn:microsoft.com/office/officeart/2009/3/layout/StepUpProcess"/>
    <dgm:cxn modelId="{0C50A295-B50D-4632-A16D-BDE12B17AE5B}" type="presParOf" srcId="{3F29C0D0-1EAD-4E7A-A1AC-98E6B215627A}" destId="{45D964ED-57DB-469D-BC95-7CDB0BF4CED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A3C31-24B1-4733-B20A-A316B8133A45}">
      <dsp:nvSpPr>
        <dsp:cNvPr id="0" name=""/>
        <dsp:cNvSpPr/>
      </dsp:nvSpPr>
      <dsp:spPr>
        <a:xfrm rot="5400000">
          <a:off x="1618848" y="-191442"/>
          <a:ext cx="1827742" cy="3041322"/>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CD4E0E-F023-4061-A387-ADD83E674949}">
      <dsp:nvSpPr>
        <dsp:cNvPr id="0" name=""/>
        <dsp:cNvSpPr/>
      </dsp:nvSpPr>
      <dsp:spPr>
        <a:xfrm>
          <a:off x="1313752" y="717257"/>
          <a:ext cx="2745723" cy="240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s-CL" sz="5500" kern="1200" dirty="0"/>
            <a:t>1982 </a:t>
          </a:r>
          <a:r>
            <a:rPr lang="es-CL" sz="5500" kern="1200" dirty="0" err="1"/>
            <a:t>Arc</a:t>
          </a:r>
          <a:r>
            <a:rPr lang="es-CL" sz="5500" kern="1200" dirty="0"/>
            <a:t>/</a:t>
          </a:r>
          <a:r>
            <a:rPr lang="es-CL" sz="5500" kern="1200" dirty="0" err="1"/>
            <a:t>Info</a:t>
          </a:r>
          <a:endParaRPr lang="es-CL" sz="5500" kern="1200" dirty="0"/>
        </a:p>
      </dsp:txBody>
      <dsp:txXfrm>
        <a:off x="1313752" y="717257"/>
        <a:ext cx="2745723" cy="2406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E0CE6-17CF-41F7-915A-A3622B6F891C}">
      <dsp:nvSpPr>
        <dsp:cNvPr id="0" name=""/>
        <dsp:cNvSpPr/>
      </dsp:nvSpPr>
      <dsp:spPr>
        <a:xfrm rot="5400000">
          <a:off x="1650584" y="-166254"/>
          <a:ext cx="1587272" cy="2641185"/>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D964ED-57DB-469D-BC95-7CDB0BF4CED3}">
      <dsp:nvSpPr>
        <dsp:cNvPr id="0" name=""/>
        <dsp:cNvSpPr/>
      </dsp:nvSpPr>
      <dsp:spPr>
        <a:xfrm>
          <a:off x="1385629" y="622890"/>
          <a:ext cx="2384476" cy="2090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020" tIns="160020" rIns="160020" bIns="160020" numCol="1" spcCol="1270" anchor="t" anchorCtr="0">
          <a:noAutofit/>
        </a:bodyPr>
        <a:lstStyle/>
        <a:p>
          <a:pPr marL="0" lvl="0" indent="0" algn="l" defTabSz="1866900">
            <a:lnSpc>
              <a:spcPct val="90000"/>
            </a:lnSpc>
            <a:spcBef>
              <a:spcPct val="0"/>
            </a:spcBef>
            <a:spcAft>
              <a:spcPct val="35000"/>
            </a:spcAft>
            <a:buNone/>
          </a:pPr>
          <a:r>
            <a:rPr lang="es-CL" sz="4200" kern="1200" dirty="0"/>
            <a:t>1996 </a:t>
          </a:r>
          <a:r>
            <a:rPr lang="es-CL" sz="4200" kern="1200" dirty="0" err="1"/>
            <a:t>ArcView</a:t>
          </a:r>
          <a:r>
            <a:rPr lang="es-CL" sz="4200" kern="1200" dirty="0"/>
            <a:t> 3.x </a:t>
          </a:r>
        </a:p>
      </dsp:txBody>
      <dsp:txXfrm>
        <a:off x="1385629" y="622890"/>
        <a:ext cx="2384476" cy="209013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a:p>
        </p:txBody>
      </p:sp>
      <p:sp>
        <p:nvSpPr>
          <p:cNvPr id="4" name="Date Placeholder 3"/>
          <p:cNvSpPr>
            <a:spLocks noGrp="1"/>
          </p:cNvSpPr>
          <p:nvPr>
            <p:ph type="dt" sz="half" idx="10"/>
          </p:nvPr>
        </p:nvSpPr>
        <p:spPr/>
        <p:txBody>
          <a:bodyPr/>
          <a:lstStyle>
            <a:lvl1pPr>
              <a:defRPr/>
            </a:lvl1pPr>
          </a:lstStyle>
          <a:p>
            <a:pPr>
              <a:defRPr/>
            </a:pPr>
            <a:fld id="{4E326E56-99F6-4C35-8280-188BB92E7DE5}" type="datetimeFigureOut">
              <a:rPr lang="en-US"/>
              <a:pPr>
                <a:defRPr/>
              </a:pPr>
              <a:t>8/17/2025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482068-A4FC-4942-B014-B848F11FA93B}" type="slidenum">
              <a:rPr lang="en-US" altLang="es-CL"/>
              <a:pPr>
                <a:defRPr/>
              </a:pPr>
              <a:t>‹Nº›</a:t>
            </a:fld>
            <a:endParaRPr lang="en-US" altLang="es-CL"/>
          </a:p>
        </p:txBody>
      </p:sp>
    </p:spTree>
    <p:extLst>
      <p:ext uri="{BB962C8B-B14F-4D97-AF65-F5344CB8AC3E}">
        <p14:creationId xmlns:p14="http://schemas.microsoft.com/office/powerpoint/2010/main" val="74071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pPr>
              <a:defRPr/>
            </a:pPr>
            <a:fld id="{FEAB8B0A-6557-443F-912E-0882F667C4CB}" type="datetimeFigureOut">
              <a:rPr lang="en-US"/>
              <a:pPr>
                <a:defRPr/>
              </a:pPr>
              <a:t>8/17/2025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CB042BF-D7D2-4587-AED1-DFA952C3ED4F}" type="slidenum">
              <a:rPr lang="en-US" altLang="es-CL"/>
              <a:pPr>
                <a:defRPr/>
              </a:pPr>
              <a:t>‹Nº›</a:t>
            </a:fld>
            <a:endParaRPr lang="en-US" altLang="es-CL"/>
          </a:p>
        </p:txBody>
      </p:sp>
    </p:spTree>
    <p:extLst>
      <p:ext uri="{BB962C8B-B14F-4D97-AF65-F5344CB8AC3E}">
        <p14:creationId xmlns:p14="http://schemas.microsoft.com/office/powerpoint/2010/main" val="385815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pPr>
              <a:defRPr/>
            </a:pPr>
            <a:fld id="{1204D49B-5137-4D1A-9BC4-D92CB881AD85}" type="datetimeFigureOut">
              <a:rPr lang="en-US"/>
              <a:pPr>
                <a:defRPr/>
              </a:pPr>
              <a:t>8/17/2025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E1E093F-A709-4B52-9C61-7E9050969C5B}" type="slidenum">
              <a:rPr lang="en-US" altLang="es-CL"/>
              <a:pPr>
                <a:defRPr/>
              </a:pPr>
              <a:t>‹Nº›</a:t>
            </a:fld>
            <a:endParaRPr lang="en-US" altLang="es-CL"/>
          </a:p>
        </p:txBody>
      </p:sp>
    </p:spTree>
    <p:extLst>
      <p:ext uri="{BB962C8B-B14F-4D97-AF65-F5344CB8AC3E}">
        <p14:creationId xmlns:p14="http://schemas.microsoft.com/office/powerpoint/2010/main" val="212309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lvl1pPr>
              <a:defRPr/>
            </a:lvl1pPr>
          </a:lstStyle>
          <a:p>
            <a:pPr>
              <a:defRPr/>
            </a:pPr>
            <a:fld id="{B53757B8-1F35-4C0A-B697-F9729F465149}" type="datetimeFigureOut">
              <a:rPr lang="en-US"/>
              <a:pPr>
                <a:defRPr/>
              </a:pPr>
              <a:t>8/17/2025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9AC1C2-B104-4207-8EA1-C74347968125}" type="slidenum">
              <a:rPr lang="en-US" altLang="es-CL"/>
              <a:pPr>
                <a:defRPr/>
              </a:pPr>
              <a:t>‹Nº›</a:t>
            </a:fld>
            <a:endParaRPr lang="en-US" altLang="es-CL"/>
          </a:p>
        </p:txBody>
      </p:sp>
    </p:spTree>
    <p:extLst>
      <p:ext uri="{BB962C8B-B14F-4D97-AF65-F5344CB8AC3E}">
        <p14:creationId xmlns:p14="http://schemas.microsoft.com/office/powerpoint/2010/main" val="271988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lvl1pPr>
              <a:defRPr/>
            </a:lvl1pPr>
          </a:lstStyle>
          <a:p>
            <a:pPr>
              <a:defRPr/>
            </a:pPr>
            <a:fld id="{F2B4B420-1524-4455-97CA-4A7B6B8BA11D}" type="datetimeFigureOut">
              <a:rPr lang="en-US"/>
              <a:pPr>
                <a:defRPr/>
              </a:pPr>
              <a:t>8/17/2025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66B52B-4763-4916-B4CC-64B670E00DC9}" type="slidenum">
              <a:rPr lang="en-US" altLang="es-CL"/>
              <a:pPr>
                <a:defRPr/>
              </a:pPr>
              <a:t>‹Nº›</a:t>
            </a:fld>
            <a:endParaRPr lang="en-US" altLang="es-CL"/>
          </a:p>
        </p:txBody>
      </p:sp>
    </p:spTree>
    <p:extLst>
      <p:ext uri="{BB962C8B-B14F-4D97-AF65-F5344CB8AC3E}">
        <p14:creationId xmlns:p14="http://schemas.microsoft.com/office/powerpoint/2010/main" val="422082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3"/>
          <p:cNvSpPr>
            <a:spLocks noGrp="1"/>
          </p:cNvSpPr>
          <p:nvPr>
            <p:ph type="dt" sz="half" idx="10"/>
          </p:nvPr>
        </p:nvSpPr>
        <p:spPr/>
        <p:txBody>
          <a:bodyPr/>
          <a:lstStyle>
            <a:lvl1pPr>
              <a:defRPr/>
            </a:lvl1pPr>
          </a:lstStyle>
          <a:p>
            <a:pPr>
              <a:defRPr/>
            </a:pPr>
            <a:fld id="{8E0F806D-243B-484A-A6CC-B9B590EC8E7E}" type="datetimeFigureOut">
              <a:rPr lang="en-US"/>
              <a:pPr>
                <a:defRPr/>
              </a:pPr>
              <a:t>8/17/2025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B6B0631-FDB7-436F-B1E1-F1809BB30662}" type="slidenum">
              <a:rPr lang="en-US" altLang="es-CL"/>
              <a:pPr>
                <a:defRPr/>
              </a:pPr>
              <a:t>‹Nº›</a:t>
            </a:fld>
            <a:endParaRPr lang="en-US" altLang="es-CL"/>
          </a:p>
        </p:txBody>
      </p:sp>
    </p:spTree>
    <p:extLst>
      <p:ext uri="{BB962C8B-B14F-4D97-AF65-F5344CB8AC3E}">
        <p14:creationId xmlns:p14="http://schemas.microsoft.com/office/powerpoint/2010/main" val="34685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3"/>
          <p:cNvSpPr>
            <a:spLocks noGrp="1"/>
          </p:cNvSpPr>
          <p:nvPr>
            <p:ph type="dt" sz="half" idx="10"/>
          </p:nvPr>
        </p:nvSpPr>
        <p:spPr/>
        <p:txBody>
          <a:bodyPr/>
          <a:lstStyle>
            <a:lvl1pPr>
              <a:defRPr/>
            </a:lvl1pPr>
          </a:lstStyle>
          <a:p>
            <a:pPr>
              <a:defRPr/>
            </a:pPr>
            <a:fld id="{F8691D47-690B-4653-8FB4-091CE407A110}" type="datetimeFigureOut">
              <a:rPr lang="en-US"/>
              <a:pPr>
                <a:defRPr/>
              </a:pPr>
              <a:t>8/17/2025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92D10DF-F30C-4770-9C89-44B1BB78D399}" type="slidenum">
              <a:rPr lang="en-US" altLang="es-CL"/>
              <a:pPr>
                <a:defRPr/>
              </a:pPr>
              <a:t>‹Nº›</a:t>
            </a:fld>
            <a:endParaRPr lang="en-US" altLang="es-CL"/>
          </a:p>
        </p:txBody>
      </p:sp>
    </p:spTree>
    <p:extLst>
      <p:ext uri="{BB962C8B-B14F-4D97-AF65-F5344CB8AC3E}">
        <p14:creationId xmlns:p14="http://schemas.microsoft.com/office/powerpoint/2010/main" val="4222479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3"/>
          <p:cNvSpPr>
            <a:spLocks noGrp="1"/>
          </p:cNvSpPr>
          <p:nvPr>
            <p:ph type="dt" sz="half" idx="10"/>
          </p:nvPr>
        </p:nvSpPr>
        <p:spPr/>
        <p:txBody>
          <a:bodyPr/>
          <a:lstStyle>
            <a:lvl1pPr>
              <a:defRPr/>
            </a:lvl1pPr>
          </a:lstStyle>
          <a:p>
            <a:pPr>
              <a:defRPr/>
            </a:pPr>
            <a:fld id="{63F16B0D-F027-4C47-A9C8-E58AB9F0ACB9}" type="datetimeFigureOut">
              <a:rPr lang="en-US"/>
              <a:pPr>
                <a:defRPr/>
              </a:pPr>
              <a:t>8/17/2025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294DC12-6F7A-4B1D-A5F3-43F65B1E9105}" type="slidenum">
              <a:rPr lang="en-US" altLang="es-CL"/>
              <a:pPr>
                <a:defRPr/>
              </a:pPr>
              <a:t>‹Nº›</a:t>
            </a:fld>
            <a:endParaRPr lang="en-US" altLang="es-CL"/>
          </a:p>
        </p:txBody>
      </p:sp>
    </p:spTree>
    <p:extLst>
      <p:ext uri="{BB962C8B-B14F-4D97-AF65-F5344CB8AC3E}">
        <p14:creationId xmlns:p14="http://schemas.microsoft.com/office/powerpoint/2010/main" val="3198539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A1E31AD-4347-4666-9ED0-698079B1E7DE}" type="datetimeFigureOut">
              <a:rPr lang="en-US"/>
              <a:pPr>
                <a:defRPr/>
              </a:pPr>
              <a:t>8/17/2025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37A0A9-BD1F-419E-8A85-7F310D057773}" type="slidenum">
              <a:rPr lang="en-US" altLang="es-CL"/>
              <a:pPr>
                <a:defRPr/>
              </a:pPr>
              <a:t>‹Nº›</a:t>
            </a:fld>
            <a:endParaRPr lang="en-US" altLang="es-CL"/>
          </a:p>
        </p:txBody>
      </p:sp>
    </p:spTree>
    <p:extLst>
      <p:ext uri="{BB962C8B-B14F-4D97-AF65-F5344CB8AC3E}">
        <p14:creationId xmlns:p14="http://schemas.microsoft.com/office/powerpoint/2010/main" val="3212223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3"/>
          <p:cNvSpPr>
            <a:spLocks noGrp="1"/>
          </p:cNvSpPr>
          <p:nvPr>
            <p:ph type="dt" sz="half" idx="10"/>
          </p:nvPr>
        </p:nvSpPr>
        <p:spPr/>
        <p:txBody>
          <a:bodyPr/>
          <a:lstStyle>
            <a:lvl1pPr>
              <a:defRPr/>
            </a:lvl1pPr>
          </a:lstStyle>
          <a:p>
            <a:pPr>
              <a:defRPr/>
            </a:pPr>
            <a:fld id="{B3D045E6-426C-4C75-BE82-813BFACDDF09}" type="datetimeFigureOut">
              <a:rPr lang="en-US"/>
              <a:pPr>
                <a:defRPr/>
              </a:pPr>
              <a:t>8/17/2025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9F281B7-DB6C-4D94-BD9A-B786CDAA252B}" type="slidenum">
              <a:rPr lang="en-US" altLang="es-CL"/>
              <a:pPr>
                <a:defRPr/>
              </a:pPr>
              <a:t>‹Nº›</a:t>
            </a:fld>
            <a:endParaRPr lang="en-US" altLang="es-CL"/>
          </a:p>
        </p:txBody>
      </p:sp>
    </p:spTree>
    <p:extLst>
      <p:ext uri="{BB962C8B-B14F-4D97-AF65-F5344CB8AC3E}">
        <p14:creationId xmlns:p14="http://schemas.microsoft.com/office/powerpoint/2010/main" val="270677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3"/>
          <p:cNvSpPr>
            <a:spLocks noGrp="1"/>
          </p:cNvSpPr>
          <p:nvPr>
            <p:ph type="dt" sz="half" idx="10"/>
          </p:nvPr>
        </p:nvSpPr>
        <p:spPr/>
        <p:txBody>
          <a:bodyPr/>
          <a:lstStyle>
            <a:lvl1pPr>
              <a:defRPr/>
            </a:lvl1pPr>
          </a:lstStyle>
          <a:p>
            <a:pPr>
              <a:defRPr/>
            </a:pPr>
            <a:fld id="{D373E2B4-6AC9-4E44-BF90-C30B12D5DC3D}" type="datetimeFigureOut">
              <a:rPr lang="en-US"/>
              <a:pPr>
                <a:defRPr/>
              </a:pPr>
              <a:t>8/17/2025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69B68D-5067-49FC-9487-1507CBB74F8C}" type="slidenum">
              <a:rPr lang="en-US" altLang="es-CL"/>
              <a:pPr>
                <a:defRPr/>
              </a:pPr>
              <a:t>‹Nº›</a:t>
            </a:fld>
            <a:endParaRPr lang="en-US" altLang="es-CL"/>
          </a:p>
        </p:txBody>
      </p:sp>
    </p:spTree>
    <p:extLst>
      <p:ext uri="{BB962C8B-B14F-4D97-AF65-F5344CB8AC3E}">
        <p14:creationId xmlns:p14="http://schemas.microsoft.com/office/powerpoint/2010/main" val="3115054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L"/>
              <a:t>Haga clic para modificar el estilo de título del patrón</a:t>
            </a:r>
            <a:endParaRPr lang="en-US" altLang="es-CL"/>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L"/>
              <a:t>Editar el estilo de texto del patrón</a:t>
            </a:r>
          </a:p>
          <a:p>
            <a:pPr lvl="1"/>
            <a:r>
              <a:rPr lang="es-ES" altLang="es-CL"/>
              <a:t>Segundo nivel</a:t>
            </a:r>
          </a:p>
          <a:p>
            <a:pPr lvl="2"/>
            <a:r>
              <a:rPr lang="es-ES" altLang="es-CL"/>
              <a:t>Tercer nivel</a:t>
            </a:r>
          </a:p>
          <a:p>
            <a:pPr lvl="3"/>
            <a:r>
              <a:rPr lang="es-ES" altLang="es-CL"/>
              <a:t>Cuarto nivel</a:t>
            </a:r>
          </a:p>
          <a:p>
            <a:pPr lvl="4"/>
            <a:r>
              <a:rPr lang="es-ES" altLang="es-CL"/>
              <a:t>Quinto nivel</a:t>
            </a:r>
            <a:endParaRPr lang="en-US" altLang="es-CL"/>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DE32B7EB-465D-4295-AD9A-92B3B890B3AE}" type="datetimeFigureOut">
              <a:rPr lang="en-US"/>
              <a:pPr>
                <a:defRPr/>
              </a:pPr>
              <a:t>8/17/2025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72FFFE4-9E99-4E51-BFEF-D5F8D25B8EA7}" type="slidenum">
              <a:rPr lang="en-US" altLang="es-CL"/>
              <a:pPr>
                <a:defRPr/>
              </a:pPr>
              <a:t>‹Nº›</a:t>
            </a:fld>
            <a:endParaRPr lang="en-US" altLang="es-CL"/>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fontAlgn="base">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fontAlgn="base">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fontAlgn="base">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fontAlgn="base">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fontAlgn="base">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32819" y="2092663"/>
            <a:ext cx="8200578" cy="2123658"/>
          </a:xfrm>
          <a:prstGeom prst="rect">
            <a:avLst/>
          </a:prstGeom>
          <a:noFill/>
        </p:spPr>
        <p:txBody>
          <a:bodyPr wrap="none">
            <a:spAutoFit/>
          </a:bodyPr>
          <a:lstStyle/>
          <a:p>
            <a:pPr algn="ctr" eaLnBrk="1" hangingPunct="1">
              <a:defRPr/>
            </a:pPr>
            <a:r>
              <a:rPr lang="es-E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DISEÑO Y DESARROLLO </a:t>
            </a:r>
          </a:p>
          <a:p>
            <a:pPr algn="ctr" eaLnBrk="1" hangingPunct="1">
              <a:defRPr/>
            </a:pPr>
            <a:r>
              <a:rPr lang="es-ES"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 APLICACIONES TERRITORIALES</a:t>
            </a:r>
            <a:r>
              <a:rPr lang="es-MX"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t>
            </a:r>
          </a:p>
          <a:p>
            <a:pPr algn="ctr" eaLnBrk="1" hangingPunct="1">
              <a:defRPr/>
            </a:pPr>
            <a:r>
              <a:rPr lang="es-MX" sz="4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GEODATABASE II</a:t>
            </a:r>
          </a:p>
        </p:txBody>
      </p:sp>
      <p:sp>
        <p:nvSpPr>
          <p:cNvPr id="2052" name="4 CuadroTexto"/>
          <p:cNvSpPr txBox="1">
            <a:spLocks noChangeArrowheads="1"/>
          </p:cNvSpPr>
          <p:nvPr/>
        </p:nvSpPr>
        <p:spPr bwMode="auto">
          <a:xfrm>
            <a:off x="6135688" y="5570538"/>
            <a:ext cx="276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r" eaLnBrk="1" hangingPunct="1">
              <a:spcBef>
                <a:spcPct val="0"/>
              </a:spcBef>
              <a:buFontTx/>
              <a:buNone/>
            </a:pPr>
            <a:r>
              <a:rPr lang="es-MX" altLang="es-CL" sz="1800"/>
              <a:t>Ignacio Yañez Henríquez</a:t>
            </a:r>
          </a:p>
          <a:p>
            <a:pPr algn="r" eaLnBrk="1" hangingPunct="1">
              <a:spcBef>
                <a:spcPct val="0"/>
              </a:spcBef>
              <a:buFontTx/>
              <a:buNone/>
            </a:pPr>
            <a:r>
              <a:rPr lang="es-MX" altLang="es-CL" sz="1800"/>
              <a:t>Ingeniero Civil en Geografía</a:t>
            </a:r>
          </a:p>
          <a:p>
            <a:pPr algn="r" eaLnBrk="1" hangingPunct="1">
              <a:spcBef>
                <a:spcPct val="0"/>
              </a:spcBef>
              <a:buFontTx/>
              <a:buNone/>
            </a:pPr>
            <a:fld id="{96ED5270-D12A-4E97-99F5-F4D6BF0E2C27}" type="datetime2">
              <a:rPr lang="es-MX" altLang="es-CL" sz="1800"/>
              <a:pPr algn="r" eaLnBrk="1" hangingPunct="1">
                <a:spcBef>
                  <a:spcPct val="0"/>
                </a:spcBef>
                <a:buFontTx/>
                <a:buNone/>
              </a:pPr>
              <a:t>domingo, 17 de agosto de 2025</a:t>
            </a:fld>
            <a:endParaRPr lang="es-MX" altLang="es-CL" sz="1800"/>
          </a:p>
        </p:txBody>
      </p:sp>
      <p:sp>
        <p:nvSpPr>
          <p:cNvPr id="2" name="Google Shape;88;p1">
            <a:extLst>
              <a:ext uri="{FF2B5EF4-FFF2-40B4-BE49-F238E27FC236}">
                <a16:creationId xmlns:a16="http://schemas.microsoft.com/office/drawing/2014/main" id="{C8D0389A-8C90-6808-5AB5-F806E7363A35}"/>
              </a:ext>
            </a:extLst>
          </p:cNvPr>
          <p:cNvSpPr txBox="1"/>
          <p:nvPr/>
        </p:nvSpPr>
        <p:spPr>
          <a:xfrm>
            <a:off x="2167298" y="77352"/>
            <a:ext cx="5812920"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800"/>
              <a:buFont typeface="Calibri"/>
              <a:buNone/>
            </a:pPr>
            <a:r>
              <a:rPr lang="es-CL" sz="1400" b="0" i="0" u="none" strike="noStrike" cap="none">
                <a:solidFill>
                  <a:schemeClr val="lt1"/>
                </a:solidFill>
                <a:latin typeface="Calibri"/>
                <a:ea typeface="Calibri"/>
                <a:cs typeface="Calibri"/>
                <a:sym typeface="Calibri"/>
              </a:rPr>
              <a:t>Universidad de Santiago de Chile</a:t>
            </a:r>
            <a:endParaRPr lang="es-CL" sz="1400"/>
          </a:p>
          <a:p>
            <a:pPr marL="0" marR="0" lvl="0" indent="0" algn="ctr" rtl="0">
              <a:lnSpc>
                <a:spcPct val="100000"/>
              </a:lnSpc>
              <a:spcBef>
                <a:spcPts val="0"/>
              </a:spcBef>
              <a:spcAft>
                <a:spcPts val="0"/>
              </a:spcAft>
              <a:buClr>
                <a:schemeClr val="lt1"/>
              </a:buClr>
              <a:buSzPts val="1800"/>
              <a:buFont typeface="Calibri"/>
              <a:buNone/>
            </a:pPr>
            <a:r>
              <a:rPr lang="es-CL" sz="1400" b="0" i="0" u="none" strike="noStrike" cap="none">
                <a:solidFill>
                  <a:schemeClr val="lt1"/>
                </a:solidFill>
                <a:latin typeface="Calibri"/>
                <a:ea typeface="Calibri"/>
                <a:cs typeface="Calibri"/>
                <a:sym typeface="Calibri"/>
              </a:rPr>
              <a:t>Facultad de Ingeniería</a:t>
            </a:r>
            <a:endParaRPr lang="es-CL" sz="1400"/>
          </a:p>
          <a:p>
            <a:pPr marL="0" marR="0" lvl="0" indent="0" algn="ctr" rtl="0">
              <a:lnSpc>
                <a:spcPct val="100000"/>
              </a:lnSpc>
              <a:spcBef>
                <a:spcPts val="0"/>
              </a:spcBef>
              <a:spcAft>
                <a:spcPts val="0"/>
              </a:spcAft>
              <a:buClr>
                <a:schemeClr val="lt1"/>
              </a:buClr>
              <a:buSzPts val="1800"/>
              <a:buFont typeface="Calibri"/>
              <a:buNone/>
            </a:pPr>
            <a:r>
              <a:rPr lang="es-CL" sz="1400" b="0" i="0" u="none" strike="noStrike" cap="none">
                <a:solidFill>
                  <a:schemeClr val="lt1"/>
                </a:solidFill>
                <a:latin typeface="Calibri"/>
                <a:ea typeface="Calibri"/>
                <a:cs typeface="Calibri"/>
                <a:sym typeface="Calibri"/>
              </a:rPr>
              <a:t>Departamento de Ingeniería Geoespacial y Ambiental</a:t>
            </a:r>
            <a:endParaRPr lang="es-CL"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0" y="1417638"/>
          <a:ext cx="4893734" cy="3073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267"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150" y="4030663"/>
            <a:ext cx="3244850" cy="233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5013" y="4806950"/>
            <a:ext cx="1127125"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2888" y="1906588"/>
            <a:ext cx="3559175" cy="278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1" name="10 Conector recto de flecha"/>
          <p:cNvCxnSpPr/>
          <p:nvPr/>
        </p:nvCxnSpPr>
        <p:spPr>
          <a:xfrm flipV="1">
            <a:off x="4510088" y="4006850"/>
            <a:ext cx="768350" cy="8461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271" name="1 Título"/>
          <p:cNvSpPr>
            <a:spLocks noGrp="1"/>
          </p:cNvSpPr>
          <p:nvPr>
            <p:ph type="title"/>
          </p:nvPr>
        </p:nvSpPr>
        <p:spPr>
          <a:xfrm>
            <a:off x="457200" y="6350"/>
            <a:ext cx="8229600" cy="1143000"/>
          </a:xfrm>
        </p:spPr>
        <p:txBody>
          <a:bodyPr/>
          <a:lstStyle/>
          <a:p>
            <a:r>
              <a:rPr lang="es-MX" altLang="es-CL" sz="3600">
                <a:solidFill>
                  <a:schemeClr val="bg1"/>
                </a:solidFill>
              </a:rPr>
              <a:t>Topología</a:t>
            </a:r>
            <a:endParaRPr lang="es-CL" altLang="es-CL" sz="36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2 Marcador de contenido"/>
          <p:cNvSpPr>
            <a:spLocks noGrp="1"/>
          </p:cNvSpPr>
          <p:nvPr>
            <p:ph idx="1"/>
          </p:nvPr>
        </p:nvSpPr>
        <p:spPr>
          <a:xfrm>
            <a:off x="301625" y="1727200"/>
            <a:ext cx="8555038" cy="4525963"/>
          </a:xfrm>
        </p:spPr>
        <p:txBody>
          <a:bodyPr/>
          <a:lstStyle/>
          <a:p>
            <a:pPr marL="0" indent="0" algn="just">
              <a:buFont typeface="Arial" charset="0"/>
              <a:buNone/>
              <a:defRPr/>
            </a:pPr>
            <a:r>
              <a:rPr lang="es-CL" sz="2000" dirty="0"/>
              <a:t>La topología especifica cómo las entidades poligonales, lineales y de puntos comparten la geometría. La topología se utiliza para:</a:t>
            </a:r>
          </a:p>
          <a:p>
            <a:pPr algn="just">
              <a:buFont typeface="Arial" charset="0"/>
              <a:buChar char="•"/>
              <a:defRPr/>
            </a:pPr>
            <a:r>
              <a:rPr lang="es-CL" sz="2000" dirty="0"/>
              <a:t>Restringir la forma en que los </a:t>
            </a:r>
            <a:r>
              <a:rPr lang="es-CL" sz="2000" dirty="0" err="1"/>
              <a:t>features</a:t>
            </a:r>
            <a:r>
              <a:rPr lang="es-CL" sz="2000" dirty="0"/>
              <a:t> comparten la geometría. Por ejemplo, los polígonos adyacentes, como parcelas, tienen bordes compartidos; las líneas de centro de calles y los bloques censales comparten la geometría; y los polígonos de tierra adyacentes comparten bordes.</a:t>
            </a:r>
          </a:p>
          <a:p>
            <a:pPr algn="just">
              <a:buFont typeface="Arial" charset="0"/>
              <a:buChar char="•"/>
              <a:defRPr/>
            </a:pPr>
            <a:r>
              <a:rPr lang="es-CL" sz="2000" dirty="0"/>
              <a:t>Definir y aplicar las reglas de integridad de datos: no debe haber huecos entre los polígonos, no debe haber </a:t>
            </a:r>
            <a:r>
              <a:rPr lang="es-CL" sz="2000" dirty="0" err="1"/>
              <a:t>features</a:t>
            </a:r>
            <a:r>
              <a:rPr lang="es-CL" sz="2000" dirty="0"/>
              <a:t> superpuestos, etc.</a:t>
            </a:r>
          </a:p>
          <a:p>
            <a:pPr algn="just">
              <a:buFont typeface="Arial" charset="0"/>
              <a:buChar char="•"/>
              <a:defRPr/>
            </a:pPr>
            <a:r>
              <a:rPr lang="es-CL" sz="2000" dirty="0"/>
              <a:t>Admitir las consultas y la navegación por las relaciones topológicas, como la identificación de la adyacencia y de la conectividad de los </a:t>
            </a:r>
            <a:r>
              <a:rPr lang="es-CL" sz="2000" dirty="0" err="1"/>
              <a:t>features</a:t>
            </a:r>
            <a:r>
              <a:rPr lang="es-CL" sz="2000" dirty="0"/>
              <a:t>.</a:t>
            </a:r>
          </a:p>
          <a:p>
            <a:pPr algn="just">
              <a:buFont typeface="Arial" charset="0"/>
              <a:buChar char="•"/>
              <a:defRPr/>
            </a:pPr>
            <a:r>
              <a:rPr lang="es-CL" sz="2000" dirty="0"/>
              <a:t>Admitir sofisticadas herramientas de edición que aplican las restricciones topológicas del modelo de datos.</a:t>
            </a:r>
          </a:p>
          <a:p>
            <a:pPr algn="just">
              <a:buFont typeface="Arial" charset="0"/>
              <a:buChar char="•"/>
              <a:defRPr/>
            </a:pPr>
            <a:r>
              <a:rPr lang="es-CL" sz="2000" dirty="0"/>
              <a:t>Crear </a:t>
            </a:r>
            <a:r>
              <a:rPr lang="es-CL" sz="2000" dirty="0" err="1"/>
              <a:t>features</a:t>
            </a:r>
            <a:r>
              <a:rPr lang="es-CL" sz="2000" dirty="0"/>
              <a:t> a partir de una geometría no estructurada, como crear polígonos a partir de líneas.</a:t>
            </a:r>
          </a:p>
        </p:txBody>
      </p:sp>
      <p:sp>
        <p:nvSpPr>
          <p:cNvPr id="12291" name="1 Título"/>
          <p:cNvSpPr>
            <a:spLocks noGrp="1"/>
          </p:cNvSpPr>
          <p:nvPr>
            <p:ph type="title"/>
          </p:nvPr>
        </p:nvSpPr>
        <p:spPr>
          <a:xfrm>
            <a:off x="457200" y="6350"/>
            <a:ext cx="8229600" cy="1143000"/>
          </a:xfrm>
        </p:spPr>
        <p:txBody>
          <a:bodyPr/>
          <a:lstStyle/>
          <a:p>
            <a:r>
              <a:rPr lang="es-MX" altLang="es-CL" sz="3600">
                <a:solidFill>
                  <a:schemeClr val="bg1"/>
                </a:solidFill>
              </a:rPr>
              <a:t>Topología</a:t>
            </a:r>
            <a:endParaRPr lang="es-CL" altLang="es-CL" sz="360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2 Marcador de contenido"/>
          <p:cNvSpPr>
            <a:spLocks noGrp="1"/>
          </p:cNvSpPr>
          <p:nvPr>
            <p:ph idx="1"/>
          </p:nvPr>
        </p:nvSpPr>
        <p:spPr>
          <a:xfrm>
            <a:off x="334963" y="1430338"/>
            <a:ext cx="8555037" cy="4525962"/>
          </a:xfrm>
        </p:spPr>
        <p:txBody>
          <a:bodyPr/>
          <a:lstStyle/>
          <a:p>
            <a:pPr marL="0" indent="0" algn="just">
              <a:buFont typeface="Arial" charset="0"/>
              <a:buNone/>
              <a:defRPr/>
            </a:pPr>
            <a:r>
              <a:rPr lang="es-CL" sz="2000" dirty="0"/>
              <a:t>Elementos de una topología de </a:t>
            </a:r>
            <a:r>
              <a:rPr lang="es-CL" sz="2000" dirty="0" err="1"/>
              <a:t>geodatabase</a:t>
            </a:r>
            <a:endParaRPr lang="es-CL" sz="2000" dirty="0"/>
          </a:p>
          <a:p>
            <a:pPr algn="just">
              <a:buFont typeface="Arial" charset="0"/>
              <a:buChar char="•"/>
              <a:defRPr/>
            </a:pPr>
            <a:r>
              <a:rPr lang="es-CL" sz="2000" dirty="0"/>
              <a:t>El </a:t>
            </a:r>
            <a:r>
              <a:rPr lang="es-CL" sz="2000" b="1" dirty="0"/>
              <a:t>nombre de la topología </a:t>
            </a:r>
            <a:r>
              <a:rPr lang="es-CL" sz="2000" dirty="0"/>
              <a:t>que se creará.</a:t>
            </a:r>
          </a:p>
          <a:p>
            <a:pPr algn="just">
              <a:buFont typeface="Arial" charset="0"/>
              <a:buChar char="•"/>
              <a:defRPr/>
            </a:pPr>
            <a:endParaRPr lang="es-CL" sz="2000" dirty="0"/>
          </a:p>
          <a:p>
            <a:pPr algn="just">
              <a:buFont typeface="Arial" charset="0"/>
              <a:buChar char="•"/>
              <a:defRPr/>
            </a:pPr>
            <a:r>
              <a:rPr lang="es-CL" sz="2000" dirty="0" err="1"/>
              <a:t>Cluster</a:t>
            </a:r>
            <a:r>
              <a:rPr lang="es-CL" sz="2000" dirty="0"/>
              <a:t> </a:t>
            </a:r>
            <a:r>
              <a:rPr lang="es-CL" sz="2000" dirty="0" err="1"/>
              <a:t>Tolerance</a:t>
            </a:r>
            <a:r>
              <a:rPr lang="es-CL" sz="2000" dirty="0"/>
              <a:t>: que se usa en las operaciones de procesamiento topológico. El término suele utilizarse para hacer referencia a dos tolerancias: la tolerancia (x, y) y la tolerancia z. </a:t>
            </a:r>
          </a:p>
          <a:p>
            <a:pPr algn="just">
              <a:buFont typeface="Arial" charset="0"/>
              <a:buChar char="•"/>
              <a:defRPr/>
            </a:pPr>
            <a:endParaRPr lang="es-CL" sz="2000" dirty="0"/>
          </a:p>
          <a:p>
            <a:pPr algn="just">
              <a:buFont typeface="Arial" charset="0"/>
              <a:buChar char="•"/>
              <a:defRPr/>
            </a:pPr>
            <a:endParaRPr lang="es-CL" sz="2000" dirty="0"/>
          </a:p>
          <a:p>
            <a:pPr algn="just">
              <a:buFont typeface="Arial" charset="0"/>
              <a:buChar char="•"/>
              <a:defRPr/>
            </a:pPr>
            <a:endParaRPr lang="es-CL" sz="2000" dirty="0"/>
          </a:p>
          <a:p>
            <a:pPr algn="just">
              <a:buFont typeface="Arial" charset="0"/>
              <a:buChar char="•"/>
              <a:defRPr/>
            </a:pPr>
            <a:endParaRPr lang="es-CL" sz="2000" dirty="0"/>
          </a:p>
          <a:p>
            <a:pPr algn="just">
              <a:buFont typeface="Arial" charset="0"/>
              <a:buChar char="•"/>
              <a:defRPr/>
            </a:pPr>
            <a:endParaRPr lang="es-CL" sz="2000" dirty="0"/>
          </a:p>
          <a:p>
            <a:pPr algn="just">
              <a:buFont typeface="Arial" charset="0"/>
              <a:buChar char="•"/>
              <a:defRPr/>
            </a:pPr>
            <a:r>
              <a:rPr lang="es-CL" sz="2000" dirty="0"/>
              <a:t>Lista de las </a:t>
            </a:r>
            <a:r>
              <a:rPr lang="es-CL" sz="2000" dirty="0" err="1"/>
              <a:t>Feature</a:t>
            </a:r>
            <a:r>
              <a:rPr lang="es-CL" sz="2000" dirty="0"/>
              <a:t> </a:t>
            </a:r>
            <a:r>
              <a:rPr lang="es-CL" sz="2000" dirty="0" err="1"/>
              <a:t>Class</a:t>
            </a:r>
            <a:r>
              <a:rPr lang="es-CL" sz="2000" dirty="0"/>
              <a:t>. Se necesita una lista de las </a:t>
            </a:r>
            <a:r>
              <a:rPr lang="es-CL" sz="2000" dirty="0" err="1"/>
              <a:t>Feature</a:t>
            </a:r>
            <a:r>
              <a:rPr lang="es-CL" sz="2000" dirty="0"/>
              <a:t> </a:t>
            </a:r>
            <a:r>
              <a:rPr lang="es-CL" sz="2000" dirty="0" err="1"/>
              <a:t>Class</a:t>
            </a:r>
            <a:r>
              <a:rPr lang="es-CL" sz="2000" dirty="0"/>
              <a:t> que van a participar en una topología. Todas deben estar en el mismo sistema de coordenadas y deben estar organizadas en el mismo </a:t>
            </a:r>
            <a:r>
              <a:rPr lang="es-CL" sz="2000" b="1" dirty="0" err="1"/>
              <a:t>feature</a:t>
            </a:r>
            <a:r>
              <a:rPr lang="es-CL" sz="2000" b="1" dirty="0"/>
              <a:t> </a:t>
            </a:r>
            <a:r>
              <a:rPr lang="es-CL" sz="2000" b="1" dirty="0" err="1"/>
              <a:t>dataset</a:t>
            </a:r>
            <a:r>
              <a:rPr lang="es-CL" sz="2000" dirty="0"/>
              <a:t>.</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850" y="3233738"/>
            <a:ext cx="2825750" cy="207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6" name="1 Título"/>
          <p:cNvSpPr>
            <a:spLocks noGrp="1"/>
          </p:cNvSpPr>
          <p:nvPr>
            <p:ph type="title"/>
          </p:nvPr>
        </p:nvSpPr>
        <p:spPr>
          <a:xfrm>
            <a:off x="457200" y="6350"/>
            <a:ext cx="8229600" cy="1143000"/>
          </a:xfrm>
        </p:spPr>
        <p:txBody>
          <a:bodyPr/>
          <a:lstStyle/>
          <a:p>
            <a:r>
              <a:rPr lang="es-MX" altLang="es-CL" sz="3600">
                <a:solidFill>
                  <a:schemeClr val="bg1"/>
                </a:solidFill>
              </a:rPr>
              <a:t>Topología</a:t>
            </a:r>
            <a:endParaRPr lang="es-CL" altLang="es-CL" sz="36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2 Marcador de contenido"/>
          <p:cNvSpPr>
            <a:spLocks noGrp="1"/>
          </p:cNvSpPr>
          <p:nvPr>
            <p:ph idx="1"/>
          </p:nvPr>
        </p:nvSpPr>
        <p:spPr>
          <a:xfrm>
            <a:off x="334963" y="1778000"/>
            <a:ext cx="8555037" cy="4525963"/>
          </a:xfrm>
        </p:spPr>
        <p:txBody>
          <a:bodyPr/>
          <a:lstStyle/>
          <a:p>
            <a:pPr marL="0" indent="0">
              <a:buFont typeface="Arial" charset="0"/>
              <a:buNone/>
              <a:defRPr/>
            </a:pPr>
            <a:r>
              <a:rPr lang="es-CL" sz="2000" dirty="0"/>
              <a:t>Elementos de una topología de </a:t>
            </a:r>
            <a:r>
              <a:rPr lang="es-CL" sz="2000" dirty="0" err="1"/>
              <a:t>geodatabase</a:t>
            </a:r>
            <a:endParaRPr lang="es-CL" sz="2000" dirty="0"/>
          </a:p>
          <a:p>
            <a:pPr algn="just">
              <a:buFont typeface="Arial" charset="0"/>
              <a:buChar char="•"/>
              <a:defRPr/>
            </a:pPr>
            <a:r>
              <a:rPr lang="es-CL" sz="2000" dirty="0"/>
              <a:t>Clasificación de la precisión relativa de las coordenadas en cada </a:t>
            </a:r>
            <a:r>
              <a:rPr lang="es-CL" sz="2000" dirty="0" err="1"/>
              <a:t>Feature</a:t>
            </a:r>
            <a:r>
              <a:rPr lang="es-CL" sz="2000" dirty="0"/>
              <a:t> </a:t>
            </a:r>
            <a:r>
              <a:rPr lang="es-CL" sz="2000" dirty="0" err="1"/>
              <a:t>Class</a:t>
            </a:r>
            <a:r>
              <a:rPr lang="es-CL" sz="2000" dirty="0"/>
              <a:t>. </a:t>
            </a:r>
          </a:p>
          <a:p>
            <a:pPr lvl="1" algn="just">
              <a:buFont typeface="Arial" charset="0"/>
              <a:buChar char="–"/>
              <a:defRPr/>
            </a:pPr>
            <a:r>
              <a:rPr lang="es-CL" sz="1600" dirty="0"/>
              <a:t>Si un(as) </a:t>
            </a:r>
            <a:r>
              <a:rPr lang="es-CL" sz="1600" dirty="0" err="1"/>
              <a:t>Feature</a:t>
            </a:r>
            <a:r>
              <a:rPr lang="es-CL" sz="1600" dirty="0"/>
              <a:t> </a:t>
            </a:r>
            <a:r>
              <a:rPr lang="es-CL" sz="1600" dirty="0" err="1"/>
              <a:t>Class</a:t>
            </a:r>
            <a:r>
              <a:rPr lang="es-CL" sz="1600" dirty="0"/>
              <a:t> tiene(n) mayor precisión que otras, se les asignará una clasificación más alta. Esta información se utilizará en la validación y la integración de las topologías. Las coordenadas de menor precisión se mueven hacia la ubicación de las coordenadas de mayor precisión si están dentro de la tolerancia clúster de otras. </a:t>
            </a:r>
          </a:p>
          <a:p>
            <a:pPr lvl="1" algn="just">
              <a:buFont typeface="Arial" charset="0"/>
              <a:buChar char="–"/>
              <a:defRPr/>
            </a:pPr>
            <a:r>
              <a:rPr lang="es-CL" sz="1600" dirty="0"/>
              <a:t>Las entidades de mayor precisión deben recibir el valor 1, las clases de entidad con una menor precisión el valor 2, las clases de entidad con una precisión aún menor el valor 3, y así sucesivamente.</a:t>
            </a:r>
          </a:p>
          <a:p>
            <a:pPr>
              <a:buFont typeface="Arial" charset="0"/>
              <a:buChar char="•"/>
              <a:defRPr/>
            </a:pPr>
            <a:r>
              <a:rPr lang="es-CL" sz="2000" dirty="0"/>
              <a:t>Lista de reglas topológicas referentes a cómo las entidades comparten la geometría.</a:t>
            </a:r>
          </a:p>
        </p:txBody>
      </p:sp>
      <p:sp>
        <p:nvSpPr>
          <p:cNvPr id="14339" name="1 Título"/>
          <p:cNvSpPr>
            <a:spLocks noGrp="1"/>
          </p:cNvSpPr>
          <p:nvPr>
            <p:ph type="title"/>
          </p:nvPr>
        </p:nvSpPr>
        <p:spPr>
          <a:xfrm>
            <a:off x="457200" y="6350"/>
            <a:ext cx="8229600" cy="1143000"/>
          </a:xfrm>
        </p:spPr>
        <p:txBody>
          <a:bodyPr/>
          <a:lstStyle/>
          <a:p>
            <a:r>
              <a:rPr lang="es-MX" altLang="es-CL" sz="3600">
                <a:solidFill>
                  <a:schemeClr val="bg1"/>
                </a:solidFill>
              </a:rPr>
              <a:t>Topología</a:t>
            </a:r>
            <a:endParaRPr lang="es-CL" altLang="es-CL" sz="36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a geodatabase utiliza un modelo relacional de objeto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514475"/>
            <a:ext cx="3911600" cy="4857750"/>
          </a:xfrm>
          <a:noFill/>
        </p:spPr>
      </p:pic>
      <p:sp>
        <p:nvSpPr>
          <p:cNvPr id="3075" name="5 CuadroTexto"/>
          <p:cNvSpPr txBox="1">
            <a:spLocks noChangeArrowheads="1"/>
          </p:cNvSpPr>
          <p:nvPr/>
        </p:nvSpPr>
        <p:spPr bwMode="auto">
          <a:xfrm>
            <a:off x="4205288" y="1979613"/>
            <a:ext cx="4681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800" b="1"/>
              <a:t>Diagrama 1: Arquitectura GDB</a:t>
            </a:r>
            <a:endParaRPr lang="es-CL" altLang="es-CL" sz="2800" b="1"/>
          </a:p>
        </p:txBody>
      </p:sp>
      <p:cxnSp>
        <p:nvCxnSpPr>
          <p:cNvPr id="9" name="8 Conector recto de flecha"/>
          <p:cNvCxnSpPr/>
          <p:nvPr/>
        </p:nvCxnSpPr>
        <p:spPr>
          <a:xfrm flipH="1">
            <a:off x="1814513" y="3957638"/>
            <a:ext cx="2020887"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077" name="10 CuadroTexto"/>
          <p:cNvSpPr txBox="1">
            <a:spLocks noChangeArrowheads="1"/>
          </p:cNvSpPr>
          <p:nvPr/>
        </p:nvSpPr>
        <p:spPr bwMode="auto">
          <a:xfrm>
            <a:off x="3794125" y="3711575"/>
            <a:ext cx="32480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1800"/>
              <a:t>Modelo de Datos </a:t>
            </a:r>
          </a:p>
          <a:p>
            <a:pPr eaLnBrk="1" hangingPunct="1">
              <a:spcBef>
                <a:spcPct val="0"/>
              </a:spcBef>
              <a:buFontTx/>
              <a:buNone/>
            </a:pPr>
            <a:r>
              <a:rPr lang="es-MX" altLang="es-CL" sz="1800"/>
              <a:t>(Reglas y Comportamientos)</a:t>
            </a:r>
            <a:endParaRPr lang="es-CL" altLang="es-CL" sz="1800"/>
          </a:p>
        </p:txBody>
      </p:sp>
      <p:sp>
        <p:nvSpPr>
          <p:cNvPr id="3078" name="12 CuadroTexto"/>
          <p:cNvSpPr txBox="1">
            <a:spLocks noChangeArrowheads="1"/>
          </p:cNvSpPr>
          <p:nvPr/>
        </p:nvSpPr>
        <p:spPr bwMode="auto">
          <a:xfrm>
            <a:off x="3946525" y="5516563"/>
            <a:ext cx="19923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1800"/>
              <a:t>Datos</a:t>
            </a:r>
            <a:endParaRPr lang="es-CL" altLang="es-CL" sz="1800"/>
          </a:p>
        </p:txBody>
      </p:sp>
      <p:cxnSp>
        <p:nvCxnSpPr>
          <p:cNvPr id="14" name="13 Conector recto de flecha"/>
          <p:cNvCxnSpPr/>
          <p:nvPr/>
        </p:nvCxnSpPr>
        <p:spPr>
          <a:xfrm flipH="1">
            <a:off x="2978150" y="5700713"/>
            <a:ext cx="85725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2 Marcador de contenido"/>
          <p:cNvSpPr>
            <a:spLocks noGrp="1"/>
          </p:cNvSpPr>
          <p:nvPr>
            <p:ph idx="1"/>
          </p:nvPr>
        </p:nvSpPr>
        <p:spPr>
          <a:xfrm>
            <a:off x="457200" y="4699000"/>
            <a:ext cx="8229600" cy="1574800"/>
          </a:xfrm>
        </p:spPr>
        <p:txBody>
          <a:bodyPr/>
          <a:lstStyle/>
          <a:p>
            <a:pPr lvl="1" algn="just"/>
            <a:r>
              <a:rPr lang="es-CL" altLang="es-CL" sz="2000"/>
              <a:t>Contenida en una carpeta de sistema de archivos común (</a:t>
            </a:r>
            <a:r>
              <a:rPr lang="es-CL" altLang="es-CL" sz="2000" b="1">
                <a:solidFill>
                  <a:srgbClr val="FF0000"/>
                </a:solidFill>
              </a:rPr>
              <a:t>File GDB</a:t>
            </a:r>
            <a:r>
              <a:rPr lang="es-CL" altLang="es-CL" sz="2000"/>
              <a:t>)</a:t>
            </a:r>
          </a:p>
          <a:p>
            <a:pPr lvl="1" algn="just"/>
            <a:r>
              <a:rPr lang="es-CL" altLang="es-CL" sz="2000"/>
              <a:t>Una base de datos de Microsoft Access (</a:t>
            </a:r>
            <a:r>
              <a:rPr lang="es-CL" altLang="es-CL" sz="2000" b="1">
                <a:solidFill>
                  <a:srgbClr val="FF0000"/>
                </a:solidFill>
              </a:rPr>
              <a:t>Personal GDB</a:t>
            </a:r>
            <a:r>
              <a:rPr lang="es-CL" altLang="es-CL" sz="2000"/>
              <a:t>) </a:t>
            </a:r>
          </a:p>
          <a:p>
            <a:pPr lvl="1" algn="just"/>
            <a:r>
              <a:rPr lang="es-CL" altLang="es-CL" sz="2000"/>
              <a:t>Una base de datos relacional multiusuario </a:t>
            </a:r>
            <a:r>
              <a:rPr lang="es-CL" altLang="es-CL" sz="2000" b="1">
                <a:solidFill>
                  <a:srgbClr val="FF0000"/>
                </a:solidFill>
              </a:rPr>
              <a:t>DBMS</a:t>
            </a:r>
            <a:r>
              <a:rPr lang="es-CL" altLang="es-CL" sz="2000"/>
              <a:t> (por ejemplo Oracle, Microsoft SQL Server, PostgreSQL, Informix o IBM DB2).</a:t>
            </a:r>
          </a:p>
          <a:p>
            <a:pPr lvl="1" algn="just"/>
            <a:r>
              <a:rPr lang="es-CL" altLang="es-CL" sz="2000"/>
              <a:t>lenguaje de marcado extensible (</a:t>
            </a:r>
            <a:r>
              <a:rPr lang="es-CL" altLang="es-CL" sz="2000" b="1">
                <a:solidFill>
                  <a:srgbClr val="FF0000"/>
                </a:solidFill>
              </a:rPr>
              <a:t>XML</a:t>
            </a:r>
            <a:r>
              <a:rPr lang="es-CL" altLang="es-CL" sz="2000"/>
              <a:t>)</a:t>
            </a:r>
          </a:p>
        </p:txBody>
      </p:sp>
      <p:pic>
        <p:nvPicPr>
          <p:cNvPr id="4099" name="Picture 2" descr="La geodatabase proporciona soporte abierto para numerosos tipos de archivo, DBMS y X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275" y="1976438"/>
            <a:ext cx="3319463"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4 CuadroTexto"/>
          <p:cNvSpPr txBox="1">
            <a:spLocks noChangeArrowheads="1"/>
          </p:cNvSpPr>
          <p:nvPr/>
        </p:nvSpPr>
        <p:spPr bwMode="auto">
          <a:xfrm>
            <a:off x="549275" y="1592263"/>
            <a:ext cx="3044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a:t>Tipos de GeoDataBase</a:t>
            </a:r>
            <a:endParaRPr lang="es-CL" altLang="es-CL"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Título"/>
          <p:cNvSpPr>
            <a:spLocks noGrp="1"/>
          </p:cNvSpPr>
          <p:nvPr>
            <p:ph type="title"/>
          </p:nvPr>
        </p:nvSpPr>
        <p:spPr>
          <a:xfrm>
            <a:off x="457200" y="-74613"/>
            <a:ext cx="8229600" cy="1143001"/>
          </a:xfrm>
        </p:spPr>
        <p:txBody>
          <a:bodyPr/>
          <a:lstStyle/>
          <a:p>
            <a:r>
              <a:rPr lang="es-MX" altLang="es-CL" sz="3600">
                <a:solidFill>
                  <a:schemeClr val="bg1"/>
                </a:solidFill>
              </a:rPr>
              <a:t>Dominios y Subtipos</a:t>
            </a:r>
            <a:endParaRPr lang="es-CL" altLang="es-CL" sz="3600">
              <a:solidFill>
                <a:schemeClr val="bg1"/>
              </a:solidFill>
            </a:endParaRPr>
          </a:p>
        </p:txBody>
      </p:sp>
      <p:sp>
        <p:nvSpPr>
          <p:cNvPr id="5123" name="2 Marcador de contenido"/>
          <p:cNvSpPr>
            <a:spLocks noGrp="1"/>
          </p:cNvSpPr>
          <p:nvPr>
            <p:ph idx="1"/>
          </p:nvPr>
        </p:nvSpPr>
        <p:spPr>
          <a:xfrm>
            <a:off x="457200" y="2039938"/>
            <a:ext cx="8229600" cy="1574800"/>
          </a:xfrm>
        </p:spPr>
        <p:txBody>
          <a:bodyPr/>
          <a:lstStyle/>
          <a:p>
            <a:pPr lvl="1" algn="just">
              <a:buFont typeface="Arial" panose="020B0604020202020204" pitchFamily="34" charset="0"/>
              <a:buChar char="•"/>
            </a:pPr>
            <a:r>
              <a:rPr lang="es-CL" altLang="es-CL" sz="2400"/>
              <a:t>Los dominios de atributos son reglas que describen los valores legales de un tipo de campo. </a:t>
            </a:r>
          </a:p>
          <a:p>
            <a:pPr lvl="1" algn="just">
              <a:buFont typeface="Arial" panose="020B0604020202020204" pitchFamily="34" charset="0"/>
              <a:buChar char="•"/>
            </a:pPr>
            <a:r>
              <a:rPr lang="es-CL" altLang="es-CL" sz="2400"/>
              <a:t>Proporcionan un </a:t>
            </a:r>
            <a:r>
              <a:rPr lang="es-CL" altLang="es-CL" sz="2400" b="1"/>
              <a:t>método para forzar la integridad de los datos</a:t>
            </a:r>
            <a:r>
              <a:rPr lang="es-CL" altLang="es-CL" sz="2400"/>
              <a:t>. Los dominios de atributo se utilizan para limitar los valores permitidos en cualquier atributo concreto de una tabla o feature class.</a:t>
            </a:r>
          </a:p>
        </p:txBody>
      </p:sp>
      <p:sp>
        <p:nvSpPr>
          <p:cNvPr id="5124" name="4 CuadroTexto"/>
          <p:cNvSpPr txBox="1">
            <a:spLocks noChangeArrowheads="1"/>
          </p:cNvSpPr>
          <p:nvPr/>
        </p:nvSpPr>
        <p:spPr bwMode="auto">
          <a:xfrm>
            <a:off x="549275" y="1592263"/>
            <a:ext cx="1398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a:t>Dominios</a:t>
            </a:r>
            <a:endParaRPr lang="es-CL" altLang="es-CL" sz="2400" b="1"/>
          </a:p>
        </p:txBody>
      </p:sp>
      <p:pic>
        <p:nvPicPr>
          <p:cNvPr id="2" name="Imagen 1">
            <a:extLst>
              <a:ext uri="{FF2B5EF4-FFF2-40B4-BE49-F238E27FC236}">
                <a16:creationId xmlns:a16="http://schemas.microsoft.com/office/drawing/2014/main" id="{A2600985-4389-B161-3D63-F95FA1DD9E30}"/>
              </a:ext>
            </a:extLst>
          </p:cNvPr>
          <p:cNvPicPr>
            <a:picLocks noChangeAspect="1"/>
          </p:cNvPicPr>
          <p:nvPr/>
        </p:nvPicPr>
        <p:blipFill>
          <a:blip r:embed="rId2"/>
          <a:stretch>
            <a:fillRect/>
          </a:stretch>
        </p:blipFill>
        <p:spPr>
          <a:xfrm>
            <a:off x="4646748" y="4062413"/>
            <a:ext cx="3853562" cy="23521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2 Marcador de contenido"/>
          <p:cNvSpPr>
            <a:spLocks noGrp="1"/>
          </p:cNvSpPr>
          <p:nvPr>
            <p:ph idx="1"/>
          </p:nvPr>
        </p:nvSpPr>
        <p:spPr>
          <a:xfrm>
            <a:off x="457200" y="2039938"/>
            <a:ext cx="4977063" cy="1574800"/>
          </a:xfrm>
        </p:spPr>
        <p:txBody>
          <a:bodyPr/>
          <a:lstStyle/>
          <a:p>
            <a:pPr algn="just"/>
            <a:r>
              <a:rPr lang="es-CL" altLang="es-CL" sz="2400" dirty="0"/>
              <a:t>un subconjunto de </a:t>
            </a:r>
            <a:r>
              <a:rPr lang="es-CL" altLang="es-CL" sz="2400" dirty="0" err="1"/>
              <a:t>feature</a:t>
            </a:r>
            <a:r>
              <a:rPr lang="es-CL" altLang="es-CL" sz="2400" dirty="0"/>
              <a:t> </a:t>
            </a:r>
            <a:r>
              <a:rPr lang="es-CL" altLang="es-CL" sz="2400" dirty="0" err="1"/>
              <a:t>class</a:t>
            </a:r>
            <a:r>
              <a:rPr lang="es-CL" altLang="es-CL" sz="2400" dirty="0"/>
              <a:t> u objetos de una tabla, que comparten los mismos atributos. Se utilizan como un método para categorizar los datos. Estos permiten:</a:t>
            </a:r>
          </a:p>
          <a:p>
            <a:pPr lvl="1" algn="just"/>
            <a:r>
              <a:rPr lang="es-CL" altLang="es-CL" sz="1800" dirty="0"/>
              <a:t>Aumentar el rendimiento de la </a:t>
            </a:r>
            <a:r>
              <a:rPr lang="es-CL" altLang="es-CL" sz="1800" dirty="0" err="1"/>
              <a:t>geodatabase</a:t>
            </a:r>
            <a:r>
              <a:rPr lang="es-CL" altLang="es-CL" sz="1800" dirty="0"/>
              <a:t> mediante la representación de diversos objetos del mundo real como subconjunto de </a:t>
            </a:r>
            <a:r>
              <a:rPr lang="es-CL" altLang="es-CL" sz="1800" dirty="0" err="1"/>
              <a:t>de</a:t>
            </a:r>
            <a:r>
              <a:rPr lang="es-CL" altLang="es-CL" sz="1800" dirty="0"/>
              <a:t> un </a:t>
            </a:r>
            <a:r>
              <a:rPr lang="es-CL" altLang="es-CL" sz="1800" dirty="0" err="1"/>
              <a:t>feature</a:t>
            </a:r>
            <a:r>
              <a:rPr lang="es-CL" altLang="es-CL" sz="1800" dirty="0"/>
              <a:t> </a:t>
            </a:r>
            <a:r>
              <a:rPr lang="es-CL" altLang="es-CL" sz="1800" dirty="0" err="1"/>
              <a:t>class</a:t>
            </a:r>
            <a:r>
              <a:rPr lang="es-CL" altLang="es-CL" sz="1800" dirty="0"/>
              <a:t> determinado.</a:t>
            </a:r>
          </a:p>
          <a:p>
            <a:pPr lvl="1" algn="just"/>
            <a:r>
              <a:rPr lang="es-CL" altLang="es-CL" sz="1800" dirty="0"/>
              <a:t>Establecer un </a:t>
            </a:r>
            <a:r>
              <a:rPr lang="es-CL" altLang="es-CL" sz="1800" b="1" dirty="0"/>
              <a:t>valor predeterminado</a:t>
            </a:r>
            <a:r>
              <a:rPr lang="es-CL" altLang="es-CL" sz="1800" dirty="0"/>
              <a:t> que se aplicará automáticamente al crear las nuevas entidades. </a:t>
            </a:r>
          </a:p>
        </p:txBody>
      </p:sp>
      <p:sp>
        <p:nvSpPr>
          <p:cNvPr id="6147" name="4 CuadroTexto"/>
          <p:cNvSpPr txBox="1">
            <a:spLocks noChangeArrowheads="1"/>
          </p:cNvSpPr>
          <p:nvPr/>
        </p:nvSpPr>
        <p:spPr bwMode="auto">
          <a:xfrm>
            <a:off x="549275" y="1592263"/>
            <a:ext cx="129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s-MX" altLang="es-CL" sz="2400" b="1"/>
              <a:t>Suptipos</a:t>
            </a:r>
            <a:endParaRPr lang="es-CL" altLang="es-CL" sz="2400" b="1"/>
          </a:p>
        </p:txBody>
      </p:sp>
      <p:sp>
        <p:nvSpPr>
          <p:cNvPr id="6148" name="1 Título"/>
          <p:cNvSpPr txBox="1">
            <a:spLocks/>
          </p:cNvSpPr>
          <p:nvPr/>
        </p:nvSpPr>
        <p:spPr bwMode="auto">
          <a:xfrm>
            <a:off x="457200" y="-7461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s-MX" altLang="es-CL" sz="3600">
                <a:solidFill>
                  <a:schemeClr val="bg1"/>
                </a:solidFill>
              </a:rPr>
              <a:t>Dominios y Subtipos</a:t>
            </a:r>
            <a:endParaRPr lang="es-CL" altLang="es-CL" sz="3600">
              <a:solidFill>
                <a:schemeClr val="bg1"/>
              </a:solidFill>
            </a:endParaRPr>
          </a:p>
        </p:txBody>
      </p:sp>
      <p:pic>
        <p:nvPicPr>
          <p:cNvPr id="1026" name="Picture 2" descr="Creating subtypes on the BLDGTYPE field of the Building layer">
            <a:extLst>
              <a:ext uri="{FF2B5EF4-FFF2-40B4-BE49-F238E27FC236}">
                <a16:creationId xmlns:a16="http://schemas.microsoft.com/office/drawing/2014/main" id="{BACF1AC5-E292-9F0D-0751-E8EBF9D7E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263" y="2177548"/>
            <a:ext cx="3538041" cy="26110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Título"/>
          <p:cNvSpPr>
            <a:spLocks noGrp="1"/>
          </p:cNvSpPr>
          <p:nvPr>
            <p:ph type="title"/>
          </p:nvPr>
        </p:nvSpPr>
        <p:spPr>
          <a:xfrm>
            <a:off x="457200" y="6350"/>
            <a:ext cx="8229600" cy="1143000"/>
          </a:xfrm>
        </p:spPr>
        <p:txBody>
          <a:bodyPr/>
          <a:lstStyle/>
          <a:p>
            <a:r>
              <a:rPr lang="es-MX" altLang="es-CL" sz="3600">
                <a:solidFill>
                  <a:schemeClr val="bg1"/>
                </a:solidFill>
              </a:rPr>
              <a:t>Topología</a:t>
            </a:r>
            <a:endParaRPr lang="es-CL" altLang="es-CL" sz="3600">
              <a:solidFill>
                <a:schemeClr val="bg1"/>
              </a:solidFill>
            </a:endParaRPr>
          </a:p>
        </p:txBody>
      </p:sp>
      <p:sp>
        <p:nvSpPr>
          <p:cNvPr id="7171" name="2 Marcador de contenido"/>
          <p:cNvSpPr>
            <a:spLocks noGrp="1"/>
          </p:cNvSpPr>
          <p:nvPr>
            <p:ph idx="1"/>
          </p:nvPr>
        </p:nvSpPr>
        <p:spPr>
          <a:xfrm>
            <a:off x="334963" y="1778000"/>
            <a:ext cx="8229600" cy="4525963"/>
          </a:xfrm>
        </p:spPr>
        <p:txBody>
          <a:bodyPr/>
          <a:lstStyle/>
          <a:p>
            <a:pPr algn="just"/>
            <a:r>
              <a:rPr lang="es-CL" altLang="es-CL"/>
              <a:t>La topología ha sido durante mucho tiempo un requisito clave SIG para la administración y la integridad de los datos. En general, un modelo de datos topológico administra relaciones espaciales representando objetos espaciales (punto, línea y área) como un gráfico subyacente de primitivas topológicas: nodos, caras y bordes.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2 Marcador de contenido"/>
          <p:cNvSpPr>
            <a:spLocks noGrp="1"/>
          </p:cNvSpPr>
          <p:nvPr>
            <p:ph idx="1"/>
          </p:nvPr>
        </p:nvSpPr>
        <p:spPr>
          <a:xfrm>
            <a:off x="334963" y="1778000"/>
            <a:ext cx="4879975" cy="4525963"/>
          </a:xfrm>
        </p:spPr>
        <p:txBody>
          <a:bodyPr/>
          <a:lstStyle/>
          <a:p>
            <a:pPr algn="just"/>
            <a:r>
              <a:rPr lang="es-CL" altLang="es-CL"/>
              <a:t>Estas primitivas, junto con sus relaciones entre sí y con las entidades cuyos límites representan, se definen representando las geometrías de entidad en un gráfico planar de elementos topológicos.</a:t>
            </a:r>
          </a:p>
        </p:txBody>
      </p:sp>
      <p:pic>
        <p:nvPicPr>
          <p:cNvPr id="81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1938" y="1984375"/>
            <a:ext cx="35909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6" name="1 Título"/>
          <p:cNvSpPr txBox="1">
            <a:spLocks/>
          </p:cNvSpPr>
          <p:nvPr/>
        </p:nvSpPr>
        <p:spPr bwMode="auto">
          <a:xfrm>
            <a:off x="457200" y="63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s-MX" altLang="es-CL" sz="3600">
                <a:solidFill>
                  <a:schemeClr val="bg1"/>
                </a:solidFill>
              </a:rPr>
              <a:t>Topología</a:t>
            </a:r>
            <a:endParaRPr lang="es-CL" altLang="es-CL" sz="36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663" y="1662113"/>
            <a:ext cx="7289800" cy="437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219" name="1 Título"/>
          <p:cNvSpPr>
            <a:spLocks noGrp="1"/>
          </p:cNvSpPr>
          <p:nvPr>
            <p:ph type="title"/>
          </p:nvPr>
        </p:nvSpPr>
        <p:spPr>
          <a:xfrm>
            <a:off x="457200" y="6350"/>
            <a:ext cx="8229600" cy="1143000"/>
          </a:xfrm>
        </p:spPr>
        <p:txBody>
          <a:bodyPr/>
          <a:lstStyle/>
          <a:p>
            <a:r>
              <a:rPr lang="es-MX" altLang="es-CL" sz="3600">
                <a:solidFill>
                  <a:schemeClr val="bg1"/>
                </a:solidFill>
              </a:rPr>
              <a:t>Topología</a:t>
            </a:r>
            <a:endParaRPr lang="es-CL" altLang="es-CL" sz="36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Diagrama"/>
          <p:cNvGraphicFramePr/>
          <p:nvPr/>
        </p:nvGraphicFramePr>
        <p:xfrm>
          <a:off x="0" y="1284490"/>
          <a:ext cx="5071534" cy="3539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4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200" y="4030663"/>
            <a:ext cx="2457450" cy="233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2525" y="4806950"/>
            <a:ext cx="1127125"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5"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18000" y="2366963"/>
            <a:ext cx="4368800" cy="2722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2 Conector recto de flecha"/>
          <p:cNvCxnSpPr/>
          <p:nvPr/>
        </p:nvCxnSpPr>
        <p:spPr>
          <a:xfrm flipV="1">
            <a:off x="3549650" y="4183063"/>
            <a:ext cx="768350" cy="84613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247" name="1 Título"/>
          <p:cNvSpPr>
            <a:spLocks noGrp="1"/>
          </p:cNvSpPr>
          <p:nvPr>
            <p:ph type="title"/>
          </p:nvPr>
        </p:nvSpPr>
        <p:spPr>
          <a:xfrm>
            <a:off x="457200" y="6350"/>
            <a:ext cx="8229600" cy="1143000"/>
          </a:xfrm>
        </p:spPr>
        <p:txBody>
          <a:bodyPr/>
          <a:lstStyle/>
          <a:p>
            <a:r>
              <a:rPr lang="es-MX" altLang="es-CL" sz="3600">
                <a:solidFill>
                  <a:schemeClr val="bg1"/>
                </a:solidFill>
              </a:rPr>
              <a:t>Topología</a:t>
            </a:r>
            <a:endParaRPr lang="es-CL" altLang="es-CL" sz="3600">
              <a:solidFill>
                <a:schemeClr val="bg1"/>
              </a:solidFill>
            </a:endParaRPr>
          </a:p>
        </p:txBody>
      </p:sp>
    </p:spTree>
  </p:cSld>
  <p:clrMapOvr>
    <a:masterClrMapping/>
  </p:clrMapOvr>
</p:sld>
</file>

<file path=ppt/theme/theme1.xml><?xml version="1.0" encoding="utf-8"?>
<a:theme xmlns:a="http://schemas.openxmlformats.org/drawingml/2006/main" name="plantilla_ppt_-_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plantilla_ppt_-_2</Template>
  <TotalTime>714</TotalTime>
  <Words>715</Words>
  <Application>Microsoft Office PowerPoint</Application>
  <PresentationFormat>Presentación en pantalla (4:3)</PresentationFormat>
  <Paragraphs>60</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Arial</vt:lpstr>
      <vt:lpstr>Calibri</vt:lpstr>
      <vt:lpstr>plantilla_ppt_-_2</vt:lpstr>
      <vt:lpstr>Presentación de PowerPoint</vt:lpstr>
      <vt:lpstr>Presentación de PowerPoint</vt:lpstr>
      <vt:lpstr>Presentación de PowerPoint</vt:lpstr>
      <vt:lpstr>Dominios y Subtipos</vt:lpstr>
      <vt:lpstr>Presentación de PowerPoint</vt:lpstr>
      <vt:lpstr>Topología</vt:lpstr>
      <vt:lpstr>Presentación de PowerPoint</vt:lpstr>
      <vt:lpstr>Topología</vt:lpstr>
      <vt:lpstr>Topología</vt:lpstr>
      <vt:lpstr>Topología</vt:lpstr>
      <vt:lpstr>Topología</vt:lpstr>
      <vt:lpstr>Topología</vt:lpstr>
      <vt:lpstr>Topología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Rodríguez</dc:creator>
  <cp:lastModifiedBy>Ignacio Yañez</cp:lastModifiedBy>
  <cp:revision>42</cp:revision>
  <dcterms:created xsi:type="dcterms:W3CDTF">2012-06-05T18:28:47Z</dcterms:created>
  <dcterms:modified xsi:type="dcterms:W3CDTF">2025-08-17T19:47:57Z</dcterms:modified>
</cp:coreProperties>
</file>