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1752" y="1494312"/>
            <a:ext cx="9448800" cy="1825096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en-US" sz="8800" b="1" cap="none" dirty="0" smtClean="0">
                <a:ln w="12700">
                  <a:solidFill>
                    <a:srgbClr val="FF0000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INHERITANCE</a:t>
            </a:r>
            <a:endParaRPr lang="en-US" sz="8800" b="1" cap="none" dirty="0">
              <a:ln w="12700">
                <a:solidFill>
                  <a:srgbClr val="FF0000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7933" y="3856980"/>
            <a:ext cx="4104068" cy="6858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loucester MT Extra Condensed" panose="02030808020601010101" pitchFamily="18" charset="0"/>
              </a:rPr>
              <a:t>Muhamad </a:t>
            </a:r>
            <a:r>
              <a:rPr lang="en-US" sz="2400" dirty="0" err="1" smtClean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loucester MT Extra Condensed" panose="02030808020601010101" pitchFamily="18" charset="0"/>
              </a:rPr>
              <a:t>Nopriyansyah</a:t>
            </a:r>
            <a:endParaRPr lang="en-US" sz="2400" dirty="0" smtClean="0">
              <a:ln>
                <a:solidFill>
                  <a:schemeClr val="tx1"/>
                </a:solidFill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loucester MT Extra Condensed" panose="02030808020601010101" pitchFamily="18" charset="0"/>
            </a:endParaRPr>
          </a:p>
          <a:p>
            <a:pPr algn="ctr"/>
            <a:r>
              <a:rPr lang="en-US" sz="2400" dirty="0" err="1" smtClean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loucester MT Extra Condensed" panose="02030808020601010101" pitchFamily="18" charset="0"/>
              </a:rPr>
              <a:t>Teknik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loucester MT Extra Condensed" panose="02030808020601010101" pitchFamily="18" charset="0"/>
              </a:rPr>
              <a:t> </a:t>
            </a:r>
            <a:r>
              <a:rPr lang="en-US" sz="2400" dirty="0" err="1" smtClean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loucester MT Extra Condensed" panose="02030808020601010101" pitchFamily="18" charset="0"/>
              </a:rPr>
              <a:t>Informatica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loucester MT Extra Condensed" panose="02030808020601010101" pitchFamily="18" charset="0"/>
              </a:rPr>
              <a:t> 2C</a:t>
            </a:r>
          </a:p>
          <a:p>
            <a:pPr algn="ctr"/>
            <a:endParaRPr lang="en-US" sz="2400" dirty="0">
              <a:ln>
                <a:solidFill>
                  <a:schemeClr val="tx1"/>
                </a:solidFill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loucester MT Extra Condensed" panose="0203080802060101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6577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loucester MT Extra Condensed" panose="02030808020601010101" pitchFamily="18" charset="0"/>
              </a:rPr>
              <a:t>Apa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loucester MT Extra Condensed" panose="02030808020601010101" pitchFamily="18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loucester MT Extra Condensed" panose="02030808020601010101" pitchFamily="18" charset="0"/>
              </a:rPr>
              <a:t>Sih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loucester MT Extra Condensed" panose="02030808020601010101" pitchFamily="18" charset="0"/>
              </a:rPr>
              <a:t> Inheritance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loucester MT Extra Condensed" panose="020308080206010101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>
                <a:latin typeface="Adobe Caslon Pro" panose="0205050205050A020403" pitchFamily="18" charset="0"/>
              </a:rPr>
              <a:t>Inheritance</a:t>
            </a:r>
            <a:r>
              <a:rPr lang="en-US" dirty="0">
                <a:latin typeface="Adobe Caslon Pro" panose="0205050205050A020403" pitchFamily="18" charset="0"/>
              </a:rPr>
              <a:t> </a:t>
            </a:r>
            <a:r>
              <a:rPr lang="en-US" dirty="0" err="1">
                <a:latin typeface="Adobe Caslon Pro" panose="0205050205050A020403" pitchFamily="18" charset="0"/>
              </a:rPr>
              <a:t>atau</a:t>
            </a:r>
            <a:r>
              <a:rPr lang="en-US" dirty="0">
                <a:latin typeface="Adobe Caslon Pro" panose="0205050205050A020403" pitchFamily="18" charset="0"/>
              </a:rPr>
              <a:t> </a:t>
            </a:r>
            <a:r>
              <a:rPr lang="en-US" i="1" dirty="0" err="1">
                <a:latin typeface="Adobe Caslon Pro" panose="0205050205050A020403" pitchFamily="18" charset="0"/>
              </a:rPr>
              <a:t>Pewarisan</a:t>
            </a:r>
            <a:r>
              <a:rPr lang="en-US" i="1" dirty="0">
                <a:latin typeface="Adobe Caslon Pro" panose="0205050205050A020403" pitchFamily="18" charset="0"/>
              </a:rPr>
              <a:t>/</a:t>
            </a:r>
            <a:r>
              <a:rPr lang="en-US" i="1" dirty="0" err="1">
                <a:latin typeface="Adobe Caslon Pro" panose="0205050205050A020403" pitchFamily="18" charset="0"/>
              </a:rPr>
              <a:t>Penurunan</a:t>
            </a:r>
            <a:r>
              <a:rPr lang="en-US" dirty="0">
                <a:latin typeface="Adobe Caslon Pro" panose="0205050205050A020403" pitchFamily="18" charset="0"/>
              </a:rPr>
              <a:t> </a:t>
            </a:r>
            <a:r>
              <a:rPr lang="en-US" dirty="0" err="1">
                <a:latin typeface="Adobe Caslon Pro" panose="0205050205050A020403" pitchFamily="18" charset="0"/>
              </a:rPr>
              <a:t>adalah</a:t>
            </a:r>
            <a:r>
              <a:rPr lang="en-US" dirty="0">
                <a:latin typeface="Adobe Caslon Pro" panose="0205050205050A020403" pitchFamily="18" charset="0"/>
              </a:rPr>
              <a:t> </a:t>
            </a:r>
            <a:r>
              <a:rPr lang="en-US" dirty="0" err="1">
                <a:latin typeface="Adobe Caslon Pro" panose="0205050205050A020403" pitchFamily="18" charset="0"/>
              </a:rPr>
              <a:t>konsep</a:t>
            </a:r>
            <a:r>
              <a:rPr lang="en-US" dirty="0">
                <a:latin typeface="Adobe Caslon Pro" panose="0205050205050A020403" pitchFamily="18" charset="0"/>
              </a:rPr>
              <a:t> </a:t>
            </a:r>
            <a:r>
              <a:rPr lang="en-US" dirty="0" err="1">
                <a:latin typeface="Adobe Caslon Pro" panose="0205050205050A020403" pitchFamily="18" charset="0"/>
              </a:rPr>
              <a:t>pemrograman</a:t>
            </a:r>
            <a:r>
              <a:rPr lang="en-US" dirty="0">
                <a:latin typeface="Adobe Caslon Pro" panose="0205050205050A020403" pitchFamily="18" charset="0"/>
              </a:rPr>
              <a:t> </a:t>
            </a:r>
            <a:r>
              <a:rPr lang="en-US" dirty="0" err="1">
                <a:latin typeface="Adobe Caslon Pro" panose="0205050205050A020403" pitchFamily="18" charset="0"/>
              </a:rPr>
              <a:t>dimana</a:t>
            </a:r>
            <a:r>
              <a:rPr lang="en-US" dirty="0">
                <a:latin typeface="Adobe Caslon Pro" panose="0205050205050A020403" pitchFamily="18" charset="0"/>
              </a:rPr>
              <a:t> </a:t>
            </a:r>
            <a:r>
              <a:rPr lang="en-US" dirty="0" err="1">
                <a:latin typeface="Adobe Caslon Pro" panose="0205050205050A020403" pitchFamily="18" charset="0"/>
              </a:rPr>
              <a:t>sebuah</a:t>
            </a:r>
            <a:r>
              <a:rPr lang="en-US" dirty="0">
                <a:latin typeface="Adobe Caslon Pro" panose="0205050205050A020403" pitchFamily="18" charset="0"/>
              </a:rPr>
              <a:t> </a:t>
            </a:r>
            <a:r>
              <a:rPr lang="en-US" i="1" dirty="0">
                <a:latin typeface="Adobe Caslon Pro" panose="0205050205050A020403" pitchFamily="18" charset="0"/>
              </a:rPr>
              <a:t>class</a:t>
            </a:r>
            <a:r>
              <a:rPr lang="en-US" dirty="0">
                <a:latin typeface="Adobe Caslon Pro" panose="0205050205050A020403" pitchFamily="18" charset="0"/>
              </a:rPr>
              <a:t> </a:t>
            </a:r>
            <a:r>
              <a:rPr lang="en-US" dirty="0" err="1">
                <a:latin typeface="Adobe Caslon Pro" panose="0205050205050A020403" pitchFamily="18" charset="0"/>
              </a:rPr>
              <a:t>dapat</a:t>
            </a:r>
            <a:r>
              <a:rPr lang="en-US" dirty="0">
                <a:latin typeface="Adobe Caslon Pro" panose="0205050205050A020403" pitchFamily="18" charset="0"/>
              </a:rPr>
              <a:t> ‘</a:t>
            </a:r>
            <a:r>
              <a:rPr lang="en-US" i="1" dirty="0" err="1">
                <a:latin typeface="Adobe Caslon Pro" panose="0205050205050A020403" pitchFamily="18" charset="0"/>
              </a:rPr>
              <a:t>menurunkan</a:t>
            </a:r>
            <a:r>
              <a:rPr lang="en-US" dirty="0">
                <a:latin typeface="Adobe Caslon Pro" panose="0205050205050A020403" pitchFamily="18" charset="0"/>
              </a:rPr>
              <a:t>’ </a:t>
            </a:r>
            <a:r>
              <a:rPr lang="en-US" b="1" i="1" dirty="0">
                <a:latin typeface="Adobe Caslon Pro" panose="0205050205050A020403" pitchFamily="18" charset="0"/>
              </a:rPr>
              <a:t>property</a:t>
            </a:r>
            <a:r>
              <a:rPr lang="en-US" b="1" dirty="0">
                <a:latin typeface="Adobe Caslon Pro" panose="0205050205050A020403" pitchFamily="18" charset="0"/>
              </a:rPr>
              <a:t> </a:t>
            </a:r>
            <a:r>
              <a:rPr lang="en-US" dirty="0" err="1">
                <a:latin typeface="Adobe Caslon Pro" panose="0205050205050A020403" pitchFamily="18" charset="0"/>
              </a:rPr>
              <a:t>dan</a:t>
            </a:r>
            <a:r>
              <a:rPr lang="en-US" dirty="0">
                <a:latin typeface="Adobe Caslon Pro" panose="0205050205050A020403" pitchFamily="18" charset="0"/>
              </a:rPr>
              <a:t> </a:t>
            </a:r>
            <a:r>
              <a:rPr lang="en-US" b="1" i="1" dirty="0">
                <a:latin typeface="Adobe Caslon Pro" panose="0205050205050A020403" pitchFamily="18" charset="0"/>
              </a:rPr>
              <a:t>method</a:t>
            </a:r>
            <a:r>
              <a:rPr lang="en-US" dirty="0">
                <a:latin typeface="Adobe Caslon Pro" panose="0205050205050A020403" pitchFamily="18" charset="0"/>
              </a:rPr>
              <a:t> yang </a:t>
            </a:r>
            <a:r>
              <a:rPr lang="en-US" dirty="0" err="1">
                <a:latin typeface="Adobe Caslon Pro" panose="0205050205050A020403" pitchFamily="18" charset="0"/>
              </a:rPr>
              <a:t>dimilikinya</a:t>
            </a:r>
            <a:r>
              <a:rPr lang="en-US" dirty="0">
                <a:latin typeface="Adobe Caslon Pro" panose="0205050205050A020403" pitchFamily="18" charset="0"/>
              </a:rPr>
              <a:t> </a:t>
            </a:r>
            <a:r>
              <a:rPr lang="en-US" dirty="0" err="1">
                <a:latin typeface="Adobe Caslon Pro" panose="0205050205050A020403" pitchFamily="18" charset="0"/>
              </a:rPr>
              <a:t>kepada</a:t>
            </a:r>
            <a:r>
              <a:rPr lang="en-US" dirty="0">
                <a:latin typeface="Adobe Caslon Pro" panose="0205050205050A020403" pitchFamily="18" charset="0"/>
              </a:rPr>
              <a:t> </a:t>
            </a:r>
            <a:r>
              <a:rPr lang="en-US" b="1" i="1" dirty="0">
                <a:latin typeface="Adobe Caslon Pro" panose="0205050205050A020403" pitchFamily="18" charset="0"/>
              </a:rPr>
              <a:t>class</a:t>
            </a:r>
            <a:r>
              <a:rPr lang="en-US" b="1" dirty="0">
                <a:latin typeface="Adobe Caslon Pro" panose="0205050205050A020403" pitchFamily="18" charset="0"/>
              </a:rPr>
              <a:t> </a:t>
            </a:r>
            <a:r>
              <a:rPr lang="en-US" dirty="0">
                <a:latin typeface="Adobe Caslon Pro" panose="0205050205050A020403" pitchFamily="18" charset="0"/>
              </a:rPr>
              <a:t>lain. </a:t>
            </a:r>
            <a:r>
              <a:rPr lang="en-US" dirty="0" err="1">
                <a:latin typeface="Adobe Caslon Pro" panose="0205050205050A020403" pitchFamily="18" charset="0"/>
              </a:rPr>
              <a:t>Konsep</a:t>
            </a:r>
            <a:r>
              <a:rPr lang="en-US" dirty="0">
                <a:latin typeface="Adobe Caslon Pro" panose="0205050205050A020403" pitchFamily="18" charset="0"/>
              </a:rPr>
              <a:t> </a:t>
            </a:r>
            <a:r>
              <a:rPr lang="en-US" b="1" i="1" dirty="0" err="1">
                <a:latin typeface="Adobe Caslon Pro" panose="0205050205050A020403" pitchFamily="18" charset="0"/>
              </a:rPr>
              <a:t>inheritance</a:t>
            </a:r>
            <a:r>
              <a:rPr lang="en-US" dirty="0" err="1">
                <a:latin typeface="Adobe Caslon Pro" panose="0205050205050A020403" pitchFamily="18" charset="0"/>
              </a:rPr>
              <a:t>digunakan</a:t>
            </a:r>
            <a:r>
              <a:rPr lang="en-US" dirty="0">
                <a:latin typeface="Adobe Caslon Pro" panose="0205050205050A020403" pitchFamily="18" charset="0"/>
              </a:rPr>
              <a:t> </a:t>
            </a:r>
            <a:r>
              <a:rPr lang="en-US" dirty="0" err="1">
                <a:latin typeface="Adobe Caslon Pro" panose="0205050205050A020403" pitchFamily="18" charset="0"/>
              </a:rPr>
              <a:t>untuk</a:t>
            </a:r>
            <a:r>
              <a:rPr lang="en-US" dirty="0">
                <a:latin typeface="Adobe Caslon Pro" panose="0205050205050A020403" pitchFamily="18" charset="0"/>
              </a:rPr>
              <a:t> </a:t>
            </a:r>
            <a:r>
              <a:rPr lang="en-US" dirty="0" err="1">
                <a:latin typeface="Adobe Caslon Pro" panose="0205050205050A020403" pitchFamily="18" charset="0"/>
              </a:rPr>
              <a:t>memanfaatkan</a:t>
            </a:r>
            <a:r>
              <a:rPr lang="en-US" dirty="0">
                <a:latin typeface="Adobe Caslon Pro" panose="0205050205050A020403" pitchFamily="18" charset="0"/>
              </a:rPr>
              <a:t> </a:t>
            </a:r>
            <a:r>
              <a:rPr lang="en-US" dirty="0" err="1">
                <a:latin typeface="Adobe Caslon Pro" panose="0205050205050A020403" pitchFamily="18" charset="0"/>
              </a:rPr>
              <a:t>fitur</a:t>
            </a:r>
            <a:r>
              <a:rPr lang="en-US" dirty="0">
                <a:latin typeface="Adobe Caslon Pro" panose="0205050205050A020403" pitchFamily="18" charset="0"/>
              </a:rPr>
              <a:t> ‘</a:t>
            </a:r>
            <a:r>
              <a:rPr lang="en-US" i="1" dirty="0">
                <a:latin typeface="Adobe Caslon Pro" panose="0205050205050A020403" pitchFamily="18" charset="0"/>
              </a:rPr>
              <a:t>code reuse</a:t>
            </a:r>
            <a:r>
              <a:rPr lang="en-US" dirty="0">
                <a:latin typeface="Adobe Caslon Pro" panose="0205050205050A020403" pitchFamily="18" charset="0"/>
              </a:rPr>
              <a:t>’ </a:t>
            </a:r>
            <a:r>
              <a:rPr lang="en-US" dirty="0" err="1">
                <a:latin typeface="Adobe Caslon Pro" panose="0205050205050A020403" pitchFamily="18" charset="0"/>
              </a:rPr>
              <a:t>untuk</a:t>
            </a:r>
            <a:r>
              <a:rPr lang="en-US" dirty="0">
                <a:latin typeface="Adobe Caslon Pro" panose="0205050205050A020403" pitchFamily="18" charset="0"/>
              </a:rPr>
              <a:t> </a:t>
            </a:r>
            <a:r>
              <a:rPr lang="en-US" dirty="0" err="1">
                <a:latin typeface="Adobe Caslon Pro" panose="0205050205050A020403" pitchFamily="18" charset="0"/>
              </a:rPr>
              <a:t>menghindari</a:t>
            </a:r>
            <a:r>
              <a:rPr lang="en-US" dirty="0">
                <a:latin typeface="Adobe Caslon Pro" panose="0205050205050A020403" pitchFamily="18" charset="0"/>
              </a:rPr>
              <a:t> </a:t>
            </a:r>
            <a:r>
              <a:rPr lang="en-US" dirty="0" err="1">
                <a:latin typeface="Adobe Caslon Pro" panose="0205050205050A020403" pitchFamily="18" charset="0"/>
              </a:rPr>
              <a:t>duplikasi</a:t>
            </a:r>
            <a:r>
              <a:rPr lang="en-US" dirty="0">
                <a:latin typeface="Adobe Caslon Pro" panose="0205050205050A020403" pitchFamily="18" charset="0"/>
              </a:rPr>
              <a:t> </a:t>
            </a:r>
            <a:r>
              <a:rPr lang="en-US" dirty="0" err="1">
                <a:latin typeface="Adobe Caslon Pro" panose="0205050205050A020403" pitchFamily="18" charset="0"/>
              </a:rPr>
              <a:t>kode</a:t>
            </a:r>
            <a:r>
              <a:rPr lang="en-US" dirty="0">
                <a:latin typeface="Adobe Caslon Pro" panose="0205050205050A020403" pitchFamily="18" charset="0"/>
              </a:rPr>
              <a:t> program.</a:t>
            </a:r>
          </a:p>
          <a:p>
            <a:pPr fontAlgn="base"/>
            <a:r>
              <a:rPr lang="en-US" dirty="0" err="1">
                <a:latin typeface="Adobe Caslon Pro" panose="0205050205050A020403" pitchFamily="18" charset="0"/>
              </a:rPr>
              <a:t>Konsep</a:t>
            </a:r>
            <a:r>
              <a:rPr lang="en-US" dirty="0">
                <a:latin typeface="Adobe Caslon Pro" panose="0205050205050A020403" pitchFamily="18" charset="0"/>
              </a:rPr>
              <a:t> </a:t>
            </a:r>
            <a:r>
              <a:rPr lang="en-US" i="1" dirty="0">
                <a:latin typeface="Adobe Caslon Pro" panose="0205050205050A020403" pitchFamily="18" charset="0"/>
              </a:rPr>
              <a:t>inheritance</a:t>
            </a:r>
            <a:r>
              <a:rPr lang="en-US" dirty="0">
                <a:latin typeface="Adobe Caslon Pro" panose="0205050205050A020403" pitchFamily="18" charset="0"/>
              </a:rPr>
              <a:t> </a:t>
            </a:r>
            <a:r>
              <a:rPr lang="en-US" dirty="0" err="1">
                <a:latin typeface="Adobe Caslon Pro" panose="0205050205050A020403" pitchFamily="18" charset="0"/>
              </a:rPr>
              <a:t>membuat</a:t>
            </a:r>
            <a:r>
              <a:rPr lang="en-US" dirty="0">
                <a:latin typeface="Adobe Caslon Pro" panose="0205050205050A020403" pitchFamily="18" charset="0"/>
              </a:rPr>
              <a:t> </a:t>
            </a:r>
            <a:r>
              <a:rPr lang="en-US" dirty="0" err="1">
                <a:latin typeface="Adobe Caslon Pro" panose="0205050205050A020403" pitchFamily="18" charset="0"/>
              </a:rPr>
              <a:t>sebuah</a:t>
            </a:r>
            <a:r>
              <a:rPr lang="en-US" dirty="0">
                <a:latin typeface="Adobe Caslon Pro" panose="0205050205050A020403" pitchFamily="18" charset="0"/>
              </a:rPr>
              <a:t> </a:t>
            </a:r>
            <a:r>
              <a:rPr lang="en-US" dirty="0" err="1">
                <a:latin typeface="Adobe Caslon Pro" panose="0205050205050A020403" pitchFamily="18" charset="0"/>
              </a:rPr>
              <a:t>struktur</a:t>
            </a:r>
            <a:r>
              <a:rPr lang="en-US" dirty="0">
                <a:latin typeface="Adobe Caslon Pro" panose="0205050205050A020403" pitchFamily="18" charset="0"/>
              </a:rPr>
              <a:t> </a:t>
            </a:r>
            <a:r>
              <a:rPr lang="en-US" dirty="0" err="1">
                <a:latin typeface="Adobe Caslon Pro" panose="0205050205050A020403" pitchFamily="18" charset="0"/>
              </a:rPr>
              <a:t>atau</a:t>
            </a:r>
            <a:r>
              <a:rPr lang="en-US" dirty="0">
                <a:latin typeface="Adobe Caslon Pro" panose="0205050205050A020403" pitchFamily="18" charset="0"/>
              </a:rPr>
              <a:t> ‘</a:t>
            </a:r>
            <a:r>
              <a:rPr lang="en-US" i="1" dirty="0">
                <a:latin typeface="Adobe Caslon Pro" panose="0205050205050A020403" pitchFamily="18" charset="0"/>
              </a:rPr>
              <a:t>hierarchy</a:t>
            </a:r>
            <a:r>
              <a:rPr lang="en-US" dirty="0">
                <a:latin typeface="Adobe Caslon Pro" panose="0205050205050A020403" pitchFamily="18" charset="0"/>
              </a:rPr>
              <a:t>’ </a:t>
            </a:r>
            <a:r>
              <a:rPr lang="en-US" b="1" i="1" dirty="0">
                <a:latin typeface="Adobe Caslon Pro" panose="0205050205050A020403" pitchFamily="18" charset="0"/>
              </a:rPr>
              <a:t>class</a:t>
            </a:r>
            <a:r>
              <a:rPr lang="en-US" b="1" dirty="0">
                <a:latin typeface="Adobe Caslon Pro" panose="0205050205050A020403" pitchFamily="18" charset="0"/>
              </a:rPr>
              <a:t> </a:t>
            </a:r>
            <a:r>
              <a:rPr lang="en-US" dirty="0" err="1">
                <a:latin typeface="Adobe Caslon Pro" panose="0205050205050A020403" pitchFamily="18" charset="0"/>
              </a:rPr>
              <a:t>dalam</a:t>
            </a:r>
            <a:r>
              <a:rPr lang="en-US" dirty="0">
                <a:latin typeface="Adobe Caslon Pro" panose="0205050205050A020403" pitchFamily="18" charset="0"/>
              </a:rPr>
              <a:t> </a:t>
            </a:r>
            <a:r>
              <a:rPr lang="en-US" dirty="0" err="1">
                <a:latin typeface="Adobe Caslon Pro" panose="0205050205050A020403" pitchFamily="18" charset="0"/>
              </a:rPr>
              <a:t>kode</a:t>
            </a:r>
            <a:r>
              <a:rPr lang="en-US" dirty="0">
                <a:latin typeface="Adobe Caslon Pro" panose="0205050205050A020403" pitchFamily="18" charset="0"/>
              </a:rPr>
              <a:t> program</a:t>
            </a:r>
            <a:r>
              <a:rPr lang="en-US" b="1" dirty="0">
                <a:latin typeface="Adobe Caslon Pro" panose="0205050205050A020403" pitchFamily="18" charset="0"/>
              </a:rPr>
              <a:t>.</a:t>
            </a:r>
            <a:r>
              <a:rPr lang="en-US" dirty="0">
                <a:latin typeface="Adobe Caslon Pro" panose="0205050205050A020403" pitchFamily="18" charset="0"/>
              </a:rPr>
              <a:t> Class yang </a:t>
            </a:r>
            <a:r>
              <a:rPr lang="en-US" dirty="0" err="1">
                <a:latin typeface="Adobe Caslon Pro" panose="0205050205050A020403" pitchFamily="18" charset="0"/>
              </a:rPr>
              <a:t>akan</a:t>
            </a:r>
            <a:r>
              <a:rPr lang="en-US" dirty="0">
                <a:latin typeface="Adobe Caslon Pro" panose="0205050205050A020403" pitchFamily="18" charset="0"/>
              </a:rPr>
              <a:t> ‘</a:t>
            </a:r>
            <a:r>
              <a:rPr lang="en-US" i="1" dirty="0" err="1">
                <a:latin typeface="Adobe Caslon Pro" panose="0205050205050A020403" pitchFamily="18" charset="0"/>
              </a:rPr>
              <a:t>diturunkan</a:t>
            </a:r>
            <a:r>
              <a:rPr lang="en-US" dirty="0">
                <a:latin typeface="Adobe Caslon Pro" panose="0205050205050A020403" pitchFamily="18" charset="0"/>
              </a:rPr>
              <a:t>’ </a:t>
            </a:r>
            <a:r>
              <a:rPr lang="en-US" dirty="0" err="1">
                <a:latin typeface="Adobe Caslon Pro" panose="0205050205050A020403" pitchFamily="18" charset="0"/>
              </a:rPr>
              <a:t>bisa</a:t>
            </a:r>
            <a:r>
              <a:rPr lang="en-US" dirty="0">
                <a:latin typeface="Adobe Caslon Pro" panose="0205050205050A020403" pitchFamily="18" charset="0"/>
              </a:rPr>
              <a:t> </a:t>
            </a:r>
            <a:r>
              <a:rPr lang="en-US" dirty="0" err="1">
                <a:latin typeface="Adobe Caslon Pro" panose="0205050205050A020403" pitchFamily="18" charset="0"/>
              </a:rPr>
              <a:t>disebut</a:t>
            </a:r>
            <a:r>
              <a:rPr lang="en-US" dirty="0">
                <a:latin typeface="Adobe Caslon Pro" panose="0205050205050A020403" pitchFamily="18" charset="0"/>
              </a:rPr>
              <a:t> </a:t>
            </a:r>
            <a:r>
              <a:rPr lang="en-US" dirty="0" err="1">
                <a:latin typeface="Adobe Caslon Pro" panose="0205050205050A020403" pitchFamily="18" charset="0"/>
              </a:rPr>
              <a:t>sebagai</a:t>
            </a:r>
            <a:r>
              <a:rPr lang="en-US" dirty="0">
                <a:latin typeface="Adobe Caslon Pro" panose="0205050205050A020403" pitchFamily="18" charset="0"/>
              </a:rPr>
              <a:t> </a:t>
            </a:r>
            <a:r>
              <a:rPr lang="en-US" b="1" i="1" dirty="0">
                <a:latin typeface="Adobe Caslon Pro" panose="0205050205050A020403" pitchFamily="18" charset="0"/>
              </a:rPr>
              <a:t>class </a:t>
            </a:r>
            <a:r>
              <a:rPr lang="en-US" b="1" i="1" dirty="0" err="1">
                <a:latin typeface="Adobe Caslon Pro" panose="0205050205050A020403" pitchFamily="18" charset="0"/>
              </a:rPr>
              <a:t>induk</a:t>
            </a:r>
            <a:r>
              <a:rPr lang="en-US" b="1" i="1" dirty="0">
                <a:latin typeface="Adobe Caslon Pro" panose="0205050205050A020403" pitchFamily="18" charset="0"/>
              </a:rPr>
              <a:t> (parent class), super class, </a:t>
            </a:r>
            <a:r>
              <a:rPr lang="en-US" dirty="0" err="1">
                <a:latin typeface="Adobe Caslon Pro" panose="0205050205050A020403" pitchFamily="18" charset="0"/>
              </a:rPr>
              <a:t>atau</a:t>
            </a:r>
            <a:r>
              <a:rPr lang="en-US" i="1" dirty="0">
                <a:latin typeface="Adobe Caslon Pro" panose="0205050205050A020403" pitchFamily="18" charset="0"/>
              </a:rPr>
              <a:t> </a:t>
            </a:r>
            <a:r>
              <a:rPr lang="en-US" b="1" i="1" dirty="0">
                <a:latin typeface="Adobe Caslon Pro" panose="0205050205050A020403" pitchFamily="18" charset="0"/>
              </a:rPr>
              <a:t>base class</a:t>
            </a:r>
            <a:r>
              <a:rPr lang="en-US" dirty="0">
                <a:latin typeface="Adobe Caslon Pro" panose="0205050205050A020403" pitchFamily="18" charset="0"/>
              </a:rPr>
              <a:t>. </a:t>
            </a:r>
            <a:r>
              <a:rPr lang="en-US" dirty="0" err="1">
                <a:latin typeface="Adobe Caslon Pro" panose="0205050205050A020403" pitchFamily="18" charset="0"/>
              </a:rPr>
              <a:t>Sedangkan</a:t>
            </a:r>
            <a:r>
              <a:rPr lang="en-US" dirty="0">
                <a:latin typeface="Adobe Caslon Pro" panose="0205050205050A020403" pitchFamily="18" charset="0"/>
              </a:rPr>
              <a:t> class yang ‘</a:t>
            </a:r>
            <a:r>
              <a:rPr lang="en-US" i="1" dirty="0" err="1">
                <a:latin typeface="Adobe Caslon Pro" panose="0205050205050A020403" pitchFamily="18" charset="0"/>
              </a:rPr>
              <a:t>menerima</a:t>
            </a:r>
            <a:r>
              <a:rPr lang="en-US" i="1" dirty="0">
                <a:latin typeface="Adobe Caslon Pro" panose="0205050205050A020403" pitchFamily="18" charset="0"/>
              </a:rPr>
              <a:t> </a:t>
            </a:r>
            <a:r>
              <a:rPr lang="en-US" i="1" dirty="0" err="1">
                <a:latin typeface="Adobe Caslon Pro" panose="0205050205050A020403" pitchFamily="18" charset="0"/>
              </a:rPr>
              <a:t>penurunan</a:t>
            </a:r>
            <a:r>
              <a:rPr lang="en-US" dirty="0">
                <a:latin typeface="Adobe Caslon Pro" panose="0205050205050A020403" pitchFamily="18" charset="0"/>
              </a:rPr>
              <a:t>’ </a:t>
            </a:r>
            <a:r>
              <a:rPr lang="en-US" dirty="0" err="1">
                <a:latin typeface="Adobe Caslon Pro" panose="0205050205050A020403" pitchFamily="18" charset="0"/>
              </a:rPr>
              <a:t>bisa</a:t>
            </a:r>
            <a:r>
              <a:rPr lang="en-US" dirty="0">
                <a:latin typeface="Adobe Caslon Pro" panose="0205050205050A020403" pitchFamily="18" charset="0"/>
              </a:rPr>
              <a:t> </a:t>
            </a:r>
            <a:r>
              <a:rPr lang="en-US" dirty="0" err="1">
                <a:latin typeface="Adobe Caslon Pro" panose="0205050205050A020403" pitchFamily="18" charset="0"/>
              </a:rPr>
              <a:t>disebut</a:t>
            </a:r>
            <a:r>
              <a:rPr lang="en-US" dirty="0">
                <a:latin typeface="Adobe Caslon Pro" panose="0205050205050A020403" pitchFamily="18" charset="0"/>
              </a:rPr>
              <a:t> </a:t>
            </a:r>
            <a:r>
              <a:rPr lang="en-US" dirty="0" err="1">
                <a:latin typeface="Adobe Caslon Pro" panose="0205050205050A020403" pitchFamily="18" charset="0"/>
              </a:rPr>
              <a:t>sebagai</a:t>
            </a:r>
            <a:r>
              <a:rPr lang="en-US" dirty="0">
                <a:latin typeface="Adobe Caslon Pro" panose="0205050205050A020403" pitchFamily="18" charset="0"/>
              </a:rPr>
              <a:t> </a:t>
            </a:r>
            <a:r>
              <a:rPr lang="en-US" b="1" i="1" dirty="0">
                <a:latin typeface="Adobe Caslon Pro" panose="0205050205050A020403" pitchFamily="18" charset="0"/>
              </a:rPr>
              <a:t>class </a:t>
            </a:r>
            <a:r>
              <a:rPr lang="en-US" b="1" i="1" dirty="0" err="1">
                <a:latin typeface="Adobe Caslon Pro" panose="0205050205050A020403" pitchFamily="18" charset="0"/>
              </a:rPr>
              <a:t>anak</a:t>
            </a:r>
            <a:r>
              <a:rPr lang="en-US" b="1" i="1" dirty="0">
                <a:latin typeface="Adobe Caslon Pro" panose="0205050205050A020403" pitchFamily="18" charset="0"/>
              </a:rPr>
              <a:t> (child class), sub class, derived class </a:t>
            </a:r>
            <a:r>
              <a:rPr lang="en-US" dirty="0" err="1">
                <a:latin typeface="Adobe Caslon Pro" panose="0205050205050A020403" pitchFamily="18" charset="0"/>
              </a:rPr>
              <a:t>atau</a:t>
            </a:r>
            <a:r>
              <a:rPr lang="en-US" b="1" i="1" dirty="0" err="1">
                <a:latin typeface="Adobe Caslon Pro" panose="0205050205050A020403" pitchFamily="18" charset="0"/>
              </a:rPr>
              <a:t>heir</a:t>
            </a:r>
            <a:r>
              <a:rPr lang="en-US" b="1" i="1" dirty="0">
                <a:latin typeface="Adobe Caslon Pro" panose="0205050205050A020403" pitchFamily="18" charset="0"/>
              </a:rPr>
              <a:t> class</a:t>
            </a:r>
            <a:r>
              <a:rPr lang="en-US" dirty="0">
                <a:latin typeface="Adobe Caslon Pro" panose="0205050205050A020403" pitchFamily="18" charset="0"/>
              </a:rPr>
              <a:t>.</a:t>
            </a:r>
          </a:p>
          <a:p>
            <a:pPr fontAlgn="base"/>
            <a:r>
              <a:rPr lang="en-US" dirty="0" err="1">
                <a:latin typeface="Adobe Caslon Pro" panose="0205050205050A020403" pitchFamily="18" charset="0"/>
              </a:rPr>
              <a:t>Tidak</a:t>
            </a:r>
            <a:r>
              <a:rPr lang="en-US" dirty="0">
                <a:latin typeface="Adobe Caslon Pro" panose="0205050205050A020403" pitchFamily="18" charset="0"/>
              </a:rPr>
              <a:t> </a:t>
            </a:r>
            <a:r>
              <a:rPr lang="en-US" dirty="0" err="1">
                <a:latin typeface="Adobe Caslon Pro" panose="0205050205050A020403" pitchFamily="18" charset="0"/>
              </a:rPr>
              <a:t>semua</a:t>
            </a:r>
            <a:r>
              <a:rPr lang="en-US" dirty="0">
                <a:latin typeface="Adobe Caslon Pro" panose="0205050205050A020403" pitchFamily="18" charset="0"/>
              </a:rPr>
              <a:t> </a:t>
            </a:r>
            <a:r>
              <a:rPr lang="en-US" i="1" dirty="0">
                <a:latin typeface="Adobe Caslon Pro" panose="0205050205050A020403" pitchFamily="18" charset="0"/>
              </a:rPr>
              <a:t>property</a:t>
            </a:r>
            <a:r>
              <a:rPr lang="en-US" dirty="0">
                <a:latin typeface="Adobe Caslon Pro" panose="0205050205050A020403" pitchFamily="18" charset="0"/>
              </a:rPr>
              <a:t> </a:t>
            </a:r>
            <a:r>
              <a:rPr lang="en-US" dirty="0" err="1">
                <a:latin typeface="Adobe Caslon Pro" panose="0205050205050A020403" pitchFamily="18" charset="0"/>
              </a:rPr>
              <a:t>dan</a:t>
            </a:r>
            <a:r>
              <a:rPr lang="en-US" dirty="0">
                <a:latin typeface="Adobe Caslon Pro" panose="0205050205050A020403" pitchFamily="18" charset="0"/>
              </a:rPr>
              <a:t> </a:t>
            </a:r>
            <a:r>
              <a:rPr lang="en-US" i="1" dirty="0">
                <a:latin typeface="Adobe Caslon Pro" panose="0205050205050A020403" pitchFamily="18" charset="0"/>
              </a:rPr>
              <a:t>method</a:t>
            </a:r>
            <a:r>
              <a:rPr lang="en-US" dirty="0">
                <a:latin typeface="Adobe Caslon Pro" panose="0205050205050A020403" pitchFamily="18" charset="0"/>
              </a:rPr>
              <a:t> </a:t>
            </a:r>
            <a:r>
              <a:rPr lang="en-US" dirty="0" err="1">
                <a:latin typeface="Adobe Caslon Pro" panose="0205050205050A020403" pitchFamily="18" charset="0"/>
              </a:rPr>
              <a:t>dari</a:t>
            </a:r>
            <a:r>
              <a:rPr lang="en-US" dirty="0">
                <a:latin typeface="Adobe Caslon Pro" panose="0205050205050A020403" pitchFamily="18" charset="0"/>
              </a:rPr>
              <a:t> </a:t>
            </a:r>
            <a:r>
              <a:rPr lang="en-US" i="1" dirty="0">
                <a:latin typeface="Adobe Caslon Pro" panose="0205050205050A020403" pitchFamily="18" charset="0"/>
              </a:rPr>
              <a:t>class</a:t>
            </a:r>
            <a:r>
              <a:rPr lang="en-US" dirty="0">
                <a:latin typeface="Adobe Caslon Pro" panose="0205050205050A020403" pitchFamily="18" charset="0"/>
              </a:rPr>
              <a:t> </a:t>
            </a:r>
            <a:r>
              <a:rPr lang="en-US" dirty="0" err="1">
                <a:latin typeface="Adobe Caslon Pro" panose="0205050205050A020403" pitchFamily="18" charset="0"/>
              </a:rPr>
              <a:t>induk</a:t>
            </a:r>
            <a:r>
              <a:rPr lang="en-US" dirty="0">
                <a:latin typeface="Adobe Caslon Pro" panose="0205050205050A020403" pitchFamily="18" charset="0"/>
              </a:rPr>
              <a:t> </a:t>
            </a:r>
            <a:r>
              <a:rPr lang="en-US" dirty="0" err="1">
                <a:latin typeface="Adobe Caslon Pro" panose="0205050205050A020403" pitchFamily="18" charset="0"/>
              </a:rPr>
              <a:t>akan</a:t>
            </a:r>
            <a:r>
              <a:rPr lang="en-US" dirty="0">
                <a:latin typeface="Adobe Caslon Pro" panose="0205050205050A020403" pitchFamily="18" charset="0"/>
              </a:rPr>
              <a:t> </a:t>
            </a:r>
            <a:r>
              <a:rPr lang="en-US" dirty="0" err="1">
                <a:latin typeface="Adobe Caslon Pro" panose="0205050205050A020403" pitchFamily="18" charset="0"/>
              </a:rPr>
              <a:t>diturunkan</a:t>
            </a:r>
            <a:r>
              <a:rPr lang="en-US" dirty="0">
                <a:latin typeface="Adobe Caslon Pro" panose="0205050205050A020403" pitchFamily="18" charset="0"/>
              </a:rPr>
              <a:t>. </a:t>
            </a:r>
            <a:r>
              <a:rPr lang="en-US" i="1" dirty="0">
                <a:latin typeface="Adobe Caslon Pro" panose="0205050205050A020403" pitchFamily="18" charset="0"/>
              </a:rPr>
              <a:t>Property</a:t>
            </a:r>
            <a:r>
              <a:rPr lang="en-US" dirty="0">
                <a:latin typeface="Adobe Caslon Pro" panose="0205050205050A020403" pitchFamily="18" charset="0"/>
              </a:rPr>
              <a:t> </a:t>
            </a:r>
            <a:r>
              <a:rPr lang="en-US" dirty="0" err="1">
                <a:latin typeface="Adobe Caslon Pro" panose="0205050205050A020403" pitchFamily="18" charset="0"/>
              </a:rPr>
              <a:t>dan</a:t>
            </a:r>
            <a:r>
              <a:rPr lang="en-US" dirty="0">
                <a:latin typeface="Adobe Caslon Pro" panose="0205050205050A020403" pitchFamily="18" charset="0"/>
              </a:rPr>
              <a:t> </a:t>
            </a:r>
            <a:r>
              <a:rPr lang="en-US" i="1" dirty="0">
                <a:latin typeface="Adobe Caslon Pro" panose="0205050205050A020403" pitchFamily="18" charset="0"/>
              </a:rPr>
              <a:t>method</a:t>
            </a:r>
            <a:r>
              <a:rPr lang="en-US" dirty="0">
                <a:latin typeface="Adobe Caslon Pro" panose="0205050205050A020403" pitchFamily="18" charset="0"/>
              </a:rPr>
              <a:t> </a:t>
            </a:r>
            <a:r>
              <a:rPr lang="en-US" dirty="0" err="1">
                <a:latin typeface="Adobe Caslon Pro" panose="0205050205050A020403" pitchFamily="18" charset="0"/>
              </a:rPr>
              <a:t>dengan</a:t>
            </a:r>
            <a:r>
              <a:rPr lang="en-US" dirty="0">
                <a:latin typeface="Adobe Caslon Pro" panose="0205050205050A020403" pitchFamily="18" charset="0"/>
              </a:rPr>
              <a:t> </a:t>
            </a:r>
            <a:r>
              <a:rPr lang="en-US" dirty="0" err="1">
                <a:latin typeface="Adobe Caslon Pro" panose="0205050205050A020403" pitchFamily="18" charset="0"/>
              </a:rPr>
              <a:t>hak</a:t>
            </a:r>
            <a:r>
              <a:rPr lang="en-US" dirty="0">
                <a:latin typeface="Adobe Caslon Pro" panose="0205050205050A020403" pitchFamily="18" charset="0"/>
              </a:rPr>
              <a:t> </a:t>
            </a:r>
            <a:r>
              <a:rPr lang="en-US" dirty="0" err="1">
                <a:latin typeface="Adobe Caslon Pro" panose="0205050205050A020403" pitchFamily="18" charset="0"/>
              </a:rPr>
              <a:t>akses</a:t>
            </a:r>
            <a:r>
              <a:rPr lang="en-US" dirty="0">
                <a:latin typeface="Adobe Caslon Pro" panose="0205050205050A020403" pitchFamily="18" charset="0"/>
              </a:rPr>
              <a:t> </a:t>
            </a:r>
            <a:r>
              <a:rPr lang="en-US" b="1" i="1" dirty="0">
                <a:latin typeface="Adobe Caslon Pro" panose="0205050205050A020403" pitchFamily="18" charset="0"/>
              </a:rPr>
              <a:t>private</a:t>
            </a:r>
            <a:r>
              <a:rPr lang="en-US" dirty="0">
                <a:latin typeface="Adobe Caslon Pro" panose="0205050205050A020403" pitchFamily="18" charset="0"/>
              </a:rPr>
              <a:t>, </a:t>
            </a:r>
            <a:r>
              <a:rPr lang="en-US" dirty="0" err="1">
                <a:latin typeface="Adobe Caslon Pro" panose="0205050205050A020403" pitchFamily="18" charset="0"/>
              </a:rPr>
              <a:t>tidak</a:t>
            </a:r>
            <a:r>
              <a:rPr lang="en-US" dirty="0">
                <a:latin typeface="Adobe Caslon Pro" panose="0205050205050A020403" pitchFamily="18" charset="0"/>
              </a:rPr>
              <a:t> </a:t>
            </a:r>
            <a:r>
              <a:rPr lang="en-US" dirty="0" err="1">
                <a:latin typeface="Adobe Caslon Pro" panose="0205050205050A020403" pitchFamily="18" charset="0"/>
              </a:rPr>
              <a:t>akan</a:t>
            </a:r>
            <a:r>
              <a:rPr lang="en-US" dirty="0">
                <a:latin typeface="Adobe Caslon Pro" panose="0205050205050A020403" pitchFamily="18" charset="0"/>
              </a:rPr>
              <a:t> </a:t>
            </a:r>
            <a:r>
              <a:rPr lang="en-US" dirty="0" err="1">
                <a:latin typeface="Adobe Caslon Pro" panose="0205050205050A020403" pitchFamily="18" charset="0"/>
              </a:rPr>
              <a:t>diturunkan</a:t>
            </a:r>
            <a:r>
              <a:rPr lang="en-US" dirty="0">
                <a:latin typeface="Adobe Caslon Pro" panose="0205050205050A020403" pitchFamily="18" charset="0"/>
              </a:rPr>
              <a:t> </a:t>
            </a:r>
            <a:r>
              <a:rPr lang="en-US" dirty="0" err="1">
                <a:latin typeface="Adobe Caslon Pro" panose="0205050205050A020403" pitchFamily="18" charset="0"/>
              </a:rPr>
              <a:t>kepada</a:t>
            </a:r>
            <a:r>
              <a:rPr lang="en-US" dirty="0">
                <a:latin typeface="Adobe Caslon Pro" panose="0205050205050A020403" pitchFamily="18" charset="0"/>
              </a:rPr>
              <a:t> class </a:t>
            </a:r>
            <a:r>
              <a:rPr lang="en-US" dirty="0" err="1">
                <a:latin typeface="Adobe Caslon Pro" panose="0205050205050A020403" pitchFamily="18" charset="0"/>
              </a:rPr>
              <a:t>anak</a:t>
            </a:r>
            <a:r>
              <a:rPr lang="en-US" dirty="0">
                <a:latin typeface="Adobe Caslon Pro" panose="0205050205050A020403" pitchFamily="18" charset="0"/>
              </a:rPr>
              <a:t>. </a:t>
            </a:r>
            <a:r>
              <a:rPr lang="en-US" dirty="0" err="1">
                <a:latin typeface="Adobe Caslon Pro" panose="0205050205050A020403" pitchFamily="18" charset="0"/>
              </a:rPr>
              <a:t>Hanya</a:t>
            </a:r>
            <a:r>
              <a:rPr lang="en-US" dirty="0">
                <a:latin typeface="Adobe Caslon Pro" panose="0205050205050A020403" pitchFamily="18" charset="0"/>
              </a:rPr>
              <a:t> </a:t>
            </a:r>
            <a:r>
              <a:rPr lang="en-US" i="1" dirty="0">
                <a:latin typeface="Adobe Caslon Pro" panose="0205050205050A020403" pitchFamily="18" charset="0"/>
              </a:rPr>
              <a:t>property</a:t>
            </a:r>
            <a:r>
              <a:rPr lang="en-US" dirty="0">
                <a:latin typeface="Adobe Caslon Pro" panose="0205050205050A020403" pitchFamily="18" charset="0"/>
              </a:rPr>
              <a:t> </a:t>
            </a:r>
            <a:r>
              <a:rPr lang="en-US" dirty="0" err="1">
                <a:latin typeface="Adobe Caslon Pro" panose="0205050205050A020403" pitchFamily="18" charset="0"/>
              </a:rPr>
              <a:t>dan</a:t>
            </a:r>
            <a:r>
              <a:rPr lang="en-US" dirty="0">
                <a:latin typeface="Adobe Caslon Pro" panose="0205050205050A020403" pitchFamily="18" charset="0"/>
              </a:rPr>
              <a:t> method </a:t>
            </a:r>
            <a:r>
              <a:rPr lang="en-US" dirty="0" err="1">
                <a:latin typeface="Adobe Caslon Pro" panose="0205050205050A020403" pitchFamily="18" charset="0"/>
              </a:rPr>
              <a:t>dengan</a:t>
            </a:r>
            <a:r>
              <a:rPr lang="en-US" dirty="0">
                <a:latin typeface="Adobe Caslon Pro" panose="0205050205050A020403" pitchFamily="18" charset="0"/>
              </a:rPr>
              <a:t> </a:t>
            </a:r>
            <a:r>
              <a:rPr lang="en-US" dirty="0" err="1">
                <a:latin typeface="Adobe Caslon Pro" panose="0205050205050A020403" pitchFamily="18" charset="0"/>
              </a:rPr>
              <a:t>hak</a:t>
            </a:r>
            <a:r>
              <a:rPr lang="en-US" dirty="0">
                <a:latin typeface="Adobe Caslon Pro" panose="0205050205050A020403" pitchFamily="18" charset="0"/>
              </a:rPr>
              <a:t> </a:t>
            </a:r>
            <a:r>
              <a:rPr lang="en-US" dirty="0" err="1">
                <a:latin typeface="Adobe Caslon Pro" panose="0205050205050A020403" pitchFamily="18" charset="0"/>
              </a:rPr>
              <a:t>akses</a:t>
            </a:r>
            <a:r>
              <a:rPr lang="en-US" dirty="0">
                <a:latin typeface="Adobe Caslon Pro" panose="0205050205050A020403" pitchFamily="18" charset="0"/>
              </a:rPr>
              <a:t> </a:t>
            </a:r>
            <a:r>
              <a:rPr lang="en-US" b="1" i="1" dirty="0">
                <a:latin typeface="Adobe Caslon Pro" panose="0205050205050A020403" pitchFamily="18" charset="0"/>
              </a:rPr>
              <a:t>protected</a:t>
            </a:r>
            <a:r>
              <a:rPr lang="en-US" b="1" dirty="0">
                <a:latin typeface="Adobe Caslon Pro" panose="0205050205050A020403" pitchFamily="18" charset="0"/>
              </a:rPr>
              <a:t> </a:t>
            </a:r>
            <a:r>
              <a:rPr lang="en-US" dirty="0" err="1">
                <a:latin typeface="Adobe Caslon Pro" panose="0205050205050A020403" pitchFamily="18" charset="0"/>
              </a:rPr>
              <a:t>dan</a:t>
            </a:r>
            <a:r>
              <a:rPr lang="en-US" dirty="0">
                <a:latin typeface="Adobe Caslon Pro" panose="0205050205050A020403" pitchFamily="18" charset="0"/>
              </a:rPr>
              <a:t> </a:t>
            </a:r>
            <a:r>
              <a:rPr lang="en-US" b="1" i="1" dirty="0">
                <a:latin typeface="Adobe Caslon Pro" panose="0205050205050A020403" pitchFamily="18" charset="0"/>
              </a:rPr>
              <a:t>public</a:t>
            </a:r>
            <a:r>
              <a:rPr lang="en-US" b="1" dirty="0">
                <a:latin typeface="Adobe Caslon Pro" panose="0205050205050A020403" pitchFamily="18" charset="0"/>
              </a:rPr>
              <a:t> </a:t>
            </a:r>
            <a:r>
              <a:rPr lang="en-US" dirty="0" err="1">
                <a:latin typeface="Adobe Caslon Pro" panose="0205050205050A020403" pitchFamily="18" charset="0"/>
              </a:rPr>
              <a:t>saja</a:t>
            </a:r>
            <a:r>
              <a:rPr lang="en-US" dirty="0">
                <a:latin typeface="Adobe Caslon Pro" panose="0205050205050A020403" pitchFamily="18" charset="0"/>
              </a:rPr>
              <a:t> yang </a:t>
            </a:r>
            <a:r>
              <a:rPr lang="en-US" dirty="0" err="1">
                <a:latin typeface="Adobe Caslon Pro" panose="0205050205050A020403" pitchFamily="18" charset="0"/>
              </a:rPr>
              <a:t>bisa</a:t>
            </a:r>
            <a:r>
              <a:rPr lang="en-US" dirty="0">
                <a:latin typeface="Adobe Caslon Pro" panose="0205050205050A020403" pitchFamily="18" charset="0"/>
              </a:rPr>
              <a:t> </a:t>
            </a:r>
            <a:r>
              <a:rPr lang="en-US" dirty="0" err="1">
                <a:latin typeface="Adobe Caslon Pro" panose="0205050205050A020403" pitchFamily="18" charset="0"/>
              </a:rPr>
              <a:t>diakses</a:t>
            </a:r>
            <a:r>
              <a:rPr lang="en-US" dirty="0">
                <a:latin typeface="Adobe Caslon Pro" panose="0205050205050A020403" pitchFamily="18" charset="0"/>
              </a:rPr>
              <a:t> </a:t>
            </a:r>
            <a:r>
              <a:rPr lang="en-US" dirty="0" err="1">
                <a:latin typeface="Adobe Caslon Pro" panose="0205050205050A020403" pitchFamily="18" charset="0"/>
              </a:rPr>
              <a:t>dari</a:t>
            </a:r>
            <a:r>
              <a:rPr lang="en-US" dirty="0">
                <a:latin typeface="Adobe Caslon Pro" panose="0205050205050A020403" pitchFamily="18" charset="0"/>
              </a:rPr>
              <a:t> </a:t>
            </a:r>
            <a:r>
              <a:rPr lang="en-US" i="1" dirty="0">
                <a:latin typeface="Adobe Caslon Pro" panose="0205050205050A020403" pitchFamily="18" charset="0"/>
              </a:rPr>
              <a:t>class</a:t>
            </a:r>
            <a:r>
              <a:rPr lang="en-US" dirty="0">
                <a:latin typeface="Adobe Caslon Pro" panose="0205050205050A020403" pitchFamily="18" charset="0"/>
              </a:rPr>
              <a:t> </a:t>
            </a:r>
            <a:r>
              <a:rPr lang="en-US" dirty="0" err="1">
                <a:latin typeface="Adobe Caslon Pro" panose="0205050205050A020403" pitchFamily="18" charset="0"/>
              </a:rPr>
              <a:t>anak</a:t>
            </a:r>
            <a:r>
              <a:rPr lang="en-US" dirty="0">
                <a:latin typeface="Adobe Caslon Pro" panose="0205050205050A020403" pitchFamily="18" charset="0"/>
              </a:rPr>
              <a:t>.</a:t>
            </a:r>
          </a:p>
          <a:p>
            <a:endParaRPr lang="en-US" dirty="0"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624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7980770" cy="1347103"/>
          </a:xfrm>
        </p:spPr>
        <p:txBody>
          <a:bodyPr/>
          <a:lstStyle/>
          <a:p>
            <a:r>
              <a:rPr lang="en-US" sz="5400" dirty="0" smtClean="0">
                <a:latin typeface="Gloucester MT Extra Condensed" panose="02030808020601010101" pitchFamily="18" charset="0"/>
              </a:rPr>
              <a:t>Multiple X Multilevel</a:t>
            </a:r>
            <a:endParaRPr lang="en-US" sz="5400" dirty="0">
              <a:latin typeface="Gloucester MT Extra Condensed" panose="020308080206010101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42" y="1872588"/>
            <a:ext cx="4377835" cy="4328477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loucester MT Extra Condensed" panose="02030808020601010101" pitchFamily="18" charset="0"/>
              </a:rPr>
              <a:t>Multiple</a:t>
            </a:r>
            <a:endParaRPr lang="en-US" sz="3200" dirty="0">
              <a:latin typeface="Gloucester MT Extra Condensed" panose="02030808020601010101" pitchFamily="18" charset="0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Gloucester MT Extra Condensed" panose="02030808020601010101" pitchFamily="18" charset="0"/>
              </a:rPr>
              <a:t>Mengacu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pada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Konsep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satu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kelas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yang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memperluas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atau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Mewarisi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lebih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dari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satu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kelas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dasar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.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Masalah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dengan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“multiple inheritance “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ini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adalah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bahwa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kelas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turunan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harus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mengelola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ketergantungan</a:t>
            </a:r>
            <a:r>
              <a:rPr lang="en-US" sz="3200" dirty="0">
                <a:latin typeface="Gloucester MT Extra Condensed" panose="02030808020601010101" pitchFamily="18" charset="0"/>
              </a:rPr>
              <a:t>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pada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dua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kelas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dasar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.</a:t>
            </a:r>
          </a:p>
        </p:txBody>
      </p:sp>
      <p:pic>
        <p:nvPicPr>
          <p:cNvPr id="1030" name="Picture 6" descr="Hasil gambar untuk apa itu multiple dan multilevel inheri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580" y="2283092"/>
            <a:ext cx="5060370" cy="297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415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loucester MT Extra Condensed" panose="02030808020601010101" pitchFamily="18" charset="0"/>
              </a:rPr>
              <a:t>Multiple X Multilevel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05308" y="2057401"/>
            <a:ext cx="6387920" cy="393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Multilevel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Warisan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multilevel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mengacu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pada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mekanisme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dalam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teknologi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OO di mana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seseorang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dapat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mewarisi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dari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kelas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turunan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,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sehingga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membuat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kelas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turunan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ini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kelas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dasar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untuk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kelas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baru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.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Seperti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yang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dapat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Anda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lihat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di diagram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alir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C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adalah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subkelas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atau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kelas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turunan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B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dan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B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adalah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kelas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turunan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A.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Untuk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perincian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lebih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lanjut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dan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contoh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lihat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-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Peninggalan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Gloucester MT Extra Condensed" panose="02030808020601010101" pitchFamily="18" charset="0"/>
              </a:rPr>
              <a:t> multilevel di Java.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loucester MT Extra Condensed" panose="02030808020601010101" pitchFamily="18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386" y="2254286"/>
            <a:ext cx="3742655" cy="374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04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4563" y="764373"/>
            <a:ext cx="8801637" cy="1293028"/>
          </a:xfrm>
        </p:spPr>
        <p:txBody>
          <a:bodyPr/>
          <a:lstStyle/>
          <a:p>
            <a:r>
              <a:rPr lang="en-US" dirty="0" err="1" smtClean="0">
                <a:latin typeface="Gloucester MT Extra Condensed" panose="02030808020601010101" pitchFamily="18" charset="0"/>
              </a:rPr>
              <a:t>Pengenalan</a:t>
            </a:r>
            <a:r>
              <a:rPr lang="en-US" dirty="0" smtClean="0">
                <a:latin typeface="Gloucester MT Extra Condensed" panose="02030808020601010101" pitchFamily="18" charset="0"/>
              </a:rPr>
              <a:t> program multiple </a:t>
            </a:r>
            <a:endParaRPr lang="en-US" dirty="0">
              <a:latin typeface="Gloucester MT Extra Condensed" panose="02030808020601010101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003" t="5821" r="65066" b="78518"/>
          <a:stretch/>
        </p:blipFill>
        <p:spPr>
          <a:xfrm>
            <a:off x="4224092" y="4677175"/>
            <a:ext cx="4932608" cy="1536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409" t="6551" r="61443" b="80485"/>
          <a:stretch/>
        </p:blipFill>
        <p:spPr>
          <a:xfrm>
            <a:off x="558084" y="2588653"/>
            <a:ext cx="5276604" cy="1416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2253" t="8242" r="59120" b="78042"/>
          <a:stretch/>
        </p:blipFill>
        <p:spPr>
          <a:xfrm>
            <a:off x="6690396" y="2588652"/>
            <a:ext cx="5259162" cy="141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Gloucester MT Extra Condensed" panose="02030808020601010101" pitchFamily="18" charset="0"/>
              </a:rPr>
              <a:t>Pengenalan</a:t>
            </a:r>
            <a:r>
              <a:rPr lang="en-US" dirty="0" smtClean="0">
                <a:latin typeface="Gloucester MT Extra Condensed" panose="02030808020601010101" pitchFamily="18" charset="0"/>
              </a:rPr>
              <a:t> Program Multilevel</a:t>
            </a:r>
            <a:endParaRPr lang="en-US" dirty="0">
              <a:latin typeface="Gloucester MT Extra Condensed" panose="02030808020601010101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080" t="8239" r="57502" b="75892"/>
          <a:stretch/>
        </p:blipFill>
        <p:spPr>
          <a:xfrm>
            <a:off x="693715" y="1879599"/>
            <a:ext cx="4403770" cy="12917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548" t="9292" r="58452" b="78850"/>
          <a:stretch/>
        </p:blipFill>
        <p:spPr>
          <a:xfrm>
            <a:off x="5546271" y="1861458"/>
            <a:ext cx="4963881" cy="1103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2143" t="9081" r="49286" b="78638"/>
          <a:stretch/>
        </p:blipFill>
        <p:spPr>
          <a:xfrm>
            <a:off x="4020455" y="3237941"/>
            <a:ext cx="5858007" cy="10486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1905" t="9292" r="65714" b="75251"/>
          <a:stretch/>
        </p:blipFill>
        <p:spPr>
          <a:xfrm>
            <a:off x="798285" y="4688116"/>
            <a:ext cx="4747986" cy="184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67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Gloucester MT Extra Condensed" panose="02030808020601010101" pitchFamily="18" charset="0"/>
              </a:rPr>
              <a:t>Hasil</a:t>
            </a:r>
            <a:r>
              <a:rPr lang="en-US" dirty="0" smtClean="0">
                <a:latin typeface="Gloucester MT Extra Condensed" panose="02030808020601010101" pitchFamily="18" charset="0"/>
              </a:rPr>
              <a:t> </a:t>
            </a:r>
            <a:r>
              <a:rPr lang="en-US" dirty="0" err="1" smtClean="0">
                <a:latin typeface="Gloucester MT Extra Condensed" panose="02030808020601010101" pitchFamily="18" charset="0"/>
              </a:rPr>
              <a:t>dari</a:t>
            </a:r>
            <a:r>
              <a:rPr lang="en-US" dirty="0" smtClean="0">
                <a:latin typeface="Gloucester MT Extra Condensed" panose="02030808020601010101" pitchFamily="18" charset="0"/>
              </a:rPr>
              <a:t> </a:t>
            </a:r>
            <a:r>
              <a:rPr lang="en-US" dirty="0" err="1" smtClean="0">
                <a:latin typeface="Gloucester MT Extra Condensed" panose="02030808020601010101" pitchFamily="18" charset="0"/>
              </a:rPr>
              <a:t>seluruh</a:t>
            </a:r>
            <a:r>
              <a:rPr lang="en-US" dirty="0" smtClean="0">
                <a:latin typeface="Gloucester MT Extra Condensed" panose="02030808020601010101" pitchFamily="18" charset="0"/>
              </a:rPr>
              <a:t> program</a:t>
            </a:r>
            <a:endParaRPr lang="en-US" dirty="0">
              <a:latin typeface="Gloucester MT Extra Condensed" panose="02030808020601010101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086" t="30240" r="22626" b="17103"/>
          <a:stretch/>
        </p:blipFill>
        <p:spPr>
          <a:xfrm>
            <a:off x="682173" y="1814286"/>
            <a:ext cx="7085159" cy="41711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86057" y="2293257"/>
            <a:ext cx="36721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Gloucester MT Extra Condensed" panose="02030808020601010101" pitchFamily="18" charset="0"/>
              </a:rPr>
              <a:t>Mohon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Maaf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,</a:t>
            </a:r>
          </a:p>
          <a:p>
            <a:r>
              <a:rPr lang="en-US" sz="3200" dirty="0" smtClean="0">
                <a:latin typeface="Gloucester MT Extra Condensed" panose="02030808020601010101" pitchFamily="18" charset="0"/>
              </a:rPr>
              <a:t>Di Laptop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Saya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Terjadi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kendala</a:t>
            </a:r>
            <a:r>
              <a:rPr lang="en-US" sz="3200" dirty="0">
                <a:latin typeface="Gloucester MT Extra Condensed" panose="02030808020601010101" pitchFamily="18" charset="0"/>
              </a:rPr>
              <a:t> </a:t>
            </a:r>
            <a:endParaRPr lang="en-US" sz="3200" dirty="0" smtClean="0">
              <a:latin typeface="Gloucester MT Extra Condensed" panose="02030808020601010101" pitchFamily="18" charset="0"/>
            </a:endParaRPr>
          </a:p>
          <a:p>
            <a:r>
              <a:rPr lang="en-US" sz="3200" dirty="0" err="1" smtClean="0">
                <a:latin typeface="Gloucester MT Extra Condensed" panose="02030808020601010101" pitchFamily="18" charset="0"/>
              </a:rPr>
              <a:t>dimana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hanya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bisa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mencompailer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</a:t>
            </a:r>
          </a:p>
          <a:p>
            <a:r>
              <a:rPr lang="en-US" sz="3200" dirty="0" err="1" smtClean="0">
                <a:latin typeface="Gloucester MT Extra Condensed" panose="02030808020601010101" pitchFamily="18" charset="0"/>
              </a:rPr>
              <a:t>dan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tidak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bisa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</a:t>
            </a:r>
            <a:r>
              <a:rPr lang="en-US" sz="3200" dirty="0" err="1" smtClean="0">
                <a:latin typeface="Gloucester MT Extra Condensed" panose="02030808020601010101" pitchFamily="18" charset="0"/>
              </a:rPr>
              <a:t>menjalankan</a:t>
            </a:r>
            <a:r>
              <a:rPr lang="en-US" sz="3200" dirty="0" smtClean="0">
                <a:latin typeface="Gloucester MT Extra Condensed" panose="02030808020601010101" pitchFamily="18" charset="0"/>
              </a:rPr>
              <a:t> program</a:t>
            </a:r>
            <a:endParaRPr lang="en-US" sz="3200" dirty="0">
              <a:latin typeface="Gloucester MT Extra Condensed" panose="0203080802060101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4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</TotalTime>
  <Words>142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Adobe Caslon Pro</vt:lpstr>
      <vt:lpstr>Arial</vt:lpstr>
      <vt:lpstr>Century Gothic</vt:lpstr>
      <vt:lpstr>Gloucester MT Extra Condensed</vt:lpstr>
      <vt:lpstr>Vapor Trail</vt:lpstr>
      <vt:lpstr>INHERITANCE</vt:lpstr>
      <vt:lpstr>Apa Sih Inheritance</vt:lpstr>
      <vt:lpstr>Multiple X Multilevel</vt:lpstr>
      <vt:lpstr>Multiple X Multilevel</vt:lpstr>
      <vt:lpstr>Pengenalan program multiple </vt:lpstr>
      <vt:lpstr>Pengenalan Program Multilevel</vt:lpstr>
      <vt:lpstr>Hasil dari seluruh program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ismail - [2010]</dc:creator>
  <cp:lastModifiedBy>ismail - [2010]</cp:lastModifiedBy>
  <cp:revision>4</cp:revision>
  <dcterms:created xsi:type="dcterms:W3CDTF">2018-11-02T15:10:15Z</dcterms:created>
  <dcterms:modified xsi:type="dcterms:W3CDTF">2018-11-02T15:39:34Z</dcterms:modified>
</cp:coreProperties>
</file>