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92" r:id="rId5"/>
    <p:sldId id="284" r:id="rId6"/>
    <p:sldId id="276" r:id="rId7"/>
    <p:sldId id="295" r:id="rId8"/>
    <p:sldId id="296" r:id="rId9"/>
    <p:sldId id="297" r:id="rId10"/>
    <p:sldId id="298" r:id="rId11"/>
    <p:sldId id="299" r:id="rId12"/>
    <p:sldId id="300" r:id="rId13"/>
    <p:sldId id="301" r:id="rId14"/>
    <p:sldId id="302" r:id="rId15"/>
    <p:sldId id="303" r:id="rId16"/>
    <p:sldId id="289" r:id="rId17"/>
    <p:sldId id="30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77" d="100"/>
          <a:sy n="77" d="100"/>
        </p:scale>
        <p:origin x="268" y="68"/>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5/8/2024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‹N°›</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ED2950FC-64C0-50D7-5101-884A13ED2F1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CEA88831-A930-596B-0685-672024BE2711}"/>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2A3FD0A0-F4FB-BC20-358F-C4F179AA898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2D389891-233D-6282-224F-6B8EC0182D2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D61DD8-56E8-44DB-8D68-9188DEA50502}" type="datetimeFigureOut">
              <a:rPr lang="en-US" smtClean="0"/>
              <a:t>5/8/2024</a:t>
            </a:fld>
            <a:endParaRPr lang="en-US"/>
          </a:p>
        </p:txBody>
      </p:sp>
      <p:sp>
        <p:nvSpPr>
          <p:cNvPr id="12" name="Notes Placeholder 11">
            <a:extLst>
              <a:ext uri="{FF2B5EF4-FFF2-40B4-BE49-F238E27FC236}">
                <a16:creationId xmlns:a16="http://schemas.microsoft.com/office/drawing/2014/main" id="{F2A2D99A-04B6-3AD9-B6DA-EEE29FB0DDF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AEF4F81C-C1F0-7738-A271-96AF417D7F89}"/>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84C781-2765-427A-A960-385CE0D0CAB9}" type="slidenum">
              <a:rPr lang="en-US" smtClean="0"/>
              <a:t>‹N°›</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2014797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10</a:t>
            </a:fld>
            <a:endParaRPr lang="en-US" altLang="zh-CN" dirty="0"/>
          </a:p>
        </p:txBody>
      </p:sp>
    </p:spTree>
    <p:extLst>
      <p:ext uri="{BB962C8B-B14F-4D97-AF65-F5344CB8AC3E}">
        <p14:creationId xmlns:p14="http://schemas.microsoft.com/office/powerpoint/2010/main" val="1784743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11</a:t>
            </a:fld>
            <a:endParaRPr lang="en-US" altLang="zh-CN" dirty="0"/>
          </a:p>
        </p:txBody>
      </p:sp>
    </p:spTree>
    <p:extLst>
      <p:ext uri="{BB962C8B-B14F-4D97-AF65-F5344CB8AC3E}">
        <p14:creationId xmlns:p14="http://schemas.microsoft.com/office/powerpoint/2010/main" val="1275409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12</a:t>
            </a:fld>
            <a:endParaRPr lang="en-US" altLang="zh-CN" dirty="0"/>
          </a:p>
        </p:txBody>
      </p:sp>
    </p:spTree>
    <p:extLst>
      <p:ext uri="{BB962C8B-B14F-4D97-AF65-F5344CB8AC3E}">
        <p14:creationId xmlns:p14="http://schemas.microsoft.com/office/powerpoint/2010/main" val="920115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143929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14</a:t>
            </a:fld>
            <a:endParaRPr lang="en-US" altLang="zh-CN" noProof="0" dirty="0"/>
          </a:p>
        </p:txBody>
      </p:sp>
    </p:spTree>
    <p:extLst>
      <p:ext uri="{BB962C8B-B14F-4D97-AF65-F5344CB8AC3E}">
        <p14:creationId xmlns:p14="http://schemas.microsoft.com/office/powerpoint/2010/main" val="2451857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2165519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1337937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4</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5</a:t>
            </a:fld>
            <a:endParaRPr lang="en-US" altLang="zh-CN" dirty="0"/>
          </a:p>
        </p:txBody>
      </p:sp>
    </p:spTree>
    <p:extLst>
      <p:ext uri="{BB962C8B-B14F-4D97-AF65-F5344CB8AC3E}">
        <p14:creationId xmlns:p14="http://schemas.microsoft.com/office/powerpoint/2010/main" val="39820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6</a:t>
            </a:fld>
            <a:endParaRPr lang="en-US" altLang="zh-CN" dirty="0"/>
          </a:p>
        </p:txBody>
      </p:sp>
    </p:spTree>
    <p:extLst>
      <p:ext uri="{BB962C8B-B14F-4D97-AF65-F5344CB8AC3E}">
        <p14:creationId xmlns:p14="http://schemas.microsoft.com/office/powerpoint/2010/main" val="2254538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7</a:t>
            </a:fld>
            <a:endParaRPr lang="en-US" altLang="zh-CN" dirty="0"/>
          </a:p>
        </p:txBody>
      </p:sp>
    </p:spTree>
    <p:extLst>
      <p:ext uri="{BB962C8B-B14F-4D97-AF65-F5344CB8AC3E}">
        <p14:creationId xmlns:p14="http://schemas.microsoft.com/office/powerpoint/2010/main" val="2035086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8</a:t>
            </a:fld>
            <a:endParaRPr lang="en-US" altLang="zh-CN" dirty="0"/>
          </a:p>
        </p:txBody>
      </p:sp>
    </p:spTree>
    <p:extLst>
      <p:ext uri="{BB962C8B-B14F-4D97-AF65-F5344CB8AC3E}">
        <p14:creationId xmlns:p14="http://schemas.microsoft.com/office/powerpoint/2010/main" val="3265645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9</a:t>
            </a:fld>
            <a:endParaRPr lang="en-US" altLang="zh-CN" dirty="0"/>
          </a:p>
        </p:txBody>
      </p:sp>
    </p:spTree>
    <p:extLst>
      <p:ext uri="{BB962C8B-B14F-4D97-AF65-F5344CB8AC3E}">
        <p14:creationId xmlns:p14="http://schemas.microsoft.com/office/powerpoint/2010/main" val="2807012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dirty="0"/>
              <a:t>Click to edit Master title style</a:t>
            </a:r>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‹N°›</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‹N°›</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‹N°›</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‹N°›</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‹N°›</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‹N°›</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‹N°›</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‹N°›</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‹N°›</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‹N°›</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‹N°›</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‹N°›</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‹N°›</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‹N°›</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4.xml"/><Relationship Id="rId16" Type="http://schemas.openxmlformats.org/officeDocument/2006/relationships/image" Target="../media/image17.png"/><Relationship Id="rId1" Type="http://schemas.openxmlformats.org/officeDocument/2006/relationships/slideLayout" Target="../slideLayouts/slideLayout1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540563" y="4121647"/>
            <a:ext cx="3912585" cy="974055"/>
          </a:xfrm>
        </p:spPr>
        <p:txBody>
          <a:bodyPr/>
          <a:lstStyle/>
          <a:p>
            <a:r>
              <a:rPr lang="en-US" dirty="0"/>
              <a:t>Mr. Iyanou Eraste AKANDE</a:t>
            </a:r>
            <a:br>
              <a:rPr lang="en-US" dirty="0"/>
            </a:br>
            <a:r>
              <a:rPr lang="en-US" dirty="0"/>
              <a:t>Elastic Certified Engineer</a:t>
            </a:r>
            <a:br>
              <a:rPr lang="en-US" dirty="0"/>
            </a:br>
            <a:r>
              <a:rPr lang="en-US" dirty="0"/>
              <a:t>Data Engineer at </a:t>
            </a:r>
            <a:r>
              <a:rPr lang="en-US" dirty="0" err="1"/>
              <a:t>Synaptique</a:t>
            </a:r>
            <a:r>
              <a:rPr lang="en-US" dirty="0"/>
              <a:t> Maghreb</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3"/>
          <a:stretch>
            <a:fillRect/>
          </a:stretch>
        </p:blipFill>
        <p:spPr>
          <a:xfrm>
            <a:off x="8601132" y="2630284"/>
            <a:ext cx="3072607" cy="3427139"/>
          </a:xfrm>
        </p:spPr>
      </p:pic>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91061" y="3645016"/>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 name="Title 6">
            <a:extLst>
              <a:ext uri="{FF2B5EF4-FFF2-40B4-BE49-F238E27FC236}">
                <a16:creationId xmlns:a16="http://schemas.microsoft.com/office/drawing/2014/main" id="{B04C4496-6C04-4F73-A52E-5A21BEDBB7DF}"/>
              </a:ext>
            </a:extLst>
          </p:cNvPr>
          <p:cNvSpPr txBox="1">
            <a:spLocks/>
          </p:cNvSpPr>
          <p:nvPr/>
        </p:nvSpPr>
        <p:spPr>
          <a:xfrm>
            <a:off x="1080655" y="1221971"/>
            <a:ext cx="7320971" cy="20738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US" altLang="zh-CN" sz="4800" dirty="0">
                <a:solidFill>
                  <a:srgbClr val="FF0000"/>
                </a:solidFill>
              </a:rPr>
              <a:t>Introduction to Elastic Stack</a:t>
            </a:r>
            <a:endParaRPr lang="en-US" sz="4800" dirty="0">
              <a:solidFill>
                <a:srgbClr val="FF0000"/>
              </a:solidFill>
            </a:endParaRPr>
          </a:p>
        </p:txBody>
      </p:sp>
      <p:pic>
        <p:nvPicPr>
          <p:cNvPr id="3" name="Image 2">
            <a:extLst>
              <a:ext uri="{FF2B5EF4-FFF2-40B4-BE49-F238E27FC236}">
                <a16:creationId xmlns:a16="http://schemas.microsoft.com/office/drawing/2014/main" id="{8CA3E16C-F9A1-4766-8A4B-655E4D9931D4}"/>
              </a:ext>
            </a:extLst>
          </p:cNvPr>
          <p:cNvPicPr>
            <a:picLocks noChangeAspect="1"/>
          </p:cNvPicPr>
          <p:nvPr/>
        </p:nvPicPr>
        <p:blipFill>
          <a:blip r:embed="rId4"/>
          <a:stretch>
            <a:fillRect/>
          </a:stretch>
        </p:blipFill>
        <p:spPr>
          <a:xfrm>
            <a:off x="4741140" y="242887"/>
            <a:ext cx="1792664" cy="1268965"/>
          </a:xfrm>
          <a:prstGeom prst="rect">
            <a:avLst/>
          </a:pr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860112" y="735015"/>
            <a:ext cx="4568099" cy="1060533"/>
          </a:xfrm>
        </p:spPr>
        <p:txBody>
          <a:bodyPr/>
          <a:lstStyle/>
          <a:p>
            <a:r>
              <a:rPr lang="en-US" sz="3600" dirty="0"/>
              <a:t>Logstash</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10</a:t>
            </a:fld>
            <a:endParaRPr lang="en-US" altLang="zh-CN" dirty="0"/>
          </a:p>
        </p:txBody>
      </p:sp>
      <p:sp>
        <p:nvSpPr>
          <p:cNvPr id="4" name="Footer Placeholder 3">
            <a:extLst>
              <a:ext uri="{FF2B5EF4-FFF2-40B4-BE49-F238E27FC236}">
                <a16:creationId xmlns:a16="http://schemas.microsoft.com/office/drawing/2014/main" id="{434181D5-0845-4865-8F5A-611229129E91}"/>
              </a:ext>
            </a:extLst>
          </p:cNvPr>
          <p:cNvSpPr txBox="1">
            <a:spLocks/>
          </p:cNvSpPr>
          <p:nvPr/>
        </p:nvSpPr>
        <p:spPr>
          <a:xfrm>
            <a:off x="2796885" y="6217920"/>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Introduction to Elastic Stack</a:t>
            </a:r>
          </a:p>
        </p:txBody>
      </p:sp>
      <p:sp>
        <p:nvSpPr>
          <p:cNvPr id="6" name="Text Placeholder 19">
            <a:extLst>
              <a:ext uri="{FF2B5EF4-FFF2-40B4-BE49-F238E27FC236}">
                <a16:creationId xmlns:a16="http://schemas.microsoft.com/office/drawing/2014/main" id="{972EA14F-E7E0-46D8-9F84-45AF4D787E41}"/>
              </a:ext>
            </a:extLst>
          </p:cNvPr>
          <p:cNvSpPr txBox="1">
            <a:spLocks/>
          </p:cNvSpPr>
          <p:nvPr/>
        </p:nvSpPr>
        <p:spPr>
          <a:xfrm>
            <a:off x="897426" y="1518616"/>
            <a:ext cx="3798917" cy="581891"/>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Data Processing Pipeline</a:t>
            </a:r>
            <a:endParaRPr lang="en-US" sz="1600" dirty="0"/>
          </a:p>
        </p:txBody>
      </p:sp>
      <p:sp>
        <p:nvSpPr>
          <p:cNvPr id="13" name="Text Placeholder 19">
            <a:extLst>
              <a:ext uri="{FF2B5EF4-FFF2-40B4-BE49-F238E27FC236}">
                <a16:creationId xmlns:a16="http://schemas.microsoft.com/office/drawing/2014/main" id="{D0F3C243-9D65-453D-A036-6FE93FAB8C94}"/>
              </a:ext>
            </a:extLst>
          </p:cNvPr>
          <p:cNvSpPr txBox="1">
            <a:spLocks/>
          </p:cNvSpPr>
          <p:nvPr/>
        </p:nvSpPr>
        <p:spPr>
          <a:xfrm>
            <a:off x="7988531" y="1809562"/>
            <a:ext cx="3798916" cy="371579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p:txBody>
      </p:sp>
      <p:pic>
        <p:nvPicPr>
          <p:cNvPr id="2" name="Image 1">
            <a:extLst>
              <a:ext uri="{FF2B5EF4-FFF2-40B4-BE49-F238E27FC236}">
                <a16:creationId xmlns:a16="http://schemas.microsoft.com/office/drawing/2014/main" id="{FBE93EB9-F414-401A-BD51-49B284144161}"/>
              </a:ext>
            </a:extLst>
          </p:cNvPr>
          <p:cNvPicPr>
            <a:picLocks noChangeAspect="1"/>
          </p:cNvPicPr>
          <p:nvPr/>
        </p:nvPicPr>
        <p:blipFill>
          <a:blip r:embed="rId3"/>
          <a:stretch>
            <a:fillRect/>
          </a:stretch>
        </p:blipFill>
        <p:spPr>
          <a:xfrm>
            <a:off x="6022223" y="2009067"/>
            <a:ext cx="4282484" cy="3788084"/>
          </a:xfrm>
          <a:prstGeom prst="rect">
            <a:avLst/>
          </a:prstGeom>
        </p:spPr>
      </p:pic>
      <p:pic>
        <p:nvPicPr>
          <p:cNvPr id="10" name="Image 9">
            <a:extLst>
              <a:ext uri="{FF2B5EF4-FFF2-40B4-BE49-F238E27FC236}">
                <a16:creationId xmlns:a16="http://schemas.microsoft.com/office/drawing/2014/main" id="{23E235B1-A612-468E-80CB-C507F5F15351}"/>
              </a:ext>
            </a:extLst>
          </p:cNvPr>
          <p:cNvPicPr>
            <a:picLocks noChangeAspect="1"/>
          </p:cNvPicPr>
          <p:nvPr/>
        </p:nvPicPr>
        <p:blipFill>
          <a:blip r:embed="rId4"/>
          <a:stretch>
            <a:fillRect/>
          </a:stretch>
        </p:blipFill>
        <p:spPr>
          <a:xfrm>
            <a:off x="4425638" y="862035"/>
            <a:ext cx="857294" cy="806491"/>
          </a:xfrm>
          <a:prstGeom prst="rect">
            <a:avLst/>
          </a:prstGeom>
        </p:spPr>
      </p:pic>
    </p:spTree>
    <p:extLst>
      <p:ext uri="{BB962C8B-B14F-4D97-AF65-F5344CB8AC3E}">
        <p14:creationId xmlns:p14="http://schemas.microsoft.com/office/powerpoint/2010/main" val="168765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860112" y="735015"/>
            <a:ext cx="4568099" cy="1060533"/>
          </a:xfrm>
        </p:spPr>
        <p:txBody>
          <a:bodyPr/>
          <a:lstStyle/>
          <a:p>
            <a:r>
              <a:rPr lang="en-US" sz="3600" dirty="0"/>
              <a:t>Beats</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11</a:t>
            </a:fld>
            <a:endParaRPr lang="en-US" altLang="zh-CN" dirty="0"/>
          </a:p>
        </p:txBody>
      </p:sp>
      <p:sp>
        <p:nvSpPr>
          <p:cNvPr id="4" name="Footer Placeholder 3">
            <a:extLst>
              <a:ext uri="{FF2B5EF4-FFF2-40B4-BE49-F238E27FC236}">
                <a16:creationId xmlns:a16="http://schemas.microsoft.com/office/drawing/2014/main" id="{434181D5-0845-4865-8F5A-611229129E91}"/>
              </a:ext>
            </a:extLst>
          </p:cNvPr>
          <p:cNvSpPr txBox="1">
            <a:spLocks/>
          </p:cNvSpPr>
          <p:nvPr/>
        </p:nvSpPr>
        <p:spPr>
          <a:xfrm>
            <a:off x="2796885" y="6217920"/>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Introduction to Elastic Stack</a:t>
            </a:r>
          </a:p>
        </p:txBody>
      </p:sp>
      <p:sp>
        <p:nvSpPr>
          <p:cNvPr id="6" name="Text Placeholder 19">
            <a:extLst>
              <a:ext uri="{FF2B5EF4-FFF2-40B4-BE49-F238E27FC236}">
                <a16:creationId xmlns:a16="http://schemas.microsoft.com/office/drawing/2014/main" id="{972EA14F-E7E0-46D8-9F84-45AF4D787E41}"/>
              </a:ext>
            </a:extLst>
          </p:cNvPr>
          <p:cNvSpPr txBox="1">
            <a:spLocks/>
          </p:cNvSpPr>
          <p:nvPr/>
        </p:nvSpPr>
        <p:spPr>
          <a:xfrm>
            <a:off x="897426" y="1518616"/>
            <a:ext cx="3798917" cy="581891"/>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Open Source Data Shippers</a:t>
            </a:r>
            <a:endParaRPr lang="en-US" sz="1600" dirty="0"/>
          </a:p>
        </p:txBody>
      </p:sp>
      <p:sp>
        <p:nvSpPr>
          <p:cNvPr id="13" name="Text Placeholder 19">
            <a:extLst>
              <a:ext uri="{FF2B5EF4-FFF2-40B4-BE49-F238E27FC236}">
                <a16:creationId xmlns:a16="http://schemas.microsoft.com/office/drawing/2014/main" id="{D0F3C243-9D65-453D-A036-6FE93FAB8C94}"/>
              </a:ext>
            </a:extLst>
          </p:cNvPr>
          <p:cNvSpPr txBox="1">
            <a:spLocks/>
          </p:cNvSpPr>
          <p:nvPr/>
        </p:nvSpPr>
        <p:spPr>
          <a:xfrm>
            <a:off x="7988531" y="1809562"/>
            <a:ext cx="3798916" cy="371579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p:txBody>
      </p:sp>
      <p:sp>
        <p:nvSpPr>
          <p:cNvPr id="9" name="Text Placeholder 19">
            <a:extLst>
              <a:ext uri="{FF2B5EF4-FFF2-40B4-BE49-F238E27FC236}">
                <a16:creationId xmlns:a16="http://schemas.microsoft.com/office/drawing/2014/main" id="{76960E02-6C15-42D9-ACCA-A2F392BFCD45}"/>
              </a:ext>
            </a:extLst>
          </p:cNvPr>
          <p:cNvSpPr txBox="1">
            <a:spLocks/>
          </p:cNvSpPr>
          <p:nvPr/>
        </p:nvSpPr>
        <p:spPr>
          <a:xfrm>
            <a:off x="897426" y="2175197"/>
            <a:ext cx="3798917" cy="581891"/>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err="1"/>
              <a:t>Filebeat</a:t>
            </a:r>
            <a:r>
              <a:rPr lang="en-US" sz="1600" b="1" dirty="0"/>
              <a:t>, </a:t>
            </a:r>
            <a:r>
              <a:rPr lang="en-US" sz="1600" b="1" dirty="0" err="1"/>
              <a:t>Metricbeat</a:t>
            </a:r>
            <a:r>
              <a:rPr lang="en-US" sz="1600" b="1" dirty="0"/>
              <a:t>, Heartbeat, </a:t>
            </a:r>
            <a:r>
              <a:rPr lang="en-US" sz="1600" b="1" dirty="0" err="1"/>
              <a:t>Packetbeat</a:t>
            </a:r>
            <a:r>
              <a:rPr lang="en-US" sz="1600" b="1" dirty="0"/>
              <a:t>, </a:t>
            </a:r>
            <a:r>
              <a:rPr lang="en-US" sz="1600" b="1" dirty="0" err="1"/>
              <a:t>Winlogbeat</a:t>
            </a:r>
            <a:r>
              <a:rPr lang="en-US" sz="1600" b="1" dirty="0"/>
              <a:t>, etc.</a:t>
            </a:r>
            <a:endParaRPr lang="en-US" sz="1600" dirty="0"/>
          </a:p>
        </p:txBody>
      </p:sp>
      <p:pic>
        <p:nvPicPr>
          <p:cNvPr id="3" name="Image 2">
            <a:extLst>
              <a:ext uri="{FF2B5EF4-FFF2-40B4-BE49-F238E27FC236}">
                <a16:creationId xmlns:a16="http://schemas.microsoft.com/office/drawing/2014/main" id="{30534F88-D221-47AA-9D6E-0173AFD7BA1C}"/>
              </a:ext>
            </a:extLst>
          </p:cNvPr>
          <p:cNvPicPr>
            <a:picLocks noChangeAspect="1"/>
          </p:cNvPicPr>
          <p:nvPr/>
        </p:nvPicPr>
        <p:blipFill>
          <a:blip r:embed="rId3"/>
          <a:stretch>
            <a:fillRect/>
          </a:stretch>
        </p:blipFill>
        <p:spPr>
          <a:xfrm>
            <a:off x="5804728" y="1809561"/>
            <a:ext cx="4494741" cy="4159208"/>
          </a:xfrm>
          <a:prstGeom prst="rect">
            <a:avLst/>
          </a:prstGeom>
        </p:spPr>
      </p:pic>
      <p:pic>
        <p:nvPicPr>
          <p:cNvPr id="7" name="Image 6">
            <a:extLst>
              <a:ext uri="{FF2B5EF4-FFF2-40B4-BE49-F238E27FC236}">
                <a16:creationId xmlns:a16="http://schemas.microsoft.com/office/drawing/2014/main" id="{3D9F3810-B181-4EF9-B9E0-FBDE3B07B2B8}"/>
              </a:ext>
            </a:extLst>
          </p:cNvPr>
          <p:cNvPicPr>
            <a:picLocks noChangeAspect="1"/>
          </p:cNvPicPr>
          <p:nvPr/>
        </p:nvPicPr>
        <p:blipFill>
          <a:blip r:embed="rId4"/>
          <a:stretch>
            <a:fillRect/>
          </a:stretch>
        </p:blipFill>
        <p:spPr>
          <a:xfrm>
            <a:off x="4516074" y="735016"/>
            <a:ext cx="712632" cy="892072"/>
          </a:xfrm>
          <a:prstGeom prst="rect">
            <a:avLst/>
          </a:prstGeom>
        </p:spPr>
      </p:pic>
    </p:spTree>
    <p:extLst>
      <p:ext uri="{BB962C8B-B14F-4D97-AF65-F5344CB8AC3E}">
        <p14:creationId xmlns:p14="http://schemas.microsoft.com/office/powerpoint/2010/main" val="3994708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860112" y="735015"/>
            <a:ext cx="5125052" cy="977407"/>
          </a:xfrm>
        </p:spPr>
        <p:txBody>
          <a:bodyPr/>
          <a:lstStyle/>
          <a:p>
            <a:r>
              <a:rPr lang="en-US" sz="3600" dirty="0"/>
              <a:t>Elastic Stack Architecture</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12</a:t>
            </a:fld>
            <a:endParaRPr lang="en-US" altLang="zh-CN" dirty="0"/>
          </a:p>
        </p:txBody>
      </p:sp>
      <p:sp>
        <p:nvSpPr>
          <p:cNvPr id="4" name="Footer Placeholder 3">
            <a:extLst>
              <a:ext uri="{FF2B5EF4-FFF2-40B4-BE49-F238E27FC236}">
                <a16:creationId xmlns:a16="http://schemas.microsoft.com/office/drawing/2014/main" id="{434181D5-0845-4865-8F5A-611229129E91}"/>
              </a:ext>
            </a:extLst>
          </p:cNvPr>
          <p:cNvSpPr txBox="1">
            <a:spLocks/>
          </p:cNvSpPr>
          <p:nvPr/>
        </p:nvSpPr>
        <p:spPr>
          <a:xfrm>
            <a:off x="2796885" y="6217920"/>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Introduction to Elastic Stack</a:t>
            </a:r>
          </a:p>
        </p:txBody>
      </p:sp>
      <p:sp>
        <p:nvSpPr>
          <p:cNvPr id="13" name="Text Placeholder 19">
            <a:extLst>
              <a:ext uri="{FF2B5EF4-FFF2-40B4-BE49-F238E27FC236}">
                <a16:creationId xmlns:a16="http://schemas.microsoft.com/office/drawing/2014/main" id="{D0F3C243-9D65-453D-A036-6FE93FAB8C94}"/>
              </a:ext>
            </a:extLst>
          </p:cNvPr>
          <p:cNvSpPr txBox="1">
            <a:spLocks/>
          </p:cNvSpPr>
          <p:nvPr/>
        </p:nvSpPr>
        <p:spPr>
          <a:xfrm>
            <a:off x="7988531" y="1809562"/>
            <a:ext cx="3798916" cy="371579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p:txBody>
      </p:sp>
      <p:pic>
        <p:nvPicPr>
          <p:cNvPr id="2" name="Image 1">
            <a:extLst>
              <a:ext uri="{FF2B5EF4-FFF2-40B4-BE49-F238E27FC236}">
                <a16:creationId xmlns:a16="http://schemas.microsoft.com/office/drawing/2014/main" id="{A47D3B92-EDB1-43F3-8A9A-922EB60237A2}"/>
              </a:ext>
            </a:extLst>
          </p:cNvPr>
          <p:cNvPicPr>
            <a:picLocks noChangeAspect="1"/>
          </p:cNvPicPr>
          <p:nvPr/>
        </p:nvPicPr>
        <p:blipFill>
          <a:blip r:embed="rId3"/>
          <a:stretch>
            <a:fillRect/>
          </a:stretch>
        </p:blipFill>
        <p:spPr>
          <a:xfrm>
            <a:off x="2465695" y="1712421"/>
            <a:ext cx="9223559" cy="3940233"/>
          </a:xfrm>
          <a:prstGeom prst="rect">
            <a:avLst/>
          </a:prstGeom>
        </p:spPr>
      </p:pic>
    </p:spTree>
    <p:extLst>
      <p:ext uri="{BB962C8B-B14F-4D97-AF65-F5344CB8AC3E}">
        <p14:creationId xmlns:p14="http://schemas.microsoft.com/office/powerpoint/2010/main" val="189703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096000" y="1778354"/>
            <a:ext cx="5055698" cy="1325563"/>
          </a:xfrm>
        </p:spPr>
        <p:txBody>
          <a:bodyPr/>
          <a:lstStyle/>
          <a:p>
            <a:r>
              <a:rPr lang="en-US" sz="4800" dirty="0"/>
              <a:t>Questions</a:t>
            </a:r>
            <a:r>
              <a:rPr lang="en-US" dirty="0"/>
              <a:t> </a:t>
            </a:r>
          </a:p>
        </p:txBody>
      </p:sp>
      <p:pic>
        <p:nvPicPr>
          <p:cNvPr id="1026" name="Picture 2" descr="le pouvoir des Questions... dynamisantes - Midi Pile Coaching">
            <a:extLst>
              <a:ext uri="{FF2B5EF4-FFF2-40B4-BE49-F238E27FC236}">
                <a16:creationId xmlns:a16="http://schemas.microsoft.com/office/drawing/2014/main" id="{117744F0-B9D9-4C16-971F-9F9508CBA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3849" y="1778354"/>
            <a:ext cx="2195946" cy="2195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279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096001" y="3093990"/>
            <a:ext cx="2906684" cy="1054061"/>
          </a:xfrm>
        </p:spPr>
        <p:txBody>
          <a:bodyPr/>
          <a:lstStyle/>
          <a:p>
            <a:r>
              <a:rPr lang="en-US" dirty="0"/>
              <a:t>Mr. Iyanou Eraste AKANDE</a:t>
            </a:r>
          </a:p>
          <a:p>
            <a:pPr lvl="0"/>
            <a:r>
              <a:rPr lang="en-US" dirty="0"/>
              <a:t>eraste.akande@gmail.com</a:t>
            </a:r>
          </a:p>
          <a:p>
            <a:endParaRPr lang="en-US" dirty="0"/>
          </a:p>
        </p:txBody>
      </p:sp>
    </p:spTree>
    <p:extLst>
      <p:ext uri="{BB962C8B-B14F-4D97-AF65-F5344CB8AC3E}">
        <p14:creationId xmlns:p14="http://schemas.microsoft.com/office/powerpoint/2010/main" val="332505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p:txBody>
          <a:bodyPr/>
          <a:lstStyle/>
          <a:p>
            <a:r>
              <a:rPr lang="en-US" sz="3600" dirty="0"/>
              <a:t>The Beginning</a:t>
            </a:r>
          </a:p>
        </p:txBody>
      </p:sp>
      <p:sp>
        <p:nvSpPr>
          <p:cNvPr id="40" name="Text Placeholder 39">
            <a:extLst>
              <a:ext uri="{FF2B5EF4-FFF2-40B4-BE49-F238E27FC236}">
                <a16:creationId xmlns:a16="http://schemas.microsoft.com/office/drawing/2014/main" id="{FA2F9A05-8E79-46FF-1ABA-927EF2D69BC5}"/>
              </a:ext>
            </a:extLst>
          </p:cNvPr>
          <p:cNvSpPr>
            <a:spLocks noGrp="1"/>
          </p:cNvSpPr>
          <p:nvPr>
            <p:ph type="body" sz="quarter" idx="27"/>
          </p:nvPr>
        </p:nvSpPr>
        <p:spPr>
          <a:xfrm>
            <a:off x="2376059" y="2067143"/>
            <a:ext cx="2169974" cy="866219"/>
          </a:xfrm>
        </p:spPr>
        <p:txBody>
          <a:bodyPr/>
          <a:lstStyle/>
          <a:p>
            <a:r>
              <a:rPr lang="en-US" dirty="0"/>
              <a:t>Lucene</a:t>
            </a:r>
          </a:p>
        </p:txBody>
      </p:sp>
      <p:sp>
        <p:nvSpPr>
          <p:cNvPr id="50" name="Text Placeholder 49">
            <a:extLst>
              <a:ext uri="{FF2B5EF4-FFF2-40B4-BE49-F238E27FC236}">
                <a16:creationId xmlns:a16="http://schemas.microsoft.com/office/drawing/2014/main" id="{0532F467-8DBE-D445-0CF7-D5D242DAD663}"/>
              </a:ext>
            </a:extLst>
          </p:cNvPr>
          <p:cNvSpPr>
            <a:spLocks noGrp="1"/>
          </p:cNvSpPr>
          <p:nvPr>
            <p:ph type="body" sz="quarter" idx="32"/>
          </p:nvPr>
        </p:nvSpPr>
        <p:spPr>
          <a:xfrm>
            <a:off x="2376051" y="2929823"/>
            <a:ext cx="2176583" cy="2781021"/>
          </a:xfrm>
        </p:spPr>
        <p:txBody>
          <a:bodyPr/>
          <a:lstStyle/>
          <a:p>
            <a:pPr lvl="0"/>
            <a:r>
              <a:rPr lang="en-US" dirty="0"/>
              <a:t>1999</a:t>
            </a:r>
            <a:br>
              <a:rPr lang="en-US" dirty="0"/>
            </a:br>
            <a:br>
              <a:rPr lang="en-US" dirty="0"/>
            </a:br>
            <a:r>
              <a:rPr lang="en-US" dirty="0"/>
              <a:t>Doug Cutting</a:t>
            </a:r>
            <a:br>
              <a:rPr lang="en-US" dirty="0"/>
            </a:br>
            <a:br>
              <a:rPr lang="en-US" dirty="0"/>
            </a:br>
            <a:r>
              <a:rPr lang="en-US" dirty="0"/>
              <a:t>Search Engine in Java</a:t>
            </a:r>
          </a:p>
        </p:txBody>
      </p:sp>
      <p:sp>
        <p:nvSpPr>
          <p:cNvPr id="42" name="Text Placeholder 41">
            <a:extLst>
              <a:ext uri="{FF2B5EF4-FFF2-40B4-BE49-F238E27FC236}">
                <a16:creationId xmlns:a16="http://schemas.microsoft.com/office/drawing/2014/main" id="{48BF8F22-E288-84B0-03E9-82D678051D45}"/>
              </a:ext>
            </a:extLst>
          </p:cNvPr>
          <p:cNvSpPr>
            <a:spLocks noGrp="1"/>
          </p:cNvSpPr>
          <p:nvPr>
            <p:ph type="body" sz="quarter" idx="46"/>
          </p:nvPr>
        </p:nvSpPr>
        <p:spPr>
          <a:xfrm>
            <a:off x="4826581" y="2067143"/>
            <a:ext cx="2425312" cy="866219"/>
          </a:xfrm>
        </p:spPr>
        <p:txBody>
          <a:bodyPr/>
          <a:lstStyle/>
          <a:p>
            <a:r>
              <a:rPr lang="en-US" dirty="0"/>
              <a:t>Compass</a:t>
            </a:r>
          </a:p>
        </p:txBody>
      </p:sp>
      <p:sp>
        <p:nvSpPr>
          <p:cNvPr id="52" name="Text Placeholder 51">
            <a:extLst>
              <a:ext uri="{FF2B5EF4-FFF2-40B4-BE49-F238E27FC236}">
                <a16:creationId xmlns:a16="http://schemas.microsoft.com/office/drawing/2014/main" id="{BACB9342-C47E-6729-46BE-F10DBB78182A}"/>
              </a:ext>
            </a:extLst>
          </p:cNvPr>
          <p:cNvSpPr>
            <a:spLocks noGrp="1"/>
          </p:cNvSpPr>
          <p:nvPr>
            <p:ph type="body" sz="quarter" idx="50"/>
          </p:nvPr>
        </p:nvSpPr>
        <p:spPr>
          <a:xfrm>
            <a:off x="4849815" y="2913831"/>
            <a:ext cx="2408679" cy="2781021"/>
          </a:xfrm>
        </p:spPr>
        <p:txBody>
          <a:bodyPr/>
          <a:lstStyle/>
          <a:p>
            <a:r>
              <a:rPr lang="en-US" dirty="0"/>
              <a:t>2004</a:t>
            </a:r>
            <a:br>
              <a:rPr lang="en-US" dirty="0"/>
            </a:br>
            <a:br>
              <a:rPr lang="en-US" dirty="0"/>
            </a:br>
            <a:r>
              <a:rPr lang="en-US" dirty="0"/>
              <a:t>Shay </a:t>
            </a:r>
            <a:r>
              <a:rPr lang="en-US" dirty="0" err="1"/>
              <a:t>Banon</a:t>
            </a:r>
            <a:br>
              <a:rPr lang="en-US" dirty="0"/>
            </a:br>
            <a:br>
              <a:rPr lang="en-US" dirty="0"/>
            </a:br>
            <a:r>
              <a:rPr lang="en-US" dirty="0"/>
              <a:t>Search Product in Java, scalability included, built on Lucene</a:t>
            </a:r>
          </a:p>
          <a:p>
            <a:endParaRPr lang="en-US" dirty="0"/>
          </a:p>
        </p:txBody>
      </p:sp>
      <p:sp>
        <p:nvSpPr>
          <p:cNvPr id="44" name="Text Placeholder 43">
            <a:extLst>
              <a:ext uri="{FF2B5EF4-FFF2-40B4-BE49-F238E27FC236}">
                <a16:creationId xmlns:a16="http://schemas.microsoft.com/office/drawing/2014/main" id="{D0C47E92-8875-E555-5480-8A9BAEE853A7}"/>
              </a:ext>
            </a:extLst>
          </p:cNvPr>
          <p:cNvSpPr>
            <a:spLocks noGrp="1"/>
          </p:cNvSpPr>
          <p:nvPr>
            <p:ph type="body" sz="quarter" idx="47"/>
          </p:nvPr>
        </p:nvSpPr>
        <p:spPr>
          <a:xfrm>
            <a:off x="7532441" y="2067143"/>
            <a:ext cx="2392960" cy="866219"/>
          </a:xfrm>
        </p:spPr>
        <p:txBody>
          <a:bodyPr/>
          <a:lstStyle/>
          <a:p>
            <a:r>
              <a:rPr lang="en-US" dirty="0"/>
              <a:t>Elasticsearch</a:t>
            </a:r>
          </a:p>
        </p:txBody>
      </p:sp>
      <p:sp>
        <p:nvSpPr>
          <p:cNvPr id="54" name="Text Placeholder 53">
            <a:extLst>
              <a:ext uri="{FF2B5EF4-FFF2-40B4-BE49-F238E27FC236}">
                <a16:creationId xmlns:a16="http://schemas.microsoft.com/office/drawing/2014/main" id="{DDCD388C-8374-D810-DCE5-554B7E05F55A}"/>
              </a:ext>
            </a:extLst>
          </p:cNvPr>
          <p:cNvSpPr>
            <a:spLocks noGrp="1"/>
          </p:cNvSpPr>
          <p:nvPr>
            <p:ph type="body" sz="quarter" idx="51"/>
          </p:nvPr>
        </p:nvSpPr>
        <p:spPr>
          <a:xfrm>
            <a:off x="7516715" y="2929823"/>
            <a:ext cx="2408679" cy="2781020"/>
          </a:xfrm>
        </p:spPr>
        <p:txBody>
          <a:bodyPr/>
          <a:lstStyle/>
          <a:p>
            <a:pPr lvl="0"/>
            <a:r>
              <a:rPr lang="en-US" dirty="0"/>
              <a:t>2010</a:t>
            </a:r>
            <a:br>
              <a:rPr lang="en-US" dirty="0"/>
            </a:br>
            <a:br>
              <a:rPr lang="en-US" dirty="0"/>
            </a:br>
            <a:r>
              <a:rPr lang="en-US" dirty="0"/>
              <a:t>Shay </a:t>
            </a:r>
            <a:r>
              <a:rPr lang="en-US" dirty="0" err="1"/>
              <a:t>Banon</a:t>
            </a:r>
            <a:br>
              <a:rPr lang="en-US" dirty="0"/>
            </a:br>
            <a:br>
              <a:rPr lang="en-US" dirty="0"/>
            </a:br>
            <a:r>
              <a:rPr lang="en-US" dirty="0"/>
              <a:t>Search product built on Compass concepts, distributed and integrated with other language</a:t>
            </a:r>
            <a:br>
              <a:rPr lang="en-US" dirty="0"/>
            </a:br>
            <a:endParaRPr lang="en-US" dirty="0"/>
          </a:p>
          <a:p>
            <a:endParaRPr lang="en-US" dirty="0"/>
          </a:p>
        </p:txBody>
      </p:sp>
      <p:sp>
        <p:nvSpPr>
          <p:cNvPr id="26" name="Rectangle 25">
            <a:extLst>
              <a:ext uri="{FF2B5EF4-FFF2-40B4-BE49-F238E27FC236}">
                <a16:creationId xmlns:a16="http://schemas.microsoft.com/office/drawing/2014/main" id="{285177ED-2E57-8FF5-AFD8-AA79A7B24B3D}"/>
              </a:ext>
              <a:ext uri="{C183D7F6-B498-43B3-948B-1728B52AA6E4}">
                <adec:decorative xmlns:adec="http://schemas.microsoft.com/office/drawing/2017/decorative" val="1"/>
              </a:ext>
            </a:extLst>
          </p:cNvPr>
          <p:cNvSpPr/>
          <p:nvPr/>
        </p:nvSpPr>
        <p:spPr>
          <a:xfrm>
            <a:off x="2365233" y="2043663"/>
            <a:ext cx="7560161" cy="859536"/>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mn-lt"/>
            </a:endParaRPr>
          </a:p>
        </p:txBody>
      </p:sp>
      <p:sp>
        <p:nvSpPr>
          <p:cNvPr id="4" name="Footer Placeholder 3">
            <a:extLst>
              <a:ext uri="{FF2B5EF4-FFF2-40B4-BE49-F238E27FC236}">
                <a16:creationId xmlns:a16="http://schemas.microsoft.com/office/drawing/2014/main" id="{DEFD68CE-EF5C-4046-41F5-3763D028DAE5}"/>
              </a:ext>
            </a:extLst>
          </p:cNvPr>
          <p:cNvSpPr>
            <a:spLocks noGrp="1"/>
          </p:cNvSpPr>
          <p:nvPr>
            <p:ph type="ftr" sz="quarter" idx="54"/>
          </p:nvPr>
        </p:nvSpPr>
        <p:spPr>
          <a:xfrm>
            <a:off x="539239" y="6217919"/>
            <a:ext cx="4114800" cy="365125"/>
          </a:xfrm>
        </p:spPr>
        <p:txBody>
          <a:bodyPr/>
          <a:lstStyle/>
          <a:p>
            <a:r>
              <a:rPr lang="en-US" noProof="0" dirty="0"/>
              <a:t>Introduction to Elastic Stack</a:t>
            </a:r>
          </a:p>
        </p:txBody>
      </p:sp>
      <p:sp>
        <p:nvSpPr>
          <p:cNvPr id="5" name="Slide Number Placeholder 4">
            <a:extLst>
              <a:ext uri="{FF2B5EF4-FFF2-40B4-BE49-F238E27FC236}">
                <a16:creationId xmlns:a16="http://schemas.microsoft.com/office/drawing/2014/main" id="{64FC7183-3EBB-B8D1-A66D-964D3C3A7DA8}"/>
              </a:ext>
            </a:extLst>
          </p:cNvPr>
          <p:cNvSpPr>
            <a:spLocks noGrp="1"/>
          </p:cNvSpPr>
          <p:nvPr>
            <p:ph type="sldNum" sz="quarter" idx="55"/>
          </p:nvPr>
        </p:nvSpPr>
        <p:spPr/>
        <p:txBody>
          <a:bodyPr/>
          <a:lstStyle/>
          <a:p>
            <a:fld id="{47FEACEE-25B4-4A2D-B147-27296E36371D}" type="slidenum">
              <a:rPr lang="en-US" altLang="zh-CN" noProof="0" smtClean="0"/>
              <a:pPr/>
              <a:t>2</a:t>
            </a:fld>
            <a:endParaRPr lang="en-US" altLang="zh-CN" noProof="0" dirty="0"/>
          </a:p>
        </p:txBody>
      </p:sp>
    </p:spTree>
    <p:extLst>
      <p:ext uri="{BB962C8B-B14F-4D97-AF65-F5344CB8AC3E}">
        <p14:creationId xmlns:p14="http://schemas.microsoft.com/office/powerpoint/2010/main" val="2624021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1406935"/>
            <a:ext cx="5117162" cy="1325563"/>
          </a:xfrm>
        </p:spPr>
        <p:txBody>
          <a:bodyPr/>
          <a:lstStyle/>
          <a:p>
            <a:r>
              <a:rPr lang="en-US" sz="3600" dirty="0"/>
              <a:t>Elastic Stack Components</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3" y="2895217"/>
            <a:ext cx="4602753" cy="1851349"/>
          </a:xfrm>
        </p:spPr>
        <p:txBody>
          <a:bodyPr/>
          <a:lstStyle/>
          <a:p>
            <a:pPr marL="285750" indent="-285750">
              <a:buFont typeface="Arial" panose="020B0604020202020204" pitchFamily="34" charset="0"/>
              <a:buChar char="•"/>
            </a:pPr>
            <a:r>
              <a:rPr lang="en-US" dirty="0"/>
              <a:t>Elasticsearch : NoSQL Database</a:t>
            </a:r>
          </a:p>
          <a:p>
            <a:pPr marL="285750" indent="-285750">
              <a:buFont typeface="Arial" panose="020B0604020202020204" pitchFamily="34" charset="0"/>
              <a:buChar char="•"/>
            </a:pPr>
            <a:r>
              <a:rPr lang="en-US" dirty="0"/>
              <a:t>Kibana : Analytics and Visualization platform</a:t>
            </a:r>
          </a:p>
          <a:p>
            <a:pPr marL="285750" indent="-285750">
              <a:buFont typeface="Arial" panose="020B0604020202020204" pitchFamily="34" charset="0"/>
              <a:buChar char="•"/>
            </a:pPr>
            <a:r>
              <a:rPr lang="en-US" dirty="0"/>
              <a:t>Logstash : Server side data processing pipeline</a:t>
            </a:r>
          </a:p>
          <a:p>
            <a:pPr marL="285750" indent="-285750">
              <a:buFont typeface="Arial" panose="020B0604020202020204" pitchFamily="34" charset="0"/>
              <a:buChar char="•"/>
            </a:pPr>
            <a:r>
              <a:rPr lang="en-US" dirty="0"/>
              <a:t>Beats : Data Shippers (</a:t>
            </a:r>
            <a:r>
              <a:rPr lang="en-US" dirty="0" err="1"/>
              <a:t>Filebeat</a:t>
            </a:r>
            <a:r>
              <a:rPr lang="en-US" dirty="0"/>
              <a:t>, </a:t>
            </a:r>
            <a:r>
              <a:rPr lang="en-US" dirty="0" err="1"/>
              <a:t>Metricbeat</a:t>
            </a:r>
            <a:r>
              <a:rPr lang="en-US" dirty="0"/>
              <a:t>, Heartbeat, Elastic Agents)</a:t>
            </a:r>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dirty="0"/>
              <a:t>Introduction to Elastic Stack</a:t>
            </a: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pic>
        <p:nvPicPr>
          <p:cNvPr id="13" name="Image 12">
            <a:extLst>
              <a:ext uri="{FF2B5EF4-FFF2-40B4-BE49-F238E27FC236}">
                <a16:creationId xmlns:a16="http://schemas.microsoft.com/office/drawing/2014/main" id="{E51CDBCF-CFA1-4F78-9370-240A0C578BA3}"/>
              </a:ext>
            </a:extLst>
          </p:cNvPr>
          <p:cNvPicPr>
            <a:picLocks noChangeAspect="1"/>
          </p:cNvPicPr>
          <p:nvPr/>
        </p:nvPicPr>
        <p:blipFill>
          <a:blip r:embed="rId3"/>
          <a:stretch>
            <a:fillRect/>
          </a:stretch>
        </p:blipFill>
        <p:spPr>
          <a:xfrm>
            <a:off x="6191193" y="1401635"/>
            <a:ext cx="5385113" cy="4259331"/>
          </a:xfrm>
          <a:prstGeom prst="rect">
            <a:avLst/>
          </a:prstGeom>
        </p:spPr>
      </p:pic>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860112" y="735015"/>
            <a:ext cx="3994173" cy="1060533"/>
          </a:xfrm>
        </p:spPr>
        <p:txBody>
          <a:bodyPr/>
          <a:lstStyle/>
          <a:p>
            <a:r>
              <a:rPr lang="en-US" sz="3600" dirty="0"/>
              <a:t>Elastic Partners</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4</a:t>
            </a:fld>
            <a:endParaRPr lang="en-US" altLang="zh-CN" dirty="0"/>
          </a:p>
        </p:txBody>
      </p:sp>
      <p:sp>
        <p:nvSpPr>
          <p:cNvPr id="31" name="Footer Placeholder 3">
            <a:extLst>
              <a:ext uri="{FF2B5EF4-FFF2-40B4-BE49-F238E27FC236}">
                <a16:creationId xmlns:a16="http://schemas.microsoft.com/office/drawing/2014/main" id="{D688BC56-D95E-428F-A3A9-393000895204}"/>
              </a:ext>
            </a:extLst>
          </p:cNvPr>
          <p:cNvSpPr txBox="1">
            <a:spLocks/>
          </p:cNvSpPr>
          <p:nvPr/>
        </p:nvSpPr>
        <p:spPr>
          <a:xfrm>
            <a:off x="2796885" y="6217920"/>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Introduction to Elastic Stack</a:t>
            </a:r>
          </a:p>
        </p:txBody>
      </p:sp>
      <p:pic>
        <p:nvPicPr>
          <p:cNvPr id="32" name="Image 31">
            <a:extLst>
              <a:ext uri="{FF2B5EF4-FFF2-40B4-BE49-F238E27FC236}">
                <a16:creationId xmlns:a16="http://schemas.microsoft.com/office/drawing/2014/main" id="{052FCF95-A597-4EEB-A222-09D0AC787095}"/>
              </a:ext>
            </a:extLst>
          </p:cNvPr>
          <p:cNvPicPr>
            <a:picLocks noChangeAspect="1"/>
          </p:cNvPicPr>
          <p:nvPr/>
        </p:nvPicPr>
        <p:blipFill>
          <a:blip r:embed="rId3"/>
          <a:stretch>
            <a:fillRect/>
          </a:stretch>
        </p:blipFill>
        <p:spPr>
          <a:xfrm>
            <a:off x="4533403" y="1571667"/>
            <a:ext cx="1346269" cy="622332"/>
          </a:xfrm>
          <a:prstGeom prst="rect">
            <a:avLst/>
          </a:prstGeom>
        </p:spPr>
      </p:pic>
      <p:pic>
        <p:nvPicPr>
          <p:cNvPr id="33" name="Image 32">
            <a:extLst>
              <a:ext uri="{FF2B5EF4-FFF2-40B4-BE49-F238E27FC236}">
                <a16:creationId xmlns:a16="http://schemas.microsoft.com/office/drawing/2014/main" id="{BCD89010-690D-47DD-B337-24FBE62AE371}"/>
              </a:ext>
            </a:extLst>
          </p:cNvPr>
          <p:cNvPicPr>
            <a:picLocks noChangeAspect="1"/>
          </p:cNvPicPr>
          <p:nvPr/>
        </p:nvPicPr>
        <p:blipFill>
          <a:blip r:embed="rId4"/>
          <a:stretch>
            <a:fillRect/>
          </a:stretch>
        </p:blipFill>
        <p:spPr>
          <a:xfrm>
            <a:off x="6575775" y="1571667"/>
            <a:ext cx="2082907" cy="1073205"/>
          </a:xfrm>
          <a:prstGeom prst="rect">
            <a:avLst/>
          </a:prstGeom>
        </p:spPr>
      </p:pic>
      <p:pic>
        <p:nvPicPr>
          <p:cNvPr id="34" name="Image 33">
            <a:extLst>
              <a:ext uri="{FF2B5EF4-FFF2-40B4-BE49-F238E27FC236}">
                <a16:creationId xmlns:a16="http://schemas.microsoft.com/office/drawing/2014/main" id="{F7A08C0E-F86D-4A4B-BEC9-FDB5A8E2012A}"/>
              </a:ext>
            </a:extLst>
          </p:cNvPr>
          <p:cNvPicPr>
            <a:picLocks noChangeAspect="1"/>
          </p:cNvPicPr>
          <p:nvPr/>
        </p:nvPicPr>
        <p:blipFill>
          <a:blip r:embed="rId5"/>
          <a:stretch>
            <a:fillRect/>
          </a:stretch>
        </p:blipFill>
        <p:spPr>
          <a:xfrm>
            <a:off x="9210879" y="1571667"/>
            <a:ext cx="2121009" cy="730288"/>
          </a:xfrm>
          <a:prstGeom prst="rect">
            <a:avLst/>
          </a:prstGeom>
        </p:spPr>
      </p:pic>
      <p:pic>
        <p:nvPicPr>
          <p:cNvPr id="35" name="Image 34">
            <a:extLst>
              <a:ext uri="{FF2B5EF4-FFF2-40B4-BE49-F238E27FC236}">
                <a16:creationId xmlns:a16="http://schemas.microsoft.com/office/drawing/2014/main" id="{E29FD5AC-B95C-41D2-91C1-4FA00CC853AB}"/>
              </a:ext>
            </a:extLst>
          </p:cNvPr>
          <p:cNvPicPr>
            <a:picLocks noChangeAspect="1"/>
          </p:cNvPicPr>
          <p:nvPr/>
        </p:nvPicPr>
        <p:blipFill>
          <a:blip r:embed="rId6"/>
          <a:stretch>
            <a:fillRect/>
          </a:stretch>
        </p:blipFill>
        <p:spPr>
          <a:xfrm>
            <a:off x="4532473" y="2784513"/>
            <a:ext cx="2152761" cy="749339"/>
          </a:xfrm>
          <a:prstGeom prst="rect">
            <a:avLst/>
          </a:prstGeom>
        </p:spPr>
      </p:pic>
      <p:pic>
        <p:nvPicPr>
          <p:cNvPr id="36" name="Image 35">
            <a:extLst>
              <a:ext uri="{FF2B5EF4-FFF2-40B4-BE49-F238E27FC236}">
                <a16:creationId xmlns:a16="http://schemas.microsoft.com/office/drawing/2014/main" id="{8DBEF6C0-34F3-462A-877A-399E99A84E10}"/>
              </a:ext>
            </a:extLst>
          </p:cNvPr>
          <p:cNvPicPr>
            <a:picLocks noChangeAspect="1"/>
          </p:cNvPicPr>
          <p:nvPr/>
        </p:nvPicPr>
        <p:blipFill>
          <a:blip r:embed="rId7"/>
          <a:stretch>
            <a:fillRect/>
          </a:stretch>
        </p:blipFill>
        <p:spPr>
          <a:xfrm>
            <a:off x="6810514" y="2797165"/>
            <a:ext cx="1987652" cy="673135"/>
          </a:xfrm>
          <a:prstGeom prst="rect">
            <a:avLst/>
          </a:prstGeom>
        </p:spPr>
      </p:pic>
      <p:pic>
        <p:nvPicPr>
          <p:cNvPr id="37" name="Image 36">
            <a:extLst>
              <a:ext uri="{FF2B5EF4-FFF2-40B4-BE49-F238E27FC236}">
                <a16:creationId xmlns:a16="http://schemas.microsoft.com/office/drawing/2014/main" id="{0DD8F300-805C-496C-8C27-C878D205034D}"/>
              </a:ext>
            </a:extLst>
          </p:cNvPr>
          <p:cNvPicPr>
            <a:picLocks noChangeAspect="1"/>
          </p:cNvPicPr>
          <p:nvPr/>
        </p:nvPicPr>
        <p:blipFill>
          <a:blip r:embed="rId8"/>
          <a:stretch>
            <a:fillRect/>
          </a:stretch>
        </p:blipFill>
        <p:spPr>
          <a:xfrm>
            <a:off x="9344235" y="2797165"/>
            <a:ext cx="1854295" cy="800141"/>
          </a:xfrm>
          <a:prstGeom prst="rect">
            <a:avLst/>
          </a:prstGeom>
        </p:spPr>
      </p:pic>
      <p:pic>
        <p:nvPicPr>
          <p:cNvPr id="38" name="Image 37">
            <a:extLst>
              <a:ext uri="{FF2B5EF4-FFF2-40B4-BE49-F238E27FC236}">
                <a16:creationId xmlns:a16="http://schemas.microsoft.com/office/drawing/2014/main" id="{94C437F7-C626-48AD-9255-F147C70C7374}"/>
              </a:ext>
            </a:extLst>
          </p:cNvPr>
          <p:cNvPicPr>
            <a:picLocks noChangeAspect="1"/>
          </p:cNvPicPr>
          <p:nvPr/>
        </p:nvPicPr>
        <p:blipFill>
          <a:blip r:embed="rId9"/>
          <a:stretch>
            <a:fillRect/>
          </a:stretch>
        </p:blipFill>
        <p:spPr>
          <a:xfrm>
            <a:off x="4532473" y="3797324"/>
            <a:ext cx="1276416" cy="654084"/>
          </a:xfrm>
          <a:prstGeom prst="rect">
            <a:avLst/>
          </a:prstGeom>
        </p:spPr>
      </p:pic>
      <p:pic>
        <p:nvPicPr>
          <p:cNvPr id="39" name="Image 38">
            <a:extLst>
              <a:ext uri="{FF2B5EF4-FFF2-40B4-BE49-F238E27FC236}">
                <a16:creationId xmlns:a16="http://schemas.microsoft.com/office/drawing/2014/main" id="{DB41495D-4B06-4DD7-8991-D2AEA03184F3}"/>
              </a:ext>
            </a:extLst>
          </p:cNvPr>
          <p:cNvPicPr>
            <a:picLocks noChangeAspect="1"/>
          </p:cNvPicPr>
          <p:nvPr/>
        </p:nvPicPr>
        <p:blipFill>
          <a:blip r:embed="rId10"/>
          <a:stretch>
            <a:fillRect/>
          </a:stretch>
        </p:blipFill>
        <p:spPr>
          <a:xfrm>
            <a:off x="6152616" y="3805545"/>
            <a:ext cx="1854295" cy="673135"/>
          </a:xfrm>
          <a:prstGeom prst="rect">
            <a:avLst/>
          </a:prstGeom>
        </p:spPr>
      </p:pic>
      <p:pic>
        <p:nvPicPr>
          <p:cNvPr id="40" name="Image 39">
            <a:extLst>
              <a:ext uri="{FF2B5EF4-FFF2-40B4-BE49-F238E27FC236}">
                <a16:creationId xmlns:a16="http://schemas.microsoft.com/office/drawing/2014/main" id="{DEC2BFC2-2D20-4133-9ECE-79B0BD416CA8}"/>
              </a:ext>
            </a:extLst>
          </p:cNvPr>
          <p:cNvPicPr>
            <a:picLocks noChangeAspect="1"/>
          </p:cNvPicPr>
          <p:nvPr/>
        </p:nvPicPr>
        <p:blipFill>
          <a:blip r:embed="rId11"/>
          <a:stretch>
            <a:fillRect/>
          </a:stretch>
        </p:blipFill>
        <p:spPr>
          <a:xfrm>
            <a:off x="8248804" y="3810375"/>
            <a:ext cx="1924149" cy="704886"/>
          </a:xfrm>
          <a:prstGeom prst="rect">
            <a:avLst/>
          </a:prstGeom>
        </p:spPr>
      </p:pic>
      <p:pic>
        <p:nvPicPr>
          <p:cNvPr id="41" name="Image 40">
            <a:extLst>
              <a:ext uri="{FF2B5EF4-FFF2-40B4-BE49-F238E27FC236}">
                <a16:creationId xmlns:a16="http://schemas.microsoft.com/office/drawing/2014/main" id="{2CB85148-E0B1-401E-BC5A-0A5B8E02278A}"/>
              </a:ext>
            </a:extLst>
          </p:cNvPr>
          <p:cNvPicPr>
            <a:picLocks noChangeAspect="1"/>
          </p:cNvPicPr>
          <p:nvPr/>
        </p:nvPicPr>
        <p:blipFill>
          <a:blip r:embed="rId12"/>
          <a:stretch>
            <a:fillRect/>
          </a:stretch>
        </p:blipFill>
        <p:spPr>
          <a:xfrm>
            <a:off x="4532473" y="4605312"/>
            <a:ext cx="1873346" cy="742988"/>
          </a:xfrm>
          <a:prstGeom prst="rect">
            <a:avLst/>
          </a:prstGeom>
        </p:spPr>
      </p:pic>
      <p:pic>
        <p:nvPicPr>
          <p:cNvPr id="42" name="Image 41">
            <a:extLst>
              <a:ext uri="{FF2B5EF4-FFF2-40B4-BE49-F238E27FC236}">
                <a16:creationId xmlns:a16="http://schemas.microsoft.com/office/drawing/2014/main" id="{5C101238-9AD5-4CC8-92F0-9517665945AE}"/>
              </a:ext>
            </a:extLst>
          </p:cNvPr>
          <p:cNvPicPr>
            <a:picLocks noChangeAspect="1"/>
          </p:cNvPicPr>
          <p:nvPr/>
        </p:nvPicPr>
        <p:blipFill>
          <a:blip r:embed="rId13"/>
          <a:stretch>
            <a:fillRect/>
          </a:stretch>
        </p:blipFill>
        <p:spPr>
          <a:xfrm>
            <a:off x="10492533" y="3829426"/>
            <a:ext cx="844593" cy="685835"/>
          </a:xfrm>
          <a:prstGeom prst="rect">
            <a:avLst/>
          </a:prstGeom>
        </p:spPr>
      </p:pic>
      <p:pic>
        <p:nvPicPr>
          <p:cNvPr id="43" name="Image 42">
            <a:extLst>
              <a:ext uri="{FF2B5EF4-FFF2-40B4-BE49-F238E27FC236}">
                <a16:creationId xmlns:a16="http://schemas.microsoft.com/office/drawing/2014/main" id="{F7D1BA5E-EBA0-481E-94F3-66F3348C99CA}"/>
              </a:ext>
            </a:extLst>
          </p:cNvPr>
          <p:cNvPicPr>
            <a:picLocks noChangeAspect="1"/>
          </p:cNvPicPr>
          <p:nvPr/>
        </p:nvPicPr>
        <p:blipFill>
          <a:blip r:embed="rId14"/>
          <a:stretch>
            <a:fillRect/>
          </a:stretch>
        </p:blipFill>
        <p:spPr>
          <a:xfrm>
            <a:off x="6685234" y="4616147"/>
            <a:ext cx="1397072" cy="800141"/>
          </a:xfrm>
          <a:prstGeom prst="rect">
            <a:avLst/>
          </a:prstGeom>
        </p:spPr>
      </p:pic>
      <p:pic>
        <p:nvPicPr>
          <p:cNvPr id="44" name="Image 43">
            <a:extLst>
              <a:ext uri="{FF2B5EF4-FFF2-40B4-BE49-F238E27FC236}">
                <a16:creationId xmlns:a16="http://schemas.microsoft.com/office/drawing/2014/main" id="{FFAB9735-3E16-49C4-92DC-D7DAFA50AAE0}"/>
              </a:ext>
            </a:extLst>
          </p:cNvPr>
          <p:cNvPicPr>
            <a:picLocks noChangeAspect="1"/>
          </p:cNvPicPr>
          <p:nvPr/>
        </p:nvPicPr>
        <p:blipFill>
          <a:blip r:embed="rId15"/>
          <a:stretch>
            <a:fillRect/>
          </a:stretch>
        </p:blipFill>
        <p:spPr>
          <a:xfrm>
            <a:off x="8538637" y="4616147"/>
            <a:ext cx="1244664" cy="615982"/>
          </a:xfrm>
          <a:prstGeom prst="rect">
            <a:avLst/>
          </a:prstGeom>
        </p:spPr>
      </p:pic>
      <p:pic>
        <p:nvPicPr>
          <p:cNvPr id="45" name="Image 44">
            <a:extLst>
              <a:ext uri="{FF2B5EF4-FFF2-40B4-BE49-F238E27FC236}">
                <a16:creationId xmlns:a16="http://schemas.microsoft.com/office/drawing/2014/main" id="{2E41D138-60A1-413C-802F-18060D2008C3}"/>
              </a:ext>
            </a:extLst>
          </p:cNvPr>
          <p:cNvPicPr>
            <a:picLocks noChangeAspect="1"/>
          </p:cNvPicPr>
          <p:nvPr/>
        </p:nvPicPr>
        <p:blipFill>
          <a:blip r:embed="rId16"/>
          <a:stretch>
            <a:fillRect/>
          </a:stretch>
        </p:blipFill>
        <p:spPr>
          <a:xfrm>
            <a:off x="10239632" y="4621187"/>
            <a:ext cx="1092256" cy="711237"/>
          </a:xfrm>
          <a:prstGeom prst="rect">
            <a:avLst/>
          </a:prstGeom>
        </p:spPr>
      </p:pic>
      <p:sp>
        <p:nvSpPr>
          <p:cNvPr id="49" name="Footer Placeholder 3">
            <a:extLst>
              <a:ext uri="{FF2B5EF4-FFF2-40B4-BE49-F238E27FC236}">
                <a16:creationId xmlns:a16="http://schemas.microsoft.com/office/drawing/2014/main" id="{824B6E37-F113-4639-9F9C-6A19886FF9AA}"/>
              </a:ext>
            </a:extLst>
          </p:cNvPr>
          <p:cNvSpPr txBox="1">
            <a:spLocks/>
          </p:cNvSpPr>
          <p:nvPr/>
        </p:nvSpPr>
        <p:spPr>
          <a:xfrm>
            <a:off x="6129252" y="5583818"/>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u="sng" dirty="0">
                <a:solidFill>
                  <a:schemeClr val="accent1">
                    <a:lumMod val="75000"/>
                  </a:schemeClr>
                </a:solidFill>
              </a:rPr>
              <a:t>https://partners.elastic.co/findapartner/</a:t>
            </a:r>
          </a:p>
        </p:txBody>
      </p:sp>
    </p:spTree>
    <p:extLst>
      <p:ext uri="{BB962C8B-B14F-4D97-AF65-F5344CB8AC3E}">
        <p14:creationId xmlns:p14="http://schemas.microsoft.com/office/powerpoint/2010/main" val="2519727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860112" y="735015"/>
            <a:ext cx="4568099" cy="1060533"/>
          </a:xfrm>
        </p:spPr>
        <p:txBody>
          <a:bodyPr/>
          <a:lstStyle/>
          <a:p>
            <a:r>
              <a:rPr lang="en-US" sz="3600" dirty="0"/>
              <a:t>Elastic Stack Use Cases </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5</a:t>
            </a:fld>
            <a:endParaRPr lang="en-US" altLang="zh-CN" dirty="0"/>
          </a:p>
        </p:txBody>
      </p:sp>
      <p:sp>
        <p:nvSpPr>
          <p:cNvPr id="4" name="Footer Placeholder 3">
            <a:extLst>
              <a:ext uri="{FF2B5EF4-FFF2-40B4-BE49-F238E27FC236}">
                <a16:creationId xmlns:a16="http://schemas.microsoft.com/office/drawing/2014/main" id="{434181D5-0845-4865-8F5A-611229129E91}"/>
              </a:ext>
            </a:extLst>
          </p:cNvPr>
          <p:cNvSpPr txBox="1">
            <a:spLocks/>
          </p:cNvSpPr>
          <p:nvPr/>
        </p:nvSpPr>
        <p:spPr>
          <a:xfrm>
            <a:off x="2796885" y="6217920"/>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Introduction to Elastic Stack</a:t>
            </a:r>
          </a:p>
        </p:txBody>
      </p:sp>
      <p:sp>
        <p:nvSpPr>
          <p:cNvPr id="6" name="Text Placeholder 19">
            <a:extLst>
              <a:ext uri="{FF2B5EF4-FFF2-40B4-BE49-F238E27FC236}">
                <a16:creationId xmlns:a16="http://schemas.microsoft.com/office/drawing/2014/main" id="{972EA14F-E7E0-46D8-9F84-45AF4D787E41}"/>
              </a:ext>
            </a:extLst>
          </p:cNvPr>
          <p:cNvSpPr txBox="1">
            <a:spLocks/>
          </p:cNvSpPr>
          <p:nvPr/>
        </p:nvSpPr>
        <p:spPr>
          <a:xfrm>
            <a:off x="4081547" y="1579418"/>
            <a:ext cx="7250341" cy="424780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Log Management and Analysis</a:t>
            </a:r>
            <a:r>
              <a:rPr lang="en-US" sz="1600" dirty="0"/>
              <a:t>: One of the primary use cases for Elastic Stack is log management and analysis. Organizations use it to collect, parse, index, and analyze logs generated by various systems, applications, and services. </a:t>
            </a:r>
          </a:p>
          <a:p>
            <a:pPr marL="0" indent="0">
              <a:buNone/>
            </a:pPr>
            <a:endParaRPr lang="en-US" sz="1600" dirty="0"/>
          </a:p>
          <a:p>
            <a:r>
              <a:rPr lang="en-US" sz="1600" b="1" dirty="0"/>
              <a:t>Security Information and Event Management (SIEM)</a:t>
            </a:r>
            <a:r>
              <a:rPr lang="en-US" sz="1600" dirty="0"/>
              <a:t>: Elastic Stack can be used as a SIEM solution to collect, analyze, and visualize security-related data such as logs, network traffic, and system events. </a:t>
            </a:r>
          </a:p>
          <a:p>
            <a:endParaRPr lang="en-US" sz="1600" b="1" dirty="0"/>
          </a:p>
          <a:p>
            <a:r>
              <a:rPr lang="en-US" sz="1600" b="1" dirty="0"/>
              <a:t>Real-time Monitoring and Alerting</a:t>
            </a:r>
            <a:r>
              <a:rPr lang="en-US" sz="1600" dirty="0"/>
              <a:t>: Elastic Stack can be utilized for real-time monitoring of infrastructure, applications, and services. By collecting metrics, logs, and events in real-time, organizations can set up alerts and notifications. </a:t>
            </a:r>
          </a:p>
          <a:p>
            <a:pPr marL="0" indent="0">
              <a:buNone/>
            </a:pPr>
            <a:endParaRPr lang="en-US" sz="1600" dirty="0"/>
          </a:p>
          <a:p>
            <a:r>
              <a:rPr lang="en-US" sz="1600" b="1" dirty="0"/>
              <a:t>Application Performance Monitoring (APM)</a:t>
            </a:r>
            <a:r>
              <a:rPr lang="en-US" sz="1600" dirty="0"/>
              <a:t>: Elastic APM, an extension of the Elastic Stack, is used for monitoring the performance of applications and microservices. </a:t>
            </a:r>
          </a:p>
        </p:txBody>
      </p:sp>
      <p:pic>
        <p:nvPicPr>
          <p:cNvPr id="2" name="Image 1">
            <a:extLst>
              <a:ext uri="{FF2B5EF4-FFF2-40B4-BE49-F238E27FC236}">
                <a16:creationId xmlns:a16="http://schemas.microsoft.com/office/drawing/2014/main" id="{59FBBF88-C0EE-4A1E-82AE-F242BE4D98A0}"/>
              </a:ext>
            </a:extLst>
          </p:cNvPr>
          <p:cNvPicPr>
            <a:picLocks noChangeAspect="1"/>
          </p:cNvPicPr>
          <p:nvPr/>
        </p:nvPicPr>
        <p:blipFill>
          <a:blip r:embed="rId3"/>
          <a:stretch>
            <a:fillRect/>
          </a:stretch>
        </p:blipFill>
        <p:spPr>
          <a:xfrm>
            <a:off x="2189957" y="1795548"/>
            <a:ext cx="1517519" cy="498765"/>
          </a:xfrm>
          <a:prstGeom prst="rect">
            <a:avLst/>
          </a:prstGeom>
        </p:spPr>
      </p:pic>
      <p:pic>
        <p:nvPicPr>
          <p:cNvPr id="3" name="Image 2">
            <a:extLst>
              <a:ext uri="{FF2B5EF4-FFF2-40B4-BE49-F238E27FC236}">
                <a16:creationId xmlns:a16="http://schemas.microsoft.com/office/drawing/2014/main" id="{E2805E27-71AB-47AF-BCB1-A1095CA5141D}"/>
              </a:ext>
            </a:extLst>
          </p:cNvPr>
          <p:cNvPicPr>
            <a:picLocks noChangeAspect="1"/>
          </p:cNvPicPr>
          <p:nvPr/>
        </p:nvPicPr>
        <p:blipFill>
          <a:blip r:embed="rId4"/>
          <a:stretch>
            <a:fillRect/>
          </a:stretch>
        </p:blipFill>
        <p:spPr>
          <a:xfrm>
            <a:off x="2189957" y="2806288"/>
            <a:ext cx="1418399" cy="622712"/>
          </a:xfrm>
          <a:prstGeom prst="rect">
            <a:avLst/>
          </a:prstGeom>
        </p:spPr>
      </p:pic>
      <p:pic>
        <p:nvPicPr>
          <p:cNvPr id="7" name="Image 6">
            <a:extLst>
              <a:ext uri="{FF2B5EF4-FFF2-40B4-BE49-F238E27FC236}">
                <a16:creationId xmlns:a16="http://schemas.microsoft.com/office/drawing/2014/main" id="{BA84E2D7-CF99-47BF-87B0-BE208C4A3184}"/>
              </a:ext>
            </a:extLst>
          </p:cNvPr>
          <p:cNvPicPr>
            <a:picLocks noChangeAspect="1"/>
          </p:cNvPicPr>
          <p:nvPr/>
        </p:nvPicPr>
        <p:blipFill>
          <a:blip r:embed="rId5"/>
          <a:stretch>
            <a:fillRect/>
          </a:stretch>
        </p:blipFill>
        <p:spPr>
          <a:xfrm>
            <a:off x="2513903" y="3703320"/>
            <a:ext cx="794214" cy="806247"/>
          </a:xfrm>
          <a:prstGeom prst="rect">
            <a:avLst/>
          </a:prstGeom>
        </p:spPr>
      </p:pic>
      <p:pic>
        <p:nvPicPr>
          <p:cNvPr id="9" name="Image 8">
            <a:extLst>
              <a:ext uri="{FF2B5EF4-FFF2-40B4-BE49-F238E27FC236}">
                <a16:creationId xmlns:a16="http://schemas.microsoft.com/office/drawing/2014/main" id="{6AD461DA-581B-4102-8AC6-54D52E74D215}"/>
              </a:ext>
            </a:extLst>
          </p:cNvPr>
          <p:cNvPicPr>
            <a:picLocks noChangeAspect="1"/>
          </p:cNvPicPr>
          <p:nvPr/>
        </p:nvPicPr>
        <p:blipFill>
          <a:blip r:embed="rId6"/>
          <a:stretch>
            <a:fillRect/>
          </a:stretch>
        </p:blipFill>
        <p:spPr>
          <a:xfrm>
            <a:off x="2564128" y="4628311"/>
            <a:ext cx="856211" cy="958957"/>
          </a:xfrm>
          <a:prstGeom prst="rect">
            <a:avLst/>
          </a:prstGeom>
        </p:spPr>
      </p:pic>
    </p:spTree>
    <p:extLst>
      <p:ext uri="{BB962C8B-B14F-4D97-AF65-F5344CB8AC3E}">
        <p14:creationId xmlns:p14="http://schemas.microsoft.com/office/powerpoint/2010/main" val="3931919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860112" y="735015"/>
            <a:ext cx="4568099" cy="1060533"/>
          </a:xfrm>
        </p:spPr>
        <p:txBody>
          <a:bodyPr/>
          <a:lstStyle/>
          <a:p>
            <a:r>
              <a:rPr lang="en-US" sz="3600" dirty="0"/>
              <a:t>Elastic Stack Use Cases </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6</a:t>
            </a:fld>
            <a:endParaRPr lang="en-US" altLang="zh-CN" dirty="0"/>
          </a:p>
        </p:txBody>
      </p:sp>
      <p:sp>
        <p:nvSpPr>
          <p:cNvPr id="4" name="Footer Placeholder 3">
            <a:extLst>
              <a:ext uri="{FF2B5EF4-FFF2-40B4-BE49-F238E27FC236}">
                <a16:creationId xmlns:a16="http://schemas.microsoft.com/office/drawing/2014/main" id="{434181D5-0845-4865-8F5A-611229129E91}"/>
              </a:ext>
            </a:extLst>
          </p:cNvPr>
          <p:cNvSpPr txBox="1">
            <a:spLocks/>
          </p:cNvSpPr>
          <p:nvPr/>
        </p:nvSpPr>
        <p:spPr>
          <a:xfrm>
            <a:off x="2796885" y="6217920"/>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Introduction to Elastic Stack</a:t>
            </a:r>
          </a:p>
        </p:txBody>
      </p:sp>
      <p:sp>
        <p:nvSpPr>
          <p:cNvPr id="6" name="Text Placeholder 19">
            <a:extLst>
              <a:ext uri="{FF2B5EF4-FFF2-40B4-BE49-F238E27FC236}">
                <a16:creationId xmlns:a16="http://schemas.microsoft.com/office/drawing/2014/main" id="{972EA14F-E7E0-46D8-9F84-45AF4D787E41}"/>
              </a:ext>
            </a:extLst>
          </p:cNvPr>
          <p:cNvSpPr txBox="1">
            <a:spLocks/>
          </p:cNvSpPr>
          <p:nvPr/>
        </p:nvSpPr>
        <p:spPr>
          <a:xfrm>
            <a:off x="4197927" y="1920240"/>
            <a:ext cx="7133961" cy="371579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Business Analytics and Insights</a:t>
            </a:r>
            <a:r>
              <a:rPr lang="en-US" sz="1600" dirty="0"/>
              <a:t>: Elastic Stack can be leveraged for business analytics and data visualization purposes. By indexing and analyzing large volumes of data from different sources, organizations can gain valuable insights into customer behavior, market trends, and operational performance. </a:t>
            </a:r>
          </a:p>
          <a:p>
            <a:pPr marL="0" indent="0">
              <a:buNone/>
            </a:pPr>
            <a:endParaRPr lang="en-US" sz="1600" dirty="0"/>
          </a:p>
          <a:p>
            <a:r>
              <a:rPr lang="en-US" sz="1600" b="1" dirty="0"/>
              <a:t>Search and Information Retrieval</a:t>
            </a:r>
            <a:r>
              <a:rPr lang="en-US" sz="1600" dirty="0"/>
              <a:t>: Elasticsearch supports full-text search, fuzzy search, geospatial search, and faceted navigation, making it suitable for building search-driven applications and platforms.</a:t>
            </a:r>
          </a:p>
          <a:p>
            <a:pPr marL="0" indent="0">
              <a:buNone/>
            </a:pPr>
            <a:endParaRPr lang="en-US" sz="1600" dirty="0"/>
          </a:p>
          <a:p>
            <a:r>
              <a:rPr lang="en-US" sz="1600" b="1" dirty="0"/>
              <a:t>Data Exploration and Discovery</a:t>
            </a:r>
            <a:r>
              <a:rPr lang="en-US" sz="1600" dirty="0"/>
              <a:t>: Elastic Stack can be used for data exploration and discovery in various domains such as scientific research, e-commerce, and content management. </a:t>
            </a:r>
          </a:p>
        </p:txBody>
      </p:sp>
      <p:pic>
        <p:nvPicPr>
          <p:cNvPr id="2" name="Image 1">
            <a:extLst>
              <a:ext uri="{FF2B5EF4-FFF2-40B4-BE49-F238E27FC236}">
                <a16:creationId xmlns:a16="http://schemas.microsoft.com/office/drawing/2014/main" id="{86E32B8B-52C3-4BF8-978E-80AD084070BA}"/>
              </a:ext>
            </a:extLst>
          </p:cNvPr>
          <p:cNvPicPr>
            <a:picLocks noChangeAspect="1"/>
          </p:cNvPicPr>
          <p:nvPr/>
        </p:nvPicPr>
        <p:blipFill>
          <a:blip r:embed="rId3"/>
          <a:stretch>
            <a:fillRect/>
          </a:stretch>
        </p:blipFill>
        <p:spPr>
          <a:xfrm>
            <a:off x="2518511" y="1976121"/>
            <a:ext cx="966695" cy="885118"/>
          </a:xfrm>
          <a:prstGeom prst="rect">
            <a:avLst/>
          </a:prstGeom>
        </p:spPr>
      </p:pic>
      <p:pic>
        <p:nvPicPr>
          <p:cNvPr id="3" name="Image 2">
            <a:extLst>
              <a:ext uri="{FF2B5EF4-FFF2-40B4-BE49-F238E27FC236}">
                <a16:creationId xmlns:a16="http://schemas.microsoft.com/office/drawing/2014/main" id="{7568040D-DCA3-4482-91D2-25EC8DE7D9CA}"/>
              </a:ext>
            </a:extLst>
          </p:cNvPr>
          <p:cNvPicPr>
            <a:picLocks noChangeAspect="1"/>
          </p:cNvPicPr>
          <p:nvPr/>
        </p:nvPicPr>
        <p:blipFill>
          <a:blip r:embed="rId4"/>
          <a:stretch>
            <a:fillRect/>
          </a:stretch>
        </p:blipFill>
        <p:spPr>
          <a:xfrm>
            <a:off x="2518511" y="3350862"/>
            <a:ext cx="1060239" cy="735676"/>
          </a:xfrm>
          <a:prstGeom prst="rect">
            <a:avLst/>
          </a:prstGeom>
        </p:spPr>
      </p:pic>
      <p:pic>
        <p:nvPicPr>
          <p:cNvPr id="7" name="Image 6">
            <a:extLst>
              <a:ext uri="{FF2B5EF4-FFF2-40B4-BE49-F238E27FC236}">
                <a16:creationId xmlns:a16="http://schemas.microsoft.com/office/drawing/2014/main" id="{04C3CA07-B639-4DBA-A56F-DF44C818BEF0}"/>
              </a:ext>
            </a:extLst>
          </p:cNvPr>
          <p:cNvPicPr>
            <a:picLocks noChangeAspect="1"/>
          </p:cNvPicPr>
          <p:nvPr/>
        </p:nvPicPr>
        <p:blipFill>
          <a:blip r:embed="rId5"/>
          <a:stretch>
            <a:fillRect/>
          </a:stretch>
        </p:blipFill>
        <p:spPr>
          <a:xfrm>
            <a:off x="2518511" y="4588042"/>
            <a:ext cx="966696" cy="891952"/>
          </a:xfrm>
          <a:prstGeom prst="rect">
            <a:avLst/>
          </a:prstGeom>
        </p:spPr>
      </p:pic>
    </p:spTree>
    <p:extLst>
      <p:ext uri="{BB962C8B-B14F-4D97-AF65-F5344CB8AC3E}">
        <p14:creationId xmlns:p14="http://schemas.microsoft.com/office/powerpoint/2010/main" val="1106915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860112" y="735015"/>
            <a:ext cx="4568099" cy="1060533"/>
          </a:xfrm>
        </p:spPr>
        <p:txBody>
          <a:bodyPr/>
          <a:lstStyle/>
          <a:p>
            <a:r>
              <a:rPr lang="en-US" sz="3600" dirty="0"/>
              <a:t>Elasticsearch</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7</a:t>
            </a:fld>
            <a:endParaRPr lang="en-US" altLang="zh-CN" dirty="0"/>
          </a:p>
        </p:txBody>
      </p:sp>
      <p:sp>
        <p:nvSpPr>
          <p:cNvPr id="4" name="Footer Placeholder 3">
            <a:extLst>
              <a:ext uri="{FF2B5EF4-FFF2-40B4-BE49-F238E27FC236}">
                <a16:creationId xmlns:a16="http://schemas.microsoft.com/office/drawing/2014/main" id="{434181D5-0845-4865-8F5A-611229129E91}"/>
              </a:ext>
            </a:extLst>
          </p:cNvPr>
          <p:cNvSpPr txBox="1">
            <a:spLocks/>
          </p:cNvSpPr>
          <p:nvPr/>
        </p:nvSpPr>
        <p:spPr>
          <a:xfrm>
            <a:off x="2796885" y="6217920"/>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Introduction to Elastic Stack</a:t>
            </a:r>
          </a:p>
        </p:txBody>
      </p:sp>
      <p:sp>
        <p:nvSpPr>
          <p:cNvPr id="6" name="Text Placeholder 19">
            <a:extLst>
              <a:ext uri="{FF2B5EF4-FFF2-40B4-BE49-F238E27FC236}">
                <a16:creationId xmlns:a16="http://schemas.microsoft.com/office/drawing/2014/main" id="{972EA14F-E7E0-46D8-9F84-45AF4D787E41}"/>
              </a:ext>
            </a:extLst>
          </p:cNvPr>
          <p:cNvSpPr txBox="1">
            <a:spLocks/>
          </p:cNvSpPr>
          <p:nvPr/>
        </p:nvSpPr>
        <p:spPr>
          <a:xfrm>
            <a:off x="897426" y="1518616"/>
            <a:ext cx="3798917" cy="581891"/>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NoSQL Database</a:t>
            </a:r>
            <a:endParaRPr lang="en-US" sz="1600" dirty="0"/>
          </a:p>
        </p:txBody>
      </p:sp>
      <p:graphicFrame>
        <p:nvGraphicFramePr>
          <p:cNvPr id="9" name="Table 8">
            <a:extLst>
              <a:ext uri="{FF2B5EF4-FFF2-40B4-BE49-F238E27FC236}">
                <a16:creationId xmlns:a16="http://schemas.microsoft.com/office/drawing/2014/main" id="{FB6FB068-CD4C-4427-A0EE-5FFF494B41AB}"/>
              </a:ext>
            </a:extLst>
          </p:cNvPr>
          <p:cNvGraphicFramePr>
            <a:graphicFrameLocks/>
          </p:cNvGraphicFramePr>
          <p:nvPr>
            <p:extLst>
              <p:ext uri="{D42A27DB-BD31-4B8C-83A1-F6EECF244321}">
                <p14:modId xmlns:p14="http://schemas.microsoft.com/office/powerpoint/2010/main" val="281338786"/>
              </p:ext>
            </p:extLst>
          </p:nvPr>
        </p:nvGraphicFramePr>
        <p:xfrm>
          <a:off x="299259" y="2670203"/>
          <a:ext cx="4738255" cy="1602539"/>
        </p:xfrm>
        <a:graphic>
          <a:graphicData uri="http://schemas.openxmlformats.org/drawingml/2006/table">
            <a:tbl>
              <a:tblPr firstRow="1" bandRow="1">
                <a:tableStyleId>{C4B1156A-380E-4F78-BDF5-A606A8083BF9}</a:tableStyleId>
              </a:tblPr>
              <a:tblGrid>
                <a:gridCol w="947651">
                  <a:extLst>
                    <a:ext uri="{9D8B030D-6E8A-4147-A177-3AD203B41FA5}">
                      <a16:colId xmlns:a16="http://schemas.microsoft.com/office/drawing/2014/main" val="1457000769"/>
                    </a:ext>
                  </a:extLst>
                </a:gridCol>
                <a:gridCol w="947651">
                  <a:extLst>
                    <a:ext uri="{9D8B030D-6E8A-4147-A177-3AD203B41FA5}">
                      <a16:colId xmlns:a16="http://schemas.microsoft.com/office/drawing/2014/main" val="1939741220"/>
                    </a:ext>
                  </a:extLst>
                </a:gridCol>
                <a:gridCol w="947651">
                  <a:extLst>
                    <a:ext uri="{9D8B030D-6E8A-4147-A177-3AD203B41FA5}">
                      <a16:colId xmlns:a16="http://schemas.microsoft.com/office/drawing/2014/main" val="1728182267"/>
                    </a:ext>
                  </a:extLst>
                </a:gridCol>
                <a:gridCol w="919720">
                  <a:extLst>
                    <a:ext uri="{9D8B030D-6E8A-4147-A177-3AD203B41FA5}">
                      <a16:colId xmlns:a16="http://schemas.microsoft.com/office/drawing/2014/main" val="3091143212"/>
                    </a:ext>
                  </a:extLst>
                </a:gridCol>
                <a:gridCol w="975582">
                  <a:extLst>
                    <a:ext uri="{9D8B030D-6E8A-4147-A177-3AD203B41FA5}">
                      <a16:colId xmlns:a16="http://schemas.microsoft.com/office/drawing/2014/main" val="440248734"/>
                    </a:ext>
                  </a:extLst>
                </a:gridCol>
              </a:tblGrid>
              <a:tr h="626653">
                <a:tc>
                  <a:txBody>
                    <a:bodyPr/>
                    <a:lstStyle/>
                    <a:p>
                      <a:pPr algn="ctr"/>
                      <a:r>
                        <a:rPr lang="en-US" sz="1200" b="0" kern="1200" dirty="0" err="1">
                          <a:solidFill>
                            <a:schemeClr val="accent6"/>
                          </a:solidFill>
                        </a:rPr>
                        <a:t>first_ame</a:t>
                      </a:r>
                      <a:endParaRPr lang="en-US" sz="1200" b="0" kern="1200" dirty="0">
                        <a:solidFill>
                          <a:schemeClr val="accent6"/>
                        </a:solidFill>
                        <a:latin typeface="+mn-lt"/>
                        <a:ea typeface="+mn-ea"/>
                        <a:cs typeface="+mn-cs"/>
                      </a:endParaRPr>
                    </a:p>
                  </a:txBody>
                  <a:tcPr anchor="ctr"/>
                </a:tc>
                <a:tc>
                  <a:txBody>
                    <a:bodyPr/>
                    <a:lstStyle/>
                    <a:p>
                      <a:pPr algn="ctr"/>
                      <a:r>
                        <a:rPr lang="en-US" sz="1200" b="0" dirty="0">
                          <a:solidFill>
                            <a:schemeClr val="accent6"/>
                          </a:solidFill>
                        </a:rPr>
                        <a:t>name</a:t>
                      </a:r>
                      <a:endParaRPr lang="en-US" sz="1200" b="0" i="0" dirty="0">
                        <a:solidFill>
                          <a:schemeClr val="accent6"/>
                        </a:solidFill>
                        <a:latin typeface="+mn-lt"/>
                        <a:cs typeface="Posterama" panose="020B0504020200020000" pitchFamily="34" charset="0"/>
                      </a:endParaRPr>
                    </a:p>
                  </a:txBody>
                  <a:tcPr anchor="ctr"/>
                </a:tc>
                <a:tc>
                  <a:txBody>
                    <a:bodyPr/>
                    <a:lstStyle/>
                    <a:p>
                      <a:pPr algn="ctr"/>
                      <a:r>
                        <a:rPr lang="en-US" sz="1200" b="0" dirty="0">
                          <a:solidFill>
                            <a:schemeClr val="accent6"/>
                          </a:solidFill>
                        </a:rPr>
                        <a:t>gender</a:t>
                      </a:r>
                      <a:endParaRPr lang="en-US" sz="1200" b="0" i="0" dirty="0">
                        <a:solidFill>
                          <a:schemeClr val="accent6"/>
                        </a:solidFill>
                        <a:latin typeface="+mn-lt"/>
                        <a:cs typeface="Posterama" panose="020B0504020200020000" pitchFamily="34" charset="0"/>
                      </a:endParaRPr>
                    </a:p>
                  </a:txBody>
                  <a:tcPr anchor="ctr"/>
                </a:tc>
                <a:tc>
                  <a:txBody>
                    <a:bodyPr/>
                    <a:lstStyle/>
                    <a:p>
                      <a:pPr algn="ctr"/>
                      <a:r>
                        <a:rPr lang="en-US" sz="1200" b="0" dirty="0">
                          <a:solidFill>
                            <a:schemeClr val="accent6"/>
                          </a:solidFill>
                        </a:rPr>
                        <a:t>city</a:t>
                      </a:r>
                      <a:endParaRPr lang="en-US" sz="1200" b="0" i="0" dirty="0">
                        <a:solidFill>
                          <a:schemeClr val="accent6"/>
                        </a:solidFill>
                        <a:latin typeface="+mn-lt"/>
                        <a:cs typeface="Posterama" panose="020B0504020200020000" pitchFamily="34" charset="0"/>
                      </a:endParaRPr>
                    </a:p>
                  </a:txBody>
                  <a:tcPr anchor="ctr"/>
                </a:tc>
                <a:tc>
                  <a:txBody>
                    <a:bodyPr/>
                    <a:lstStyle/>
                    <a:p>
                      <a:pPr algn="ctr"/>
                      <a:r>
                        <a:rPr lang="en-US" sz="1200" b="0" i="0" dirty="0">
                          <a:solidFill>
                            <a:schemeClr val="accent6"/>
                          </a:solidFill>
                          <a:latin typeface="+mn-lt"/>
                          <a:cs typeface="Posterama" panose="020B0504020200020000" pitchFamily="34" charset="0"/>
                        </a:rPr>
                        <a:t>country</a:t>
                      </a:r>
                    </a:p>
                  </a:txBody>
                  <a:tcPr anchor="ctr"/>
                </a:tc>
                <a:extLst>
                  <a:ext uri="{0D108BD9-81ED-4DB2-BD59-A6C34878D82A}">
                    <a16:rowId xmlns:a16="http://schemas.microsoft.com/office/drawing/2014/main" val="704343578"/>
                  </a:ext>
                </a:extLst>
              </a:tr>
              <a:tr h="487943">
                <a:tc>
                  <a:txBody>
                    <a:bodyPr/>
                    <a:lstStyle/>
                    <a:p>
                      <a:pPr algn="ctr"/>
                      <a:r>
                        <a:rPr lang="en-US" sz="1200" b="0" dirty="0">
                          <a:solidFill>
                            <a:schemeClr val="accent6"/>
                          </a:solidFill>
                        </a:rPr>
                        <a:t>Ali</a:t>
                      </a:r>
                      <a:endParaRPr lang="en-US" sz="1200" b="0" i="0" dirty="0">
                        <a:solidFill>
                          <a:schemeClr val="accent6"/>
                        </a:solidFill>
                        <a:latin typeface="+mn-lt"/>
                        <a:cs typeface="Posterama" panose="020B0504020200020000" pitchFamily="34" charset="0"/>
                      </a:endParaRPr>
                    </a:p>
                  </a:txBody>
                  <a:tcPr anchor="ctr"/>
                </a:tc>
                <a:tc>
                  <a:txBody>
                    <a:bodyPr/>
                    <a:lstStyle/>
                    <a:p>
                      <a:pPr algn="ctr"/>
                      <a:r>
                        <a:rPr lang="en-US" sz="1200" b="0" i="0" dirty="0">
                          <a:solidFill>
                            <a:schemeClr val="accent6"/>
                          </a:solidFill>
                          <a:latin typeface="Posterama" panose="020B0504020200020000" pitchFamily="34" charset="0"/>
                          <a:cs typeface="Posterama" panose="020B0504020200020000" pitchFamily="34" charset="0"/>
                        </a:rPr>
                        <a:t>KOZNI</a:t>
                      </a:r>
                    </a:p>
                  </a:txBody>
                  <a:tcPr anchor="ctr"/>
                </a:tc>
                <a:tc>
                  <a:txBody>
                    <a:bodyPr/>
                    <a:lstStyle/>
                    <a:p>
                      <a:pPr algn="ctr"/>
                      <a:r>
                        <a:rPr lang="en-US" sz="1200" b="0" i="0" dirty="0">
                          <a:solidFill>
                            <a:schemeClr val="accent6"/>
                          </a:solidFill>
                          <a:latin typeface="Posterama" panose="020B0504020200020000" pitchFamily="34" charset="0"/>
                          <a:cs typeface="Posterama" panose="020B0504020200020000" pitchFamily="34" charset="0"/>
                        </a:rPr>
                        <a:t>M</a:t>
                      </a:r>
                    </a:p>
                  </a:txBody>
                  <a:tcPr anchor="ctr"/>
                </a:tc>
                <a:tc>
                  <a:txBody>
                    <a:bodyPr/>
                    <a:lstStyle/>
                    <a:p>
                      <a:pPr algn="ctr"/>
                      <a:r>
                        <a:rPr lang="en-US" sz="1200" b="0" i="0" dirty="0">
                          <a:solidFill>
                            <a:schemeClr val="accent6"/>
                          </a:solidFill>
                          <a:latin typeface="Posterama" panose="020B0504020200020000" pitchFamily="34" charset="0"/>
                          <a:cs typeface="Posterama" panose="020B0504020200020000" pitchFamily="34" charset="0"/>
                        </a:rPr>
                        <a:t>Rabat</a:t>
                      </a:r>
                    </a:p>
                  </a:txBody>
                  <a:tcPr anchor="ctr"/>
                </a:tc>
                <a:tc>
                  <a:txBody>
                    <a:bodyPr/>
                    <a:lstStyle/>
                    <a:p>
                      <a:pPr algn="ctr"/>
                      <a:r>
                        <a:rPr lang="en-US" sz="1200" b="0" dirty="0">
                          <a:solidFill>
                            <a:schemeClr val="accent6"/>
                          </a:solidFill>
                        </a:rPr>
                        <a:t>Morocco</a:t>
                      </a:r>
                      <a:endParaRPr lang="en-US" sz="1200" b="0" i="0" dirty="0">
                        <a:solidFill>
                          <a:schemeClr val="accent6"/>
                        </a:solidFill>
                        <a:latin typeface="Posterama" panose="020B0504020200020000" pitchFamily="34" charset="0"/>
                        <a:cs typeface="Posterama" panose="020B0504020200020000" pitchFamily="34" charset="0"/>
                      </a:endParaRPr>
                    </a:p>
                  </a:txBody>
                  <a:tcPr anchor="ctr"/>
                </a:tc>
                <a:extLst>
                  <a:ext uri="{0D108BD9-81ED-4DB2-BD59-A6C34878D82A}">
                    <a16:rowId xmlns:a16="http://schemas.microsoft.com/office/drawing/2014/main" val="322234691"/>
                  </a:ext>
                </a:extLst>
              </a:tr>
              <a:tr h="487943">
                <a:tc>
                  <a:txBody>
                    <a:bodyPr/>
                    <a:lstStyle/>
                    <a:p>
                      <a:pPr algn="ctr"/>
                      <a:r>
                        <a:rPr lang="en-US" sz="1200" b="0" i="0" dirty="0">
                          <a:solidFill>
                            <a:schemeClr val="accent6"/>
                          </a:solidFill>
                          <a:latin typeface="+mn-lt"/>
                          <a:cs typeface="Posterama" panose="020B0504020200020000" pitchFamily="34" charset="0"/>
                        </a:rPr>
                        <a:t>Achille</a:t>
                      </a:r>
                    </a:p>
                  </a:txBody>
                  <a:tcPr anchor="ctr"/>
                </a:tc>
                <a:tc>
                  <a:txBody>
                    <a:bodyPr/>
                    <a:lstStyle/>
                    <a:p>
                      <a:pPr algn="ctr"/>
                      <a:r>
                        <a:rPr lang="en-US" sz="1200" b="0" i="0" dirty="0">
                          <a:solidFill>
                            <a:schemeClr val="accent6"/>
                          </a:solidFill>
                          <a:latin typeface="Posterama" panose="020B0504020200020000" pitchFamily="34" charset="0"/>
                          <a:cs typeface="Posterama" panose="020B0504020200020000" pitchFamily="34" charset="0"/>
                        </a:rPr>
                        <a:t>BADRE</a:t>
                      </a:r>
                    </a:p>
                  </a:txBody>
                  <a:tcPr anchor="ctr"/>
                </a:tc>
                <a:tc>
                  <a:txBody>
                    <a:bodyPr/>
                    <a:lstStyle/>
                    <a:p>
                      <a:pPr algn="ctr"/>
                      <a:r>
                        <a:rPr lang="en-US" sz="1200" b="0" i="0" dirty="0">
                          <a:solidFill>
                            <a:schemeClr val="accent6"/>
                          </a:solidFill>
                          <a:latin typeface="Posterama" panose="020B0504020200020000" pitchFamily="34" charset="0"/>
                          <a:cs typeface="Posterama" panose="020B0504020200020000" pitchFamily="34" charset="0"/>
                        </a:rPr>
                        <a:t>F</a:t>
                      </a:r>
                    </a:p>
                  </a:txBody>
                  <a:tcPr anchor="ctr"/>
                </a:tc>
                <a:tc>
                  <a:txBody>
                    <a:bodyPr/>
                    <a:lstStyle/>
                    <a:p>
                      <a:pPr algn="ctr"/>
                      <a:r>
                        <a:rPr lang="en-US" sz="1200" b="0" i="0" dirty="0" err="1">
                          <a:solidFill>
                            <a:schemeClr val="accent6"/>
                          </a:solidFill>
                          <a:latin typeface="Posterama" panose="020B0504020200020000" pitchFamily="34" charset="0"/>
                          <a:cs typeface="Posterama" panose="020B0504020200020000" pitchFamily="34" charset="0"/>
                        </a:rPr>
                        <a:t>Tetouan</a:t>
                      </a:r>
                      <a:endParaRPr lang="en-US" sz="1200" b="0" i="0" dirty="0">
                        <a:solidFill>
                          <a:schemeClr val="accent6"/>
                        </a:solidFill>
                        <a:latin typeface="Posterama" panose="020B0504020200020000" pitchFamily="34" charset="0"/>
                        <a:cs typeface="Posterama" panose="020B0504020200020000" pitchFamily="34" charset="0"/>
                      </a:endParaRPr>
                    </a:p>
                  </a:txBody>
                  <a:tcPr anchor="ctr"/>
                </a:tc>
                <a:tc>
                  <a:txBody>
                    <a:bodyPr/>
                    <a:lstStyle/>
                    <a:p>
                      <a:pPr algn="ctr"/>
                      <a:r>
                        <a:rPr lang="en-US" sz="1200" b="0" dirty="0">
                          <a:solidFill>
                            <a:schemeClr val="accent6"/>
                          </a:solidFill>
                        </a:rPr>
                        <a:t>Morocco</a:t>
                      </a:r>
                      <a:endParaRPr lang="en-US" sz="1200" b="0" i="0" dirty="0">
                        <a:solidFill>
                          <a:schemeClr val="accent6"/>
                        </a:solidFill>
                        <a:latin typeface="Posterama" panose="020B0504020200020000" pitchFamily="34" charset="0"/>
                        <a:cs typeface="Posterama" panose="020B0504020200020000" pitchFamily="34" charset="0"/>
                      </a:endParaRPr>
                    </a:p>
                  </a:txBody>
                  <a:tcPr anchor="ctr"/>
                </a:tc>
                <a:extLst>
                  <a:ext uri="{0D108BD9-81ED-4DB2-BD59-A6C34878D82A}">
                    <a16:rowId xmlns:a16="http://schemas.microsoft.com/office/drawing/2014/main" val="3315783827"/>
                  </a:ext>
                </a:extLst>
              </a:tr>
            </a:tbl>
          </a:graphicData>
        </a:graphic>
      </p:graphicFrame>
      <p:sp>
        <p:nvSpPr>
          <p:cNvPr id="10" name="Flèche : droite 9">
            <a:extLst>
              <a:ext uri="{FF2B5EF4-FFF2-40B4-BE49-F238E27FC236}">
                <a16:creationId xmlns:a16="http://schemas.microsoft.com/office/drawing/2014/main" id="{42AD54B1-B5E9-4051-86BB-A9481F144E70}"/>
              </a:ext>
            </a:extLst>
          </p:cNvPr>
          <p:cNvSpPr/>
          <p:nvPr/>
        </p:nvSpPr>
        <p:spPr>
          <a:xfrm>
            <a:off x="5615766" y="3302332"/>
            <a:ext cx="960468"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ext Placeholder 19">
            <a:extLst>
              <a:ext uri="{FF2B5EF4-FFF2-40B4-BE49-F238E27FC236}">
                <a16:creationId xmlns:a16="http://schemas.microsoft.com/office/drawing/2014/main" id="{D0F3C243-9D65-453D-A036-6FE93FAB8C94}"/>
              </a:ext>
            </a:extLst>
          </p:cNvPr>
          <p:cNvSpPr txBox="1">
            <a:spLocks/>
          </p:cNvSpPr>
          <p:nvPr/>
        </p:nvSpPr>
        <p:spPr>
          <a:xfrm>
            <a:off x="7988531" y="1809562"/>
            <a:ext cx="3798916" cy="371579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p:txBody>
      </p:sp>
      <p:sp>
        <p:nvSpPr>
          <p:cNvPr id="14" name="Text Placeholder 19">
            <a:extLst>
              <a:ext uri="{FF2B5EF4-FFF2-40B4-BE49-F238E27FC236}">
                <a16:creationId xmlns:a16="http://schemas.microsoft.com/office/drawing/2014/main" id="{1984F924-8F40-481B-848B-0929EBC67984}"/>
              </a:ext>
            </a:extLst>
          </p:cNvPr>
          <p:cNvSpPr txBox="1">
            <a:spLocks/>
          </p:cNvSpPr>
          <p:nvPr/>
        </p:nvSpPr>
        <p:spPr>
          <a:xfrm>
            <a:off x="7614458" y="2088313"/>
            <a:ext cx="3396831" cy="371579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a:t>
            </a:r>
          </a:p>
          <a:p>
            <a:pPr marL="0" indent="0">
              <a:buNone/>
            </a:pPr>
            <a:r>
              <a:rPr lang="en-US" sz="1200" dirty="0"/>
              <a:t>“</a:t>
            </a:r>
            <a:r>
              <a:rPr lang="en-US" sz="1200" dirty="0" err="1"/>
              <a:t>first_name</a:t>
            </a:r>
            <a:r>
              <a:rPr lang="en-US" sz="1200" dirty="0"/>
              <a:t>” : “Ali”,</a:t>
            </a:r>
          </a:p>
          <a:p>
            <a:pPr marL="0" indent="0">
              <a:buNone/>
            </a:pPr>
            <a:r>
              <a:rPr lang="en-US" sz="1200" dirty="0"/>
              <a:t>“name” : “KOZNI”,</a:t>
            </a:r>
          </a:p>
          <a:p>
            <a:pPr marL="0" indent="0">
              <a:buNone/>
            </a:pPr>
            <a:r>
              <a:rPr lang="en-US" sz="1200" dirty="0"/>
              <a:t>“gender” : “M”,</a:t>
            </a:r>
          </a:p>
          <a:p>
            <a:pPr marL="0" indent="0">
              <a:buNone/>
            </a:pPr>
            <a:r>
              <a:rPr lang="en-US" sz="1200" dirty="0"/>
              <a:t>“city” : “Rabat”,</a:t>
            </a:r>
          </a:p>
          <a:p>
            <a:pPr marL="0" indent="0">
              <a:buNone/>
            </a:pPr>
            <a:r>
              <a:rPr lang="en-US" sz="1200" dirty="0"/>
              <a:t>“country” : “Morocco” </a:t>
            </a:r>
          </a:p>
          <a:p>
            <a:pPr marL="0" indent="0">
              <a:buNone/>
            </a:pPr>
            <a:r>
              <a:rPr lang="en-US" sz="1200" dirty="0"/>
              <a:t>},</a:t>
            </a:r>
          </a:p>
          <a:p>
            <a:pPr marL="0" indent="0">
              <a:buNone/>
            </a:pPr>
            <a:r>
              <a:rPr lang="en-US" sz="1200" dirty="0"/>
              <a:t>{</a:t>
            </a:r>
          </a:p>
          <a:p>
            <a:pPr marL="0" indent="0">
              <a:buNone/>
            </a:pPr>
            <a:r>
              <a:rPr lang="en-US" sz="1200" dirty="0"/>
              <a:t>“</a:t>
            </a:r>
            <a:r>
              <a:rPr lang="en-US" sz="1200" dirty="0" err="1"/>
              <a:t>first_name</a:t>
            </a:r>
            <a:r>
              <a:rPr lang="en-US" sz="1200" dirty="0"/>
              <a:t>” : “Achille”,</a:t>
            </a:r>
          </a:p>
          <a:p>
            <a:pPr marL="0" indent="0">
              <a:buNone/>
            </a:pPr>
            <a:r>
              <a:rPr lang="en-US" sz="1200" dirty="0"/>
              <a:t>“name” : “BADRE”,</a:t>
            </a:r>
          </a:p>
          <a:p>
            <a:pPr marL="0" indent="0">
              <a:buNone/>
            </a:pPr>
            <a:r>
              <a:rPr lang="en-US" sz="1200" dirty="0"/>
              <a:t>“gender” : “F”,</a:t>
            </a:r>
          </a:p>
          <a:p>
            <a:pPr marL="0" indent="0">
              <a:buNone/>
            </a:pPr>
            <a:r>
              <a:rPr lang="en-US" sz="1200" dirty="0"/>
              <a:t>“city” : “</a:t>
            </a:r>
            <a:r>
              <a:rPr lang="en-US" sz="1200" dirty="0" err="1"/>
              <a:t>Tetouan</a:t>
            </a:r>
            <a:r>
              <a:rPr lang="en-US" sz="1200" dirty="0"/>
              <a:t>”,</a:t>
            </a:r>
          </a:p>
          <a:p>
            <a:pPr marL="0" indent="0">
              <a:buNone/>
            </a:pPr>
            <a:r>
              <a:rPr lang="en-US" sz="1200" dirty="0"/>
              <a:t>“country” : “Morocco” </a:t>
            </a:r>
          </a:p>
          <a:p>
            <a:pPr marL="0" indent="0">
              <a:buNone/>
            </a:pPr>
            <a:r>
              <a:rPr lang="en-US" sz="1200" dirty="0"/>
              <a:t>}</a:t>
            </a:r>
          </a:p>
        </p:txBody>
      </p:sp>
      <p:pic>
        <p:nvPicPr>
          <p:cNvPr id="16" name="Image 15">
            <a:extLst>
              <a:ext uri="{FF2B5EF4-FFF2-40B4-BE49-F238E27FC236}">
                <a16:creationId xmlns:a16="http://schemas.microsoft.com/office/drawing/2014/main" id="{A3C51434-3648-4712-923F-6C07417A66EF}"/>
              </a:ext>
            </a:extLst>
          </p:cNvPr>
          <p:cNvPicPr>
            <a:picLocks noChangeAspect="1"/>
          </p:cNvPicPr>
          <p:nvPr/>
        </p:nvPicPr>
        <p:blipFill>
          <a:blip r:embed="rId3"/>
          <a:stretch>
            <a:fillRect/>
          </a:stretch>
        </p:blipFill>
        <p:spPr>
          <a:xfrm flipV="1">
            <a:off x="4950566" y="751868"/>
            <a:ext cx="960468" cy="1066281"/>
          </a:xfrm>
          <a:prstGeom prst="rect">
            <a:avLst/>
          </a:prstGeom>
        </p:spPr>
      </p:pic>
    </p:spTree>
    <p:extLst>
      <p:ext uri="{BB962C8B-B14F-4D97-AF65-F5344CB8AC3E}">
        <p14:creationId xmlns:p14="http://schemas.microsoft.com/office/powerpoint/2010/main" val="2641624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860112" y="735015"/>
            <a:ext cx="4568099" cy="1060533"/>
          </a:xfrm>
        </p:spPr>
        <p:txBody>
          <a:bodyPr/>
          <a:lstStyle/>
          <a:p>
            <a:r>
              <a:rPr lang="en-US" sz="3600" dirty="0"/>
              <a:t>Elasticsearch</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8</a:t>
            </a:fld>
            <a:endParaRPr lang="en-US" altLang="zh-CN" dirty="0"/>
          </a:p>
        </p:txBody>
      </p:sp>
      <p:sp>
        <p:nvSpPr>
          <p:cNvPr id="4" name="Footer Placeholder 3">
            <a:extLst>
              <a:ext uri="{FF2B5EF4-FFF2-40B4-BE49-F238E27FC236}">
                <a16:creationId xmlns:a16="http://schemas.microsoft.com/office/drawing/2014/main" id="{434181D5-0845-4865-8F5A-611229129E91}"/>
              </a:ext>
            </a:extLst>
          </p:cNvPr>
          <p:cNvSpPr txBox="1">
            <a:spLocks/>
          </p:cNvSpPr>
          <p:nvPr/>
        </p:nvSpPr>
        <p:spPr>
          <a:xfrm>
            <a:off x="2796885" y="6217920"/>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Introduction to Elastic Stack</a:t>
            </a:r>
          </a:p>
        </p:txBody>
      </p:sp>
      <p:sp>
        <p:nvSpPr>
          <p:cNvPr id="6" name="Text Placeholder 19">
            <a:extLst>
              <a:ext uri="{FF2B5EF4-FFF2-40B4-BE49-F238E27FC236}">
                <a16:creationId xmlns:a16="http://schemas.microsoft.com/office/drawing/2014/main" id="{972EA14F-E7E0-46D8-9F84-45AF4D787E41}"/>
              </a:ext>
            </a:extLst>
          </p:cNvPr>
          <p:cNvSpPr txBox="1">
            <a:spLocks/>
          </p:cNvSpPr>
          <p:nvPr/>
        </p:nvSpPr>
        <p:spPr>
          <a:xfrm>
            <a:off x="897426" y="1518616"/>
            <a:ext cx="3798917" cy="581891"/>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Distributed and Horizontally Scalable</a:t>
            </a:r>
            <a:endParaRPr lang="en-US" sz="1600" dirty="0"/>
          </a:p>
        </p:txBody>
      </p:sp>
      <p:sp>
        <p:nvSpPr>
          <p:cNvPr id="13" name="Text Placeholder 19">
            <a:extLst>
              <a:ext uri="{FF2B5EF4-FFF2-40B4-BE49-F238E27FC236}">
                <a16:creationId xmlns:a16="http://schemas.microsoft.com/office/drawing/2014/main" id="{D0F3C243-9D65-453D-A036-6FE93FAB8C94}"/>
              </a:ext>
            </a:extLst>
          </p:cNvPr>
          <p:cNvSpPr txBox="1">
            <a:spLocks/>
          </p:cNvSpPr>
          <p:nvPr/>
        </p:nvSpPr>
        <p:spPr>
          <a:xfrm>
            <a:off x="7988531" y="1809562"/>
            <a:ext cx="3798916" cy="371579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p:txBody>
      </p:sp>
      <p:pic>
        <p:nvPicPr>
          <p:cNvPr id="16" name="Image 15">
            <a:extLst>
              <a:ext uri="{FF2B5EF4-FFF2-40B4-BE49-F238E27FC236}">
                <a16:creationId xmlns:a16="http://schemas.microsoft.com/office/drawing/2014/main" id="{A3C51434-3648-4712-923F-6C07417A66EF}"/>
              </a:ext>
            </a:extLst>
          </p:cNvPr>
          <p:cNvPicPr>
            <a:picLocks noChangeAspect="1"/>
          </p:cNvPicPr>
          <p:nvPr/>
        </p:nvPicPr>
        <p:blipFill>
          <a:blip r:embed="rId3"/>
          <a:stretch>
            <a:fillRect/>
          </a:stretch>
        </p:blipFill>
        <p:spPr>
          <a:xfrm flipV="1">
            <a:off x="4950566" y="751868"/>
            <a:ext cx="960468" cy="1066281"/>
          </a:xfrm>
          <a:prstGeom prst="rect">
            <a:avLst/>
          </a:prstGeom>
        </p:spPr>
      </p:pic>
      <p:pic>
        <p:nvPicPr>
          <p:cNvPr id="2" name="Image 1">
            <a:extLst>
              <a:ext uri="{FF2B5EF4-FFF2-40B4-BE49-F238E27FC236}">
                <a16:creationId xmlns:a16="http://schemas.microsoft.com/office/drawing/2014/main" id="{731C9E36-57E1-44C9-8A3E-E54197B73E0F}"/>
              </a:ext>
            </a:extLst>
          </p:cNvPr>
          <p:cNvPicPr>
            <a:picLocks noChangeAspect="1"/>
          </p:cNvPicPr>
          <p:nvPr/>
        </p:nvPicPr>
        <p:blipFill>
          <a:blip r:embed="rId4"/>
          <a:stretch>
            <a:fillRect/>
          </a:stretch>
        </p:blipFill>
        <p:spPr>
          <a:xfrm>
            <a:off x="4950566" y="2211850"/>
            <a:ext cx="5650068" cy="3659786"/>
          </a:xfrm>
          <a:prstGeom prst="rect">
            <a:avLst/>
          </a:prstGeom>
        </p:spPr>
      </p:pic>
    </p:spTree>
    <p:extLst>
      <p:ext uri="{BB962C8B-B14F-4D97-AF65-F5344CB8AC3E}">
        <p14:creationId xmlns:p14="http://schemas.microsoft.com/office/powerpoint/2010/main" val="3816478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860112" y="735015"/>
            <a:ext cx="4568099" cy="1060533"/>
          </a:xfrm>
        </p:spPr>
        <p:txBody>
          <a:bodyPr/>
          <a:lstStyle/>
          <a:p>
            <a:r>
              <a:rPr lang="en-US" sz="3600" dirty="0"/>
              <a:t>Kibana</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9</a:t>
            </a:fld>
            <a:endParaRPr lang="en-US" altLang="zh-CN" dirty="0"/>
          </a:p>
        </p:txBody>
      </p:sp>
      <p:sp>
        <p:nvSpPr>
          <p:cNvPr id="4" name="Footer Placeholder 3">
            <a:extLst>
              <a:ext uri="{FF2B5EF4-FFF2-40B4-BE49-F238E27FC236}">
                <a16:creationId xmlns:a16="http://schemas.microsoft.com/office/drawing/2014/main" id="{434181D5-0845-4865-8F5A-611229129E91}"/>
              </a:ext>
            </a:extLst>
          </p:cNvPr>
          <p:cNvSpPr txBox="1">
            <a:spLocks/>
          </p:cNvSpPr>
          <p:nvPr/>
        </p:nvSpPr>
        <p:spPr>
          <a:xfrm>
            <a:off x="2796885" y="6217920"/>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Introduction to Elastic Stack</a:t>
            </a:r>
          </a:p>
        </p:txBody>
      </p:sp>
      <p:sp>
        <p:nvSpPr>
          <p:cNvPr id="6" name="Text Placeholder 19">
            <a:extLst>
              <a:ext uri="{FF2B5EF4-FFF2-40B4-BE49-F238E27FC236}">
                <a16:creationId xmlns:a16="http://schemas.microsoft.com/office/drawing/2014/main" id="{972EA14F-E7E0-46D8-9F84-45AF4D787E41}"/>
              </a:ext>
            </a:extLst>
          </p:cNvPr>
          <p:cNvSpPr txBox="1">
            <a:spLocks/>
          </p:cNvSpPr>
          <p:nvPr/>
        </p:nvSpPr>
        <p:spPr>
          <a:xfrm>
            <a:off x="897426" y="1518616"/>
            <a:ext cx="3798917" cy="581891"/>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Analytics and Visualization Platform</a:t>
            </a:r>
            <a:endParaRPr lang="en-US" sz="1600" dirty="0"/>
          </a:p>
        </p:txBody>
      </p:sp>
      <p:sp>
        <p:nvSpPr>
          <p:cNvPr id="13" name="Text Placeholder 19">
            <a:extLst>
              <a:ext uri="{FF2B5EF4-FFF2-40B4-BE49-F238E27FC236}">
                <a16:creationId xmlns:a16="http://schemas.microsoft.com/office/drawing/2014/main" id="{D0F3C243-9D65-453D-A036-6FE93FAB8C94}"/>
              </a:ext>
            </a:extLst>
          </p:cNvPr>
          <p:cNvSpPr txBox="1">
            <a:spLocks/>
          </p:cNvSpPr>
          <p:nvPr/>
        </p:nvSpPr>
        <p:spPr>
          <a:xfrm>
            <a:off x="7988531" y="1809562"/>
            <a:ext cx="3798916" cy="371579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p:txBody>
      </p:sp>
      <p:pic>
        <p:nvPicPr>
          <p:cNvPr id="3" name="Image 2">
            <a:extLst>
              <a:ext uri="{FF2B5EF4-FFF2-40B4-BE49-F238E27FC236}">
                <a16:creationId xmlns:a16="http://schemas.microsoft.com/office/drawing/2014/main" id="{1B2904A2-CDC8-448F-9CFE-4296EA5D35D7}"/>
              </a:ext>
            </a:extLst>
          </p:cNvPr>
          <p:cNvPicPr>
            <a:picLocks noChangeAspect="1"/>
          </p:cNvPicPr>
          <p:nvPr/>
        </p:nvPicPr>
        <p:blipFill>
          <a:blip r:embed="rId3"/>
          <a:stretch>
            <a:fillRect/>
          </a:stretch>
        </p:blipFill>
        <p:spPr>
          <a:xfrm>
            <a:off x="5491576" y="1897248"/>
            <a:ext cx="5702593" cy="2863997"/>
          </a:xfrm>
          <a:prstGeom prst="rect">
            <a:avLst/>
          </a:prstGeom>
        </p:spPr>
      </p:pic>
      <p:pic>
        <p:nvPicPr>
          <p:cNvPr id="7" name="Image 6">
            <a:extLst>
              <a:ext uri="{FF2B5EF4-FFF2-40B4-BE49-F238E27FC236}">
                <a16:creationId xmlns:a16="http://schemas.microsoft.com/office/drawing/2014/main" id="{72ADF37C-9B25-4E13-929B-3F334DDCB33D}"/>
              </a:ext>
            </a:extLst>
          </p:cNvPr>
          <p:cNvPicPr>
            <a:picLocks noChangeAspect="1"/>
          </p:cNvPicPr>
          <p:nvPr/>
        </p:nvPicPr>
        <p:blipFill>
          <a:blip r:embed="rId4"/>
          <a:stretch>
            <a:fillRect/>
          </a:stretch>
        </p:blipFill>
        <p:spPr>
          <a:xfrm>
            <a:off x="1862271" y="2100507"/>
            <a:ext cx="3130711" cy="1835244"/>
          </a:xfrm>
          <a:prstGeom prst="rect">
            <a:avLst/>
          </a:prstGeom>
        </p:spPr>
      </p:pic>
      <p:pic>
        <p:nvPicPr>
          <p:cNvPr id="9" name="Image 8">
            <a:extLst>
              <a:ext uri="{FF2B5EF4-FFF2-40B4-BE49-F238E27FC236}">
                <a16:creationId xmlns:a16="http://schemas.microsoft.com/office/drawing/2014/main" id="{5B2C66DD-35C0-4899-9C5E-BA63E02ABC5D}"/>
              </a:ext>
            </a:extLst>
          </p:cNvPr>
          <p:cNvPicPr>
            <a:picLocks noChangeAspect="1"/>
          </p:cNvPicPr>
          <p:nvPr/>
        </p:nvPicPr>
        <p:blipFill>
          <a:blip r:embed="rId5"/>
          <a:stretch>
            <a:fillRect/>
          </a:stretch>
        </p:blipFill>
        <p:spPr>
          <a:xfrm>
            <a:off x="4900410" y="735014"/>
            <a:ext cx="1195590" cy="669143"/>
          </a:xfrm>
          <a:prstGeom prst="rect">
            <a:avLst/>
          </a:prstGeom>
        </p:spPr>
      </p:pic>
    </p:spTree>
    <p:extLst>
      <p:ext uri="{BB962C8B-B14F-4D97-AF65-F5344CB8AC3E}">
        <p14:creationId xmlns:p14="http://schemas.microsoft.com/office/powerpoint/2010/main" val="1762483095"/>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AD51DF-C727-4608-B606-5D6C957D4C4D}">
  <ds:schemaRefs>
    <ds:schemaRef ds:uri="http://schemas.microsoft.com/office/2006/documentManagement/types"/>
    <ds:schemaRef ds:uri="http://purl.org/dc/elements/1.1/"/>
    <ds:schemaRef ds:uri="http://purl.org/dc/dcmitype/"/>
    <ds:schemaRef ds:uri="16c05727-aa75-4e4a-9b5f-8a80a1165891"/>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230e9df3-be65-4c73-a93b-d1236ebd677e"/>
    <ds:schemaRef ds:uri="71af3243-3dd4-4a8d-8c0d-dd76da1f02a5"/>
    <ds:schemaRef ds:uri="http://schemas.microsoft.com/sharepoint/v3"/>
  </ds:schemaRefs>
</ds:datastoreItem>
</file>

<file path=customXml/itemProps2.xml><?xml version="1.0" encoding="utf-8"?>
<ds:datastoreItem xmlns:ds="http://schemas.openxmlformats.org/officeDocument/2006/customXml" ds:itemID="{1E0D8C9A-C895-482B-B501-694996FFDE4D}">
  <ds:schemaRefs>
    <ds:schemaRef ds:uri="http://schemas.microsoft.com/sharepoint/v3/contenttype/forms"/>
  </ds:schemaRefs>
</ds:datastoreItem>
</file>

<file path=customXml/itemProps3.xml><?xml version="1.0" encoding="utf-8"?>
<ds:datastoreItem xmlns:ds="http://schemas.openxmlformats.org/officeDocument/2006/customXml" ds:itemID="{C511997D-2559-4D54-8469-327570B187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0</TotalTime>
  <Words>539</Words>
  <Application>Microsoft Office PowerPoint</Application>
  <PresentationFormat>Grand écran</PresentationFormat>
  <Paragraphs>111</Paragraphs>
  <Slides>14</Slides>
  <Notes>14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14</vt:i4>
      </vt:variant>
    </vt:vector>
  </HeadingPairs>
  <TitlesOfParts>
    <vt:vector size="22" baseType="lpstr">
      <vt:lpstr>等线</vt:lpstr>
      <vt:lpstr>Abadi</vt:lpstr>
      <vt:lpstr>Arial</vt:lpstr>
      <vt:lpstr>Calibri</vt:lpstr>
      <vt:lpstr>Posterama</vt:lpstr>
      <vt:lpstr>Posterama Text Black</vt:lpstr>
      <vt:lpstr>Posterama Text SemiBold</vt:lpstr>
      <vt:lpstr>Custom</vt:lpstr>
      <vt:lpstr>Présentation PowerPoint</vt:lpstr>
      <vt:lpstr>The Beginning</vt:lpstr>
      <vt:lpstr>Elastic Stack Components</vt:lpstr>
      <vt:lpstr>Elastic Partners</vt:lpstr>
      <vt:lpstr>Elastic Stack Use Cases </vt:lpstr>
      <vt:lpstr>Elastic Stack Use Cases </vt:lpstr>
      <vt:lpstr>Elasticsearch</vt:lpstr>
      <vt:lpstr>Elasticsearch</vt:lpstr>
      <vt:lpstr>Kibana</vt:lpstr>
      <vt:lpstr>Logstash</vt:lpstr>
      <vt:lpstr>Beats</vt:lpstr>
      <vt:lpstr>Elastic Stack Architecture</vt:lpstr>
      <vt:lpstr>Questions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2023-09-14T06:03:51Z</dcterms:created>
  <dcterms:modified xsi:type="dcterms:W3CDTF">2024-05-08T20:45:31Z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