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48"/>
  </p:notesMasterIdLst>
  <p:handoutMasterIdLst>
    <p:handoutMasterId r:id="rId49"/>
  </p:handoutMasterIdLst>
  <p:sldIdLst>
    <p:sldId id="292" r:id="rId5"/>
    <p:sldId id="306" r:id="rId6"/>
    <p:sldId id="311" r:id="rId7"/>
    <p:sldId id="312" r:id="rId8"/>
    <p:sldId id="295" r:id="rId9"/>
    <p:sldId id="307" r:id="rId10"/>
    <p:sldId id="308" r:id="rId11"/>
    <p:sldId id="309" r:id="rId12"/>
    <p:sldId id="332" r:id="rId13"/>
    <p:sldId id="333" r:id="rId14"/>
    <p:sldId id="343" r:id="rId15"/>
    <p:sldId id="344" r:id="rId16"/>
    <p:sldId id="345" r:id="rId17"/>
    <p:sldId id="340" r:id="rId18"/>
    <p:sldId id="341" r:id="rId19"/>
    <p:sldId id="316" r:id="rId20"/>
    <p:sldId id="317" r:id="rId21"/>
    <p:sldId id="318" r:id="rId22"/>
    <p:sldId id="319" r:id="rId23"/>
    <p:sldId id="320" r:id="rId24"/>
    <p:sldId id="321" r:id="rId25"/>
    <p:sldId id="322" r:id="rId26"/>
    <p:sldId id="323" r:id="rId27"/>
    <p:sldId id="324" r:id="rId28"/>
    <p:sldId id="325" r:id="rId29"/>
    <p:sldId id="326" r:id="rId30"/>
    <p:sldId id="327" r:id="rId31"/>
    <p:sldId id="328" r:id="rId32"/>
    <p:sldId id="329" r:id="rId33"/>
    <p:sldId id="330" r:id="rId34"/>
    <p:sldId id="331" r:id="rId35"/>
    <p:sldId id="334" r:id="rId36"/>
    <p:sldId id="335" r:id="rId37"/>
    <p:sldId id="342" r:id="rId38"/>
    <p:sldId id="336" r:id="rId39"/>
    <p:sldId id="337" r:id="rId40"/>
    <p:sldId id="338" r:id="rId41"/>
    <p:sldId id="339" r:id="rId42"/>
    <p:sldId id="313" r:id="rId43"/>
    <p:sldId id="314" r:id="rId44"/>
    <p:sldId id="315" r:id="rId45"/>
    <p:sldId id="304" r:id="rId46"/>
    <p:sldId id="289" r:id="rId4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eu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6992"/>
    <a:srgbClr val="AEC2D8"/>
    <a:srgbClr val="98432A"/>
    <a:srgbClr val="D84400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47" autoAdjust="0"/>
    <p:restoredTop sz="77972" autoAdjust="0"/>
  </p:normalViewPr>
  <p:slideViewPr>
    <p:cSldViewPr snapToGrid="0" showGuides="1">
      <p:cViewPr varScale="1">
        <p:scale>
          <a:sx n="60" d="100"/>
          <a:sy n="60" d="100"/>
        </p:scale>
        <p:origin x="924" y="48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58" d="100"/>
          <a:sy n="58" d="100"/>
        </p:scale>
        <p:origin x="249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commentAuthors" Target="comment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56" Type="http://schemas.microsoft.com/office/2018/10/relationships/authors" Target="authors.xml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5/8/2024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ED2950FC-64C0-50D7-5101-884A13ED2F1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" name="Slide Image Placeholder 8">
            <a:extLst>
              <a:ext uri="{FF2B5EF4-FFF2-40B4-BE49-F238E27FC236}">
                <a16:creationId xmlns:a16="http://schemas.microsoft.com/office/drawing/2014/main" id="{CEA88831-A930-596B-0685-672024BE27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A3FD0A0-F4FB-BC20-358F-C4F179AA89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2D389891-233D-6282-224F-6B8EC0182D2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61DD8-56E8-44DB-8D68-9188DEA50502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12" name="Notes Placeholder 11">
            <a:extLst>
              <a:ext uri="{FF2B5EF4-FFF2-40B4-BE49-F238E27FC236}">
                <a16:creationId xmlns:a16="http://schemas.microsoft.com/office/drawing/2014/main" id="{F2A2D99A-04B6-3AD9-B6DA-EEE29FB0DD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EF4F81C-C1F0-7738-A271-96AF417D7F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84C781-2765-427A-A960-385CE0D0CAB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0147970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10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920622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1480740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12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5746347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13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9220537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14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5415106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15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122784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16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0558471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17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880068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18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364240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19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179397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 shard is the smallest unit of an Elasticsearch Cluster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2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2870134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20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48838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21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3351367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22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7677234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23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2328244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24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1226944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25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1996068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26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9811644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27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738066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28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915618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29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00520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● There are two types of shards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○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primary shards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the original shards of an index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○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replica shards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copies of the primary shard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● Documents are replicated between a primary and its replicas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○ a primary and all replicas are guaranteed to be on different </a:t>
            </a:r>
            <a:r>
              <a:rPr lang="fr-F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nodes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○ you can not increase the number of primary shards after an 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 </a:t>
            </a:r>
            <a:r>
              <a:rPr lang="fr-F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created</a:t>
            </a:r>
            <a:endParaRPr lang="fr-F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○ the number of replicas is dynamic</a:t>
            </a:r>
          </a:p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● High </a:t>
            </a:r>
            <a:r>
              <a:rPr lang="fr-F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availability</a:t>
            </a:r>
            <a:endParaRPr lang="fr-F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○ you can lose a node and still have all the data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○ replicas are promoted to primaries as needed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3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5496854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○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Pivot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collect results of complex bucket and metrics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aggs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○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Latest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collect most recent documents of bucket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30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1317753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31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6710149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○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hot tier: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have the fastest storage for writing data and for</a:t>
            </a:r>
          </a:p>
          <a:p>
            <a:r>
              <a:rPr lang="fr-F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frequent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searching</a:t>
            </a:r>
            <a:endParaRPr lang="fr-F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○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warm tier: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read-only data that is searched less often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○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cold tier: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data that is searched sparingly</a:t>
            </a:r>
          </a:p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○ </a:t>
            </a:r>
            <a:r>
              <a:rPr lang="fr-FR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frozen</a:t>
            </a:r>
            <a:r>
              <a:rPr lang="fr-FR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tier: 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data in </a:t>
            </a:r>
            <a:r>
              <a:rPr lang="fr-F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searchable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snapshots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32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3360275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33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9197703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34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0292494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35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8629848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36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487800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37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78049896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38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03135028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39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25367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● Specify the number of primary shards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you create the index</a:t>
            </a:r>
          </a:p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○ default </a:t>
            </a:r>
            <a:r>
              <a:rPr lang="fr-F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○ use the </a:t>
            </a:r>
            <a:r>
              <a:rPr lang="en-US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number_of_shards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setting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● The default number of replicas per primary is 1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○ specify the number of replica sets when you create the index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○ use the </a:t>
            </a:r>
            <a:r>
              <a:rPr lang="en-US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number_of_replicas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setting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○ can be changed at any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4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85678648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40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81426313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41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78288281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42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4392980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43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43929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4331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24575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1530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71548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9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73179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‹N°›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‹N°›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‹N°›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‹N°›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‹N°›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‹N°›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‹N°›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‹N°›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‹N°›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‹N°›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‹N°›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‹N°›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‹N°›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‹N°›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573815" y="4105020"/>
            <a:ext cx="4062214" cy="1065496"/>
          </a:xfrm>
        </p:spPr>
        <p:txBody>
          <a:bodyPr/>
          <a:lstStyle/>
          <a:p>
            <a:r>
              <a:rPr lang="en-US" dirty="0"/>
              <a:t>Mr. Iyanou Eraste AKANDE</a:t>
            </a:r>
            <a:br>
              <a:rPr lang="en-US" dirty="0"/>
            </a:br>
            <a:r>
              <a:rPr lang="en-US" dirty="0"/>
              <a:t>Elastic Certified Engineer</a:t>
            </a:r>
            <a:br>
              <a:rPr lang="en-US" dirty="0"/>
            </a:br>
            <a:r>
              <a:rPr lang="en-US" dirty="0"/>
              <a:t>Data Engineer at </a:t>
            </a:r>
            <a:r>
              <a:rPr lang="en-US" dirty="0" err="1"/>
              <a:t>Synaptique</a:t>
            </a:r>
            <a:r>
              <a:rPr lang="en-US" dirty="0"/>
              <a:t> Maghreb</a:t>
            </a: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91061" y="3645016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B04C4496-6C04-4F73-A52E-5A21BEDBB7DF}"/>
              </a:ext>
            </a:extLst>
          </p:cNvPr>
          <p:cNvSpPr txBox="1">
            <a:spLocks/>
          </p:cNvSpPr>
          <p:nvPr/>
        </p:nvSpPr>
        <p:spPr>
          <a:xfrm>
            <a:off x="457220" y="1205265"/>
            <a:ext cx="7825541" cy="22190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>
                <a:solidFill>
                  <a:srgbClr val="FF0000"/>
                </a:solidFill>
              </a:rPr>
              <a:t>Introduction to Elasticsearch</a:t>
            </a:r>
            <a:endParaRPr lang="en-US" sz="4800" dirty="0">
              <a:solidFill>
                <a:srgbClr val="FF0000"/>
              </a:solidFill>
            </a:endParaRPr>
          </a:p>
        </p:txBody>
      </p:sp>
      <p:pic>
        <p:nvPicPr>
          <p:cNvPr id="10" name="Espace réservé pour une image  9">
            <a:extLst>
              <a:ext uri="{FF2B5EF4-FFF2-40B4-BE49-F238E27FC236}">
                <a16:creationId xmlns:a16="http://schemas.microsoft.com/office/drawing/2014/main" id="{315CD5CA-B654-4E7B-83C9-2F643DE8832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3"/>
          <a:srcRect l="6518" r="6518"/>
          <a:stretch>
            <a:fillRect/>
          </a:stretch>
        </p:blipFill>
        <p:spPr>
          <a:xfrm>
            <a:off x="7719373" y="1945178"/>
            <a:ext cx="3428687" cy="3943003"/>
          </a:xfr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7E7F840-F353-4804-A407-EBA3C15013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9572" y="198860"/>
            <a:ext cx="2102977" cy="148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424487"/>
            <a:ext cx="5117162" cy="1325563"/>
          </a:xfrm>
        </p:spPr>
        <p:txBody>
          <a:bodyPr/>
          <a:lstStyle/>
          <a:p>
            <a:r>
              <a:rPr lang="en-US" sz="3600" dirty="0"/>
              <a:t>Index Template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1EC1F-42C9-66C4-9D49-F6AF79D5BE91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/>
          <a:p>
            <a:r>
              <a:rPr lang="en-US" dirty="0"/>
              <a:t>Starting with Elasticsearch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10</a:t>
            </a:fld>
            <a:endParaRPr lang="en-US" altLang="zh-CN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70ADDAF-28B8-4667-B54D-9C244AEA2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5918138" y="751868"/>
            <a:ext cx="960468" cy="106628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F43F934-493D-4A39-95FA-40263599252D}"/>
              </a:ext>
            </a:extLst>
          </p:cNvPr>
          <p:cNvSpPr/>
          <p:nvPr/>
        </p:nvSpPr>
        <p:spPr>
          <a:xfrm>
            <a:off x="539239" y="2236799"/>
            <a:ext cx="10654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sz="1200" dirty="0">
              <a:solidFill>
                <a:srgbClr val="343741"/>
              </a:solidFill>
              <a:latin typeface="CourierNew"/>
            </a:endParaRPr>
          </a:p>
          <a:p>
            <a:endParaRPr lang="fr-FR" sz="1200" dirty="0">
              <a:solidFill>
                <a:srgbClr val="343741"/>
              </a:solidFill>
              <a:latin typeface="CourierNew"/>
            </a:endParaRPr>
          </a:p>
          <a:p>
            <a:endParaRPr lang="fr-FR" sz="1200" dirty="0">
              <a:solidFill>
                <a:srgbClr val="343741"/>
              </a:solidFill>
              <a:latin typeface="CourierNew"/>
            </a:endParaRPr>
          </a:p>
        </p:txBody>
      </p:sp>
      <p:sp>
        <p:nvSpPr>
          <p:cNvPr id="11" name="Text Placeholder 19">
            <a:extLst>
              <a:ext uri="{FF2B5EF4-FFF2-40B4-BE49-F238E27FC236}">
                <a16:creationId xmlns:a16="http://schemas.microsoft.com/office/drawing/2014/main" id="{D909D1A5-9442-4F27-BB94-DBEB1ADC6B8B}"/>
              </a:ext>
            </a:extLst>
          </p:cNvPr>
          <p:cNvSpPr txBox="1">
            <a:spLocks/>
          </p:cNvSpPr>
          <p:nvPr/>
        </p:nvSpPr>
        <p:spPr>
          <a:xfrm>
            <a:off x="997831" y="2357375"/>
            <a:ext cx="5679275" cy="7902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 ● Multiple indices with the same settings and </a:t>
            </a:r>
            <a:r>
              <a:rPr lang="fr-FR" sz="1600" dirty="0" err="1"/>
              <a:t>mappings</a:t>
            </a:r>
            <a:endParaRPr lang="en-US" sz="1600" dirty="0"/>
          </a:p>
        </p:txBody>
      </p:sp>
      <p:sp>
        <p:nvSpPr>
          <p:cNvPr id="10" name="Text Placeholder 19">
            <a:extLst>
              <a:ext uri="{FF2B5EF4-FFF2-40B4-BE49-F238E27FC236}">
                <a16:creationId xmlns:a16="http://schemas.microsoft.com/office/drawing/2014/main" id="{D495EED6-47EB-495E-BB05-5DC420CF8C09}"/>
              </a:ext>
            </a:extLst>
          </p:cNvPr>
          <p:cNvSpPr txBox="1">
            <a:spLocks/>
          </p:cNvSpPr>
          <p:nvPr/>
        </p:nvSpPr>
        <p:spPr>
          <a:xfrm>
            <a:off x="774425" y="1741647"/>
            <a:ext cx="3798917" cy="5818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/>
          </a:p>
        </p:txBody>
      </p:sp>
      <p:sp>
        <p:nvSpPr>
          <p:cNvPr id="12" name="Text Placeholder 19">
            <a:extLst>
              <a:ext uri="{FF2B5EF4-FFF2-40B4-BE49-F238E27FC236}">
                <a16:creationId xmlns:a16="http://schemas.microsoft.com/office/drawing/2014/main" id="{6AAF181A-D9B4-44C6-A5B8-F646AD94BA47}"/>
              </a:ext>
            </a:extLst>
          </p:cNvPr>
          <p:cNvSpPr txBox="1">
            <a:spLocks/>
          </p:cNvSpPr>
          <p:nvPr/>
        </p:nvSpPr>
        <p:spPr>
          <a:xfrm>
            <a:off x="399572" y="3149178"/>
            <a:ext cx="7061509" cy="15350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          ● Index template can contain </a:t>
            </a:r>
          </a:p>
          <a:p>
            <a:pPr marL="0" indent="0">
              <a:buNone/>
            </a:pPr>
            <a:r>
              <a:rPr lang="fr-FR" sz="1600" b="1" i="1" dirty="0"/>
              <a:t>	○ </a:t>
            </a:r>
            <a:r>
              <a:rPr lang="fr-FR" sz="1600" b="1" dirty="0"/>
              <a:t>settings</a:t>
            </a:r>
          </a:p>
          <a:p>
            <a:pPr marL="0" indent="0">
              <a:buNone/>
            </a:pPr>
            <a:r>
              <a:rPr lang="fr-FR" sz="1600" b="1" i="1" dirty="0"/>
              <a:t>	○ </a:t>
            </a:r>
            <a:r>
              <a:rPr lang="fr-FR" sz="1600" b="1" dirty="0" err="1"/>
              <a:t>mappings</a:t>
            </a:r>
            <a:endParaRPr lang="fr-FR" sz="1600" b="1" dirty="0"/>
          </a:p>
          <a:p>
            <a:pPr marL="0" indent="0">
              <a:buNone/>
            </a:pPr>
            <a:r>
              <a:rPr lang="fr-FR" sz="1600" b="1" i="1" dirty="0"/>
              <a:t>	○ </a:t>
            </a:r>
            <a:r>
              <a:rPr lang="fr-FR" sz="1600" b="1" dirty="0" err="1"/>
              <a:t>aliases</a:t>
            </a:r>
            <a:endParaRPr lang="fr-FR" sz="1600" b="1" dirty="0"/>
          </a:p>
          <a:p>
            <a:pPr marL="0" indent="0">
              <a:buNone/>
            </a:pPr>
            <a:r>
              <a:rPr lang="fr-FR" sz="1600" b="1" i="1" dirty="0"/>
              <a:t>	○ </a:t>
            </a:r>
            <a:r>
              <a:rPr lang="fr-FR" sz="1600" b="1" dirty="0"/>
              <a:t>component </a:t>
            </a:r>
            <a:r>
              <a:rPr lang="fr-FR" sz="1600" b="1" dirty="0" err="1"/>
              <a:t>templates</a:t>
            </a:r>
            <a:endParaRPr lang="en-US" sz="16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C25AE7E-7D76-49D2-B0AB-835E7A0D64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9104" y="2357375"/>
            <a:ext cx="4760021" cy="388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666" y="31080"/>
            <a:ext cx="5117162" cy="1325563"/>
          </a:xfrm>
        </p:spPr>
        <p:txBody>
          <a:bodyPr/>
          <a:lstStyle/>
          <a:p>
            <a:r>
              <a:rPr lang="en-US" sz="3600" dirty="0" err="1"/>
              <a:t>Analysers</a:t>
            </a:r>
            <a:endParaRPr lang="en-US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1EC1F-42C9-66C4-9D49-F6AF79D5BE91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/>
          <a:p>
            <a:r>
              <a:rPr lang="en-US" dirty="0"/>
              <a:t>Starting with Elasticsearch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11</a:t>
            </a:fld>
            <a:endParaRPr lang="en-US" altLang="zh-CN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70ADDAF-28B8-4667-B54D-9C244AEA2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5918138" y="220237"/>
            <a:ext cx="960468" cy="1066281"/>
          </a:xfrm>
          <a:prstGeom prst="rect">
            <a:avLst/>
          </a:prstGeom>
        </p:spPr>
      </p:pic>
      <p:sp>
        <p:nvSpPr>
          <p:cNvPr id="10" name="Text Placeholder 19">
            <a:extLst>
              <a:ext uri="{FF2B5EF4-FFF2-40B4-BE49-F238E27FC236}">
                <a16:creationId xmlns:a16="http://schemas.microsoft.com/office/drawing/2014/main" id="{D495EED6-47EB-495E-BB05-5DC420CF8C09}"/>
              </a:ext>
            </a:extLst>
          </p:cNvPr>
          <p:cNvSpPr txBox="1">
            <a:spLocks/>
          </p:cNvSpPr>
          <p:nvPr/>
        </p:nvSpPr>
        <p:spPr>
          <a:xfrm>
            <a:off x="362078" y="1062451"/>
            <a:ext cx="4023581" cy="6463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How to </a:t>
            </a:r>
            <a:r>
              <a:rPr lang="en-US" sz="2000" dirty="0" err="1"/>
              <a:t>analyse</a:t>
            </a:r>
            <a:r>
              <a:rPr lang="en-US" sz="2000" dirty="0"/>
              <a:t> text fields ?</a:t>
            </a:r>
          </a:p>
        </p:txBody>
      </p:sp>
      <p:sp>
        <p:nvSpPr>
          <p:cNvPr id="12" name="Text Placeholder 19">
            <a:extLst>
              <a:ext uri="{FF2B5EF4-FFF2-40B4-BE49-F238E27FC236}">
                <a16:creationId xmlns:a16="http://schemas.microsoft.com/office/drawing/2014/main" id="{6AAF181A-D9B4-44C6-A5B8-F646AD94BA47}"/>
              </a:ext>
            </a:extLst>
          </p:cNvPr>
          <p:cNvSpPr txBox="1">
            <a:spLocks/>
          </p:cNvSpPr>
          <p:nvPr/>
        </p:nvSpPr>
        <p:spPr>
          <a:xfrm>
            <a:off x="367666" y="2336392"/>
            <a:ext cx="5728334" cy="27566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Character filters : Transform the stream by adding, removing, or changing characters (Ex: mapping, </a:t>
            </a:r>
            <a:r>
              <a:rPr lang="en-US" sz="1600" dirty="0" err="1"/>
              <a:t>html_strip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Tokenizers : Breaking a text down into smaller chunks (Ex: whitespace)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Token filters : A </a:t>
            </a:r>
            <a:r>
              <a:rPr lang="en-US" sz="1600" i="1" dirty="0"/>
              <a:t>token filter</a:t>
            </a:r>
            <a:r>
              <a:rPr lang="en-US" sz="1600" dirty="0"/>
              <a:t> receives the token stream and may add, remove, or change tokens (Ex: lowercase, stop, synonym)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0BABB1-79AD-4FF8-9D4B-D93AD4780BD1}"/>
              </a:ext>
            </a:extLst>
          </p:cNvPr>
          <p:cNvSpPr/>
          <p:nvPr/>
        </p:nvSpPr>
        <p:spPr>
          <a:xfrm>
            <a:off x="362078" y="1674789"/>
            <a:ext cx="6516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>
                <a:latin typeface="Consolas" panose="020B0609020204030204" pitchFamily="49" charset="0"/>
              </a:rPr>
              <a:t>Example</a:t>
            </a:r>
            <a:r>
              <a:rPr lang="en-US" b="1" dirty="0">
                <a:latin typeface="Consolas" panose="020B0609020204030204" pitchFamily="49" charset="0"/>
              </a:rPr>
              <a:t>: A quick brown fox jumps over the lazy dog</a:t>
            </a:r>
            <a:endParaRPr lang="fr-FR" b="1" dirty="0"/>
          </a:p>
        </p:txBody>
      </p:sp>
      <p:sp>
        <p:nvSpPr>
          <p:cNvPr id="13" name="Text Placeholder 19">
            <a:extLst>
              <a:ext uri="{FF2B5EF4-FFF2-40B4-BE49-F238E27FC236}">
                <a16:creationId xmlns:a16="http://schemas.microsoft.com/office/drawing/2014/main" id="{247A19EC-3736-43E9-9871-B142F5F53E8E}"/>
              </a:ext>
            </a:extLst>
          </p:cNvPr>
          <p:cNvSpPr txBox="1">
            <a:spLocks/>
          </p:cNvSpPr>
          <p:nvPr/>
        </p:nvSpPr>
        <p:spPr>
          <a:xfrm>
            <a:off x="6791938" y="4706933"/>
            <a:ext cx="4860823" cy="12839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                      </a:t>
            </a:r>
            <a:r>
              <a:rPr lang="en-US" sz="1800" b="1" u="sng" dirty="0">
                <a:solidFill>
                  <a:schemeClr val="accent1"/>
                </a:solidFill>
              </a:rPr>
              <a:t>Built in Token filters</a:t>
            </a:r>
          </a:p>
          <a:p>
            <a:pPr marL="0" indent="0">
              <a:buNone/>
            </a:pPr>
            <a:r>
              <a:rPr lang="en-US" sz="1800" u="sng" dirty="0">
                <a:solidFill>
                  <a:schemeClr val="tx1"/>
                </a:solidFill>
              </a:rPr>
              <a:t>https://www.elastic.co/guide/en/elasticsearch/reference/current/analysis-tokenfilters.html</a:t>
            </a:r>
          </a:p>
        </p:txBody>
      </p:sp>
      <p:sp>
        <p:nvSpPr>
          <p:cNvPr id="14" name="Text Placeholder 19">
            <a:extLst>
              <a:ext uri="{FF2B5EF4-FFF2-40B4-BE49-F238E27FC236}">
                <a16:creationId xmlns:a16="http://schemas.microsoft.com/office/drawing/2014/main" id="{C6A98759-E263-4875-8F18-44B4C17F998A}"/>
              </a:ext>
            </a:extLst>
          </p:cNvPr>
          <p:cNvSpPr txBox="1">
            <a:spLocks/>
          </p:cNvSpPr>
          <p:nvPr/>
        </p:nvSpPr>
        <p:spPr>
          <a:xfrm>
            <a:off x="6558543" y="3529976"/>
            <a:ext cx="4860823" cy="12839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                      </a:t>
            </a:r>
            <a:r>
              <a:rPr lang="en-US" sz="1800" b="1" u="sng" dirty="0">
                <a:solidFill>
                  <a:schemeClr val="accent1"/>
                </a:solidFill>
              </a:rPr>
              <a:t>Built in Tokenizers</a:t>
            </a:r>
          </a:p>
          <a:p>
            <a:pPr marL="0" indent="0">
              <a:buNone/>
            </a:pPr>
            <a:r>
              <a:rPr lang="en-US" sz="1800" u="sng" dirty="0">
                <a:solidFill>
                  <a:schemeClr val="tx1"/>
                </a:solidFill>
              </a:rPr>
              <a:t>https://www.elastic.co/guide/en/elasticsearch/reference/current/analysis-tokenizers.html</a:t>
            </a:r>
          </a:p>
        </p:txBody>
      </p:sp>
      <p:sp>
        <p:nvSpPr>
          <p:cNvPr id="15" name="Text Placeholder 19">
            <a:extLst>
              <a:ext uri="{FF2B5EF4-FFF2-40B4-BE49-F238E27FC236}">
                <a16:creationId xmlns:a16="http://schemas.microsoft.com/office/drawing/2014/main" id="{1976F592-8C25-47B7-85F8-C8C7D18AFFB4}"/>
              </a:ext>
            </a:extLst>
          </p:cNvPr>
          <p:cNvSpPr txBox="1">
            <a:spLocks/>
          </p:cNvSpPr>
          <p:nvPr/>
        </p:nvSpPr>
        <p:spPr>
          <a:xfrm>
            <a:off x="6398372" y="2192599"/>
            <a:ext cx="4860823" cy="12839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                      </a:t>
            </a:r>
            <a:r>
              <a:rPr lang="en-US" sz="1800" b="1" u="sng" dirty="0">
                <a:solidFill>
                  <a:schemeClr val="accent1"/>
                </a:solidFill>
              </a:rPr>
              <a:t>Built in </a:t>
            </a:r>
            <a:r>
              <a:rPr lang="en-US" sz="1800" b="1" u="sng" dirty="0" err="1">
                <a:solidFill>
                  <a:schemeClr val="accent1"/>
                </a:solidFill>
              </a:rPr>
              <a:t>Analysers</a:t>
            </a:r>
            <a:endParaRPr lang="en-US" sz="1800" b="1" u="sng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800" u="sng" dirty="0">
                <a:solidFill>
                  <a:schemeClr val="tx1"/>
                </a:solidFill>
              </a:rPr>
              <a:t>https://www.elastic.co/guide/en/elasticsearch/reference/current/analysis-analyzers.html</a:t>
            </a:r>
          </a:p>
        </p:txBody>
      </p:sp>
    </p:spTree>
    <p:extLst>
      <p:ext uri="{BB962C8B-B14F-4D97-AF65-F5344CB8AC3E}">
        <p14:creationId xmlns:p14="http://schemas.microsoft.com/office/powerpoint/2010/main" val="4233187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666" y="31080"/>
            <a:ext cx="5117162" cy="1325563"/>
          </a:xfrm>
        </p:spPr>
        <p:txBody>
          <a:bodyPr/>
          <a:lstStyle/>
          <a:p>
            <a:r>
              <a:rPr lang="en-US" sz="3600" dirty="0" err="1"/>
              <a:t>Analysers</a:t>
            </a:r>
            <a:endParaRPr lang="en-US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1EC1F-42C9-66C4-9D49-F6AF79D5BE91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/>
          <a:p>
            <a:r>
              <a:rPr lang="en-US" dirty="0"/>
              <a:t>Starting with Elasticsearch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12</a:t>
            </a:fld>
            <a:endParaRPr lang="en-US" altLang="zh-CN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70ADDAF-28B8-4667-B54D-9C244AEA2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5918138" y="220237"/>
            <a:ext cx="960468" cy="1066281"/>
          </a:xfrm>
          <a:prstGeom prst="rect">
            <a:avLst/>
          </a:prstGeom>
        </p:spPr>
      </p:pic>
      <p:sp>
        <p:nvSpPr>
          <p:cNvPr id="10" name="Text Placeholder 19">
            <a:extLst>
              <a:ext uri="{FF2B5EF4-FFF2-40B4-BE49-F238E27FC236}">
                <a16:creationId xmlns:a16="http://schemas.microsoft.com/office/drawing/2014/main" id="{D495EED6-47EB-495E-BB05-5DC420CF8C09}"/>
              </a:ext>
            </a:extLst>
          </p:cNvPr>
          <p:cNvSpPr txBox="1">
            <a:spLocks/>
          </p:cNvSpPr>
          <p:nvPr/>
        </p:nvSpPr>
        <p:spPr>
          <a:xfrm>
            <a:off x="362078" y="1062451"/>
            <a:ext cx="4023581" cy="6463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Create a custom </a:t>
            </a:r>
            <a:r>
              <a:rPr lang="en-US" sz="2000" dirty="0" err="1"/>
              <a:t>analyser</a:t>
            </a:r>
            <a:endParaRPr lang="en-US" sz="2000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E461A85B-9387-479E-A2D8-4E13D57371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632" y="1708782"/>
            <a:ext cx="4900484" cy="428548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8944D2C-4D51-4962-99F4-0D7A7C4D9C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0658" y="1665264"/>
            <a:ext cx="4725547" cy="433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533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666" y="31080"/>
            <a:ext cx="5117162" cy="1325563"/>
          </a:xfrm>
        </p:spPr>
        <p:txBody>
          <a:bodyPr/>
          <a:lstStyle/>
          <a:p>
            <a:r>
              <a:rPr lang="en-US" sz="3600" dirty="0" err="1"/>
              <a:t>Analysers</a:t>
            </a:r>
            <a:endParaRPr lang="en-US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1EC1F-42C9-66C4-9D49-F6AF79D5BE91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/>
          <a:p>
            <a:r>
              <a:rPr lang="en-US" dirty="0"/>
              <a:t>Starting with Elasticsearch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13</a:t>
            </a:fld>
            <a:endParaRPr lang="en-US" altLang="zh-CN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70ADDAF-28B8-4667-B54D-9C244AEA2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5918138" y="220237"/>
            <a:ext cx="960468" cy="1066281"/>
          </a:xfrm>
          <a:prstGeom prst="rect">
            <a:avLst/>
          </a:prstGeom>
        </p:spPr>
      </p:pic>
      <p:sp>
        <p:nvSpPr>
          <p:cNvPr id="10" name="Text Placeholder 19">
            <a:extLst>
              <a:ext uri="{FF2B5EF4-FFF2-40B4-BE49-F238E27FC236}">
                <a16:creationId xmlns:a16="http://schemas.microsoft.com/office/drawing/2014/main" id="{D495EED6-47EB-495E-BB05-5DC420CF8C09}"/>
              </a:ext>
            </a:extLst>
          </p:cNvPr>
          <p:cNvSpPr txBox="1">
            <a:spLocks/>
          </p:cNvSpPr>
          <p:nvPr/>
        </p:nvSpPr>
        <p:spPr>
          <a:xfrm>
            <a:off x="362078" y="1062451"/>
            <a:ext cx="4023581" cy="6463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Apply an </a:t>
            </a:r>
            <a:r>
              <a:rPr lang="en-US" sz="2000" dirty="0" err="1"/>
              <a:t>analyser</a:t>
            </a:r>
            <a:r>
              <a:rPr lang="en-US" sz="2000" dirty="0"/>
              <a:t> to a field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97DF587-1BC9-48A7-90EA-C598110D99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7217" y="1708782"/>
            <a:ext cx="6182309" cy="434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51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424487"/>
            <a:ext cx="5117162" cy="1325563"/>
          </a:xfrm>
        </p:spPr>
        <p:txBody>
          <a:bodyPr/>
          <a:lstStyle/>
          <a:p>
            <a:r>
              <a:rPr lang="en-US" sz="3600" dirty="0"/>
              <a:t>Query DSL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1EC1F-42C9-66C4-9D49-F6AF79D5BE91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/>
          <a:p>
            <a:r>
              <a:rPr lang="en-US" dirty="0"/>
              <a:t>Starting with Elasticsearch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14</a:t>
            </a:fld>
            <a:endParaRPr lang="en-US" altLang="zh-CN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70ADDAF-28B8-4667-B54D-9C244AEA2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5918138" y="751868"/>
            <a:ext cx="960468" cy="106628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F43F934-493D-4A39-95FA-40263599252D}"/>
              </a:ext>
            </a:extLst>
          </p:cNvPr>
          <p:cNvSpPr/>
          <p:nvPr/>
        </p:nvSpPr>
        <p:spPr>
          <a:xfrm>
            <a:off x="539239" y="2236799"/>
            <a:ext cx="10654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sz="1200" dirty="0">
              <a:solidFill>
                <a:srgbClr val="343741"/>
              </a:solidFill>
              <a:latin typeface="CourierNew"/>
            </a:endParaRPr>
          </a:p>
          <a:p>
            <a:endParaRPr lang="fr-FR" sz="1200" dirty="0">
              <a:solidFill>
                <a:srgbClr val="343741"/>
              </a:solidFill>
              <a:latin typeface="CourierNew"/>
            </a:endParaRPr>
          </a:p>
          <a:p>
            <a:endParaRPr lang="fr-FR" sz="1200" dirty="0">
              <a:solidFill>
                <a:srgbClr val="343741"/>
              </a:solidFill>
              <a:latin typeface="CourierNew"/>
            </a:endParaRPr>
          </a:p>
        </p:txBody>
      </p:sp>
      <p:sp>
        <p:nvSpPr>
          <p:cNvPr id="10" name="Text Placeholder 19">
            <a:extLst>
              <a:ext uri="{FF2B5EF4-FFF2-40B4-BE49-F238E27FC236}">
                <a16:creationId xmlns:a16="http://schemas.microsoft.com/office/drawing/2014/main" id="{D495EED6-47EB-495E-BB05-5DC420CF8C09}"/>
              </a:ext>
            </a:extLst>
          </p:cNvPr>
          <p:cNvSpPr txBox="1">
            <a:spLocks/>
          </p:cNvSpPr>
          <p:nvPr/>
        </p:nvSpPr>
        <p:spPr>
          <a:xfrm>
            <a:off x="774425" y="1741647"/>
            <a:ext cx="3798917" cy="5818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/>
          </a:p>
        </p:txBody>
      </p:sp>
      <p:sp>
        <p:nvSpPr>
          <p:cNvPr id="13" name="Text Placeholder 19">
            <a:extLst>
              <a:ext uri="{FF2B5EF4-FFF2-40B4-BE49-F238E27FC236}">
                <a16:creationId xmlns:a16="http://schemas.microsoft.com/office/drawing/2014/main" id="{2DCE3EA7-2264-43C9-A7FF-C6CA0B2146B0}"/>
              </a:ext>
            </a:extLst>
          </p:cNvPr>
          <p:cNvSpPr txBox="1">
            <a:spLocks/>
          </p:cNvSpPr>
          <p:nvPr/>
        </p:nvSpPr>
        <p:spPr>
          <a:xfrm>
            <a:off x="548294" y="1601746"/>
            <a:ext cx="3798917" cy="5818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Search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6BD678-1EB9-4659-930A-4B1C9ED52276}"/>
              </a:ext>
            </a:extLst>
          </p:cNvPr>
          <p:cNvSpPr/>
          <p:nvPr/>
        </p:nvSpPr>
        <p:spPr>
          <a:xfrm>
            <a:off x="1347124" y="5100260"/>
            <a:ext cx="111900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 u="sng" dirty="0">
                <a:solidFill>
                  <a:schemeClr val="accent1"/>
                </a:solidFill>
                <a:latin typeface="CourierNew-Bold"/>
              </a:rPr>
              <a:t>https://www.elastic.co/guide/en/elasticsearch/reference/current/query-dsl.html</a:t>
            </a:r>
            <a:endParaRPr lang="fr-FR" sz="1600" u="sng" dirty="0">
              <a:solidFill>
                <a:schemeClr val="accent1"/>
              </a:solidFill>
              <a:latin typeface="CourierNew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00AD2C-63BB-4EDB-B2BA-73CC0D7F5733}"/>
              </a:ext>
            </a:extLst>
          </p:cNvPr>
          <p:cNvSpPr/>
          <p:nvPr/>
        </p:nvSpPr>
        <p:spPr>
          <a:xfrm>
            <a:off x="6814216" y="2183637"/>
            <a:ext cx="473757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343741"/>
                </a:solidFill>
                <a:latin typeface="CourierNew-Bold"/>
              </a:rPr>
              <a:t>GET </a:t>
            </a:r>
            <a:r>
              <a:rPr lang="fr-FR" dirty="0" err="1">
                <a:solidFill>
                  <a:srgbClr val="343741"/>
                </a:solidFill>
                <a:latin typeface="CourierNew"/>
              </a:rPr>
              <a:t>index_name</a:t>
            </a:r>
            <a:r>
              <a:rPr lang="fr-FR" dirty="0">
                <a:solidFill>
                  <a:srgbClr val="343741"/>
                </a:solidFill>
                <a:latin typeface="CourierNew"/>
              </a:rPr>
              <a:t>/_</a:t>
            </a:r>
            <a:r>
              <a:rPr lang="fr-FR" dirty="0" err="1">
                <a:solidFill>
                  <a:srgbClr val="343741"/>
                </a:solidFill>
                <a:latin typeface="CourierNew"/>
              </a:rPr>
              <a:t>search</a:t>
            </a:r>
            <a:endParaRPr lang="fr-FR" dirty="0">
              <a:solidFill>
                <a:srgbClr val="343741"/>
              </a:solidFill>
              <a:latin typeface="CourierNew"/>
            </a:endParaRPr>
          </a:p>
          <a:p>
            <a:r>
              <a:rPr lang="fr-FR" dirty="0">
                <a:solidFill>
                  <a:srgbClr val="343741"/>
                </a:solidFill>
                <a:latin typeface="CourierNew"/>
              </a:rPr>
              <a:t>{</a:t>
            </a:r>
          </a:p>
          <a:p>
            <a:r>
              <a:rPr lang="fr-FR" dirty="0">
                <a:solidFill>
                  <a:srgbClr val="343741"/>
                </a:solidFill>
                <a:latin typeface="CourierNew"/>
              </a:rPr>
              <a:t>    "</a:t>
            </a:r>
            <a:r>
              <a:rPr lang="fr-FR" b="1" dirty="0" err="1">
                <a:solidFill>
                  <a:srgbClr val="0077CD"/>
                </a:solidFill>
                <a:latin typeface="CourierNew-Bold"/>
              </a:rPr>
              <a:t>query</a:t>
            </a:r>
            <a:r>
              <a:rPr lang="fr-FR" dirty="0">
                <a:solidFill>
                  <a:srgbClr val="343741"/>
                </a:solidFill>
                <a:latin typeface="CourierNew"/>
              </a:rPr>
              <a:t>": {</a:t>
            </a:r>
          </a:p>
          <a:p>
            <a:r>
              <a:rPr lang="fr-FR" dirty="0">
                <a:solidFill>
                  <a:srgbClr val="343741"/>
                </a:solidFill>
                <a:latin typeface="CourierNew"/>
              </a:rPr>
              <a:t>       "</a:t>
            </a:r>
            <a:r>
              <a:rPr lang="fr-FR" dirty="0" err="1">
                <a:solidFill>
                  <a:srgbClr val="343741"/>
                </a:solidFill>
                <a:latin typeface="CourierNew"/>
              </a:rPr>
              <a:t>term</a:t>
            </a:r>
            <a:r>
              <a:rPr lang="fr-FR" dirty="0">
                <a:solidFill>
                  <a:srgbClr val="343741"/>
                </a:solidFill>
                <a:latin typeface="CourierNew"/>
              </a:rPr>
              <a:t>": {</a:t>
            </a:r>
          </a:p>
          <a:p>
            <a:r>
              <a:rPr lang="fr-FR" dirty="0">
                <a:solidFill>
                  <a:srgbClr val="343741"/>
                </a:solidFill>
                <a:latin typeface="CourierNew"/>
              </a:rPr>
              <a:t>          "</a:t>
            </a:r>
            <a:r>
              <a:rPr lang="fr-FR" dirty="0" err="1">
                <a:solidFill>
                  <a:srgbClr val="343741"/>
                </a:solidFill>
                <a:latin typeface="CourierNew"/>
              </a:rPr>
              <a:t>name</a:t>
            </a:r>
            <a:r>
              <a:rPr lang="fr-FR" dirty="0">
                <a:solidFill>
                  <a:srgbClr val="343741"/>
                </a:solidFill>
                <a:latin typeface="CourierNew"/>
              </a:rPr>
              <a:t>": "Alain"</a:t>
            </a:r>
          </a:p>
          <a:p>
            <a:r>
              <a:rPr lang="fr-FR" dirty="0">
                <a:solidFill>
                  <a:srgbClr val="343741"/>
                </a:solidFill>
                <a:latin typeface="CourierNew"/>
              </a:rPr>
              <a:t>        }</a:t>
            </a:r>
          </a:p>
          <a:p>
            <a:r>
              <a:rPr lang="fr-FR" dirty="0">
                <a:solidFill>
                  <a:srgbClr val="343741"/>
                </a:solidFill>
                <a:latin typeface="CourierNew"/>
              </a:rPr>
              <a:t>    }</a:t>
            </a:r>
          </a:p>
          <a:p>
            <a:r>
              <a:rPr lang="fr-FR" dirty="0">
                <a:solidFill>
                  <a:srgbClr val="343741"/>
                </a:solidFill>
                <a:latin typeface="CourierNew"/>
              </a:rPr>
              <a:t>}</a:t>
            </a:r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00474C-F00E-4CE7-96BA-FE43B2881C61}"/>
              </a:ext>
            </a:extLst>
          </p:cNvPr>
          <p:cNvSpPr/>
          <p:nvPr/>
        </p:nvSpPr>
        <p:spPr>
          <a:xfrm>
            <a:off x="1347124" y="2411912"/>
            <a:ext cx="473757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343741"/>
                </a:solidFill>
                <a:latin typeface="CourierNew-Bold"/>
              </a:rPr>
              <a:t>GET </a:t>
            </a:r>
            <a:r>
              <a:rPr lang="fr-FR" dirty="0" err="1">
                <a:solidFill>
                  <a:srgbClr val="343741"/>
                </a:solidFill>
                <a:latin typeface="CourierNew"/>
              </a:rPr>
              <a:t>index_name</a:t>
            </a:r>
            <a:r>
              <a:rPr lang="fr-FR" dirty="0">
                <a:solidFill>
                  <a:srgbClr val="343741"/>
                </a:solidFill>
                <a:latin typeface="CourierNew"/>
              </a:rPr>
              <a:t>/_</a:t>
            </a:r>
            <a:r>
              <a:rPr lang="fr-FR" dirty="0" err="1">
                <a:solidFill>
                  <a:srgbClr val="343741"/>
                </a:solidFill>
                <a:latin typeface="CourierNew"/>
              </a:rPr>
              <a:t>search</a:t>
            </a:r>
            <a:endParaRPr lang="fr-FR" dirty="0">
              <a:solidFill>
                <a:srgbClr val="343741"/>
              </a:solidFill>
              <a:latin typeface="CourierNew"/>
            </a:endParaRPr>
          </a:p>
          <a:p>
            <a:r>
              <a:rPr lang="fr-FR" dirty="0">
                <a:solidFill>
                  <a:srgbClr val="343741"/>
                </a:solidFill>
                <a:latin typeface="CourierNew"/>
              </a:rPr>
              <a:t>{</a:t>
            </a:r>
          </a:p>
          <a:p>
            <a:r>
              <a:rPr lang="fr-FR" dirty="0">
                <a:solidFill>
                  <a:srgbClr val="343741"/>
                </a:solidFill>
                <a:latin typeface="CourierNew"/>
              </a:rPr>
              <a:t>    "</a:t>
            </a:r>
            <a:r>
              <a:rPr lang="fr-FR" b="1" dirty="0" err="1">
                <a:solidFill>
                  <a:srgbClr val="0077CD"/>
                </a:solidFill>
                <a:latin typeface="CourierNew-Bold"/>
              </a:rPr>
              <a:t>query</a:t>
            </a:r>
            <a:r>
              <a:rPr lang="fr-FR" dirty="0">
                <a:solidFill>
                  <a:srgbClr val="343741"/>
                </a:solidFill>
                <a:latin typeface="CourierNew"/>
              </a:rPr>
              <a:t>": {</a:t>
            </a:r>
          </a:p>
          <a:p>
            <a:r>
              <a:rPr lang="fr-FR" dirty="0">
                <a:solidFill>
                  <a:srgbClr val="343741"/>
                </a:solidFill>
                <a:latin typeface="CourierNew"/>
              </a:rPr>
              <a:t>       "match": {</a:t>
            </a:r>
          </a:p>
          <a:p>
            <a:r>
              <a:rPr lang="fr-FR" dirty="0">
                <a:solidFill>
                  <a:srgbClr val="343741"/>
                </a:solidFill>
                <a:latin typeface="CourierNew"/>
              </a:rPr>
              <a:t>          "</a:t>
            </a:r>
            <a:r>
              <a:rPr lang="fr-FR" dirty="0" err="1">
                <a:solidFill>
                  <a:srgbClr val="343741"/>
                </a:solidFill>
                <a:latin typeface="CourierNew"/>
              </a:rPr>
              <a:t>title</a:t>
            </a:r>
            <a:r>
              <a:rPr lang="fr-FR" dirty="0">
                <a:solidFill>
                  <a:srgbClr val="343741"/>
                </a:solidFill>
                <a:latin typeface="CourierNew"/>
              </a:rPr>
              <a:t>": "lifestyle"</a:t>
            </a:r>
          </a:p>
          <a:p>
            <a:r>
              <a:rPr lang="fr-FR" dirty="0">
                <a:solidFill>
                  <a:srgbClr val="343741"/>
                </a:solidFill>
                <a:latin typeface="CourierNew"/>
              </a:rPr>
              <a:t>        }</a:t>
            </a:r>
          </a:p>
          <a:p>
            <a:r>
              <a:rPr lang="fr-FR" dirty="0">
                <a:solidFill>
                  <a:srgbClr val="343741"/>
                </a:solidFill>
                <a:latin typeface="CourierNew"/>
              </a:rPr>
              <a:t>    }</a:t>
            </a:r>
          </a:p>
          <a:p>
            <a:r>
              <a:rPr lang="fr-FR" dirty="0">
                <a:solidFill>
                  <a:srgbClr val="343741"/>
                </a:solidFill>
                <a:latin typeface="CourierNew"/>
              </a:rPr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0808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424487"/>
            <a:ext cx="5117162" cy="1325563"/>
          </a:xfrm>
        </p:spPr>
        <p:txBody>
          <a:bodyPr/>
          <a:lstStyle/>
          <a:p>
            <a:r>
              <a:rPr lang="en-US" sz="3600" dirty="0"/>
              <a:t>Query DSL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1EC1F-42C9-66C4-9D49-F6AF79D5BE91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/>
          <a:p>
            <a:r>
              <a:rPr lang="en-US" dirty="0"/>
              <a:t>Starting with Elasticsearch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15</a:t>
            </a:fld>
            <a:endParaRPr lang="en-US" altLang="zh-CN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70ADDAF-28B8-4667-B54D-9C244AEA2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5918138" y="751868"/>
            <a:ext cx="960468" cy="106628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F43F934-493D-4A39-95FA-40263599252D}"/>
              </a:ext>
            </a:extLst>
          </p:cNvPr>
          <p:cNvSpPr/>
          <p:nvPr/>
        </p:nvSpPr>
        <p:spPr>
          <a:xfrm>
            <a:off x="539239" y="2236799"/>
            <a:ext cx="10654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sz="1200" dirty="0">
              <a:solidFill>
                <a:srgbClr val="343741"/>
              </a:solidFill>
              <a:latin typeface="CourierNew"/>
            </a:endParaRPr>
          </a:p>
          <a:p>
            <a:endParaRPr lang="fr-FR" sz="1200" dirty="0">
              <a:solidFill>
                <a:srgbClr val="343741"/>
              </a:solidFill>
              <a:latin typeface="CourierNew"/>
            </a:endParaRPr>
          </a:p>
          <a:p>
            <a:endParaRPr lang="fr-FR" sz="1200" dirty="0">
              <a:solidFill>
                <a:srgbClr val="343741"/>
              </a:solidFill>
              <a:latin typeface="CourierNew"/>
            </a:endParaRPr>
          </a:p>
        </p:txBody>
      </p:sp>
      <p:sp>
        <p:nvSpPr>
          <p:cNvPr id="10" name="Text Placeholder 19">
            <a:extLst>
              <a:ext uri="{FF2B5EF4-FFF2-40B4-BE49-F238E27FC236}">
                <a16:creationId xmlns:a16="http://schemas.microsoft.com/office/drawing/2014/main" id="{D495EED6-47EB-495E-BB05-5DC420CF8C09}"/>
              </a:ext>
            </a:extLst>
          </p:cNvPr>
          <p:cNvSpPr txBox="1">
            <a:spLocks/>
          </p:cNvSpPr>
          <p:nvPr/>
        </p:nvSpPr>
        <p:spPr>
          <a:xfrm>
            <a:off x="774425" y="1741647"/>
            <a:ext cx="3798917" cy="5818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/>
          </a:p>
        </p:txBody>
      </p:sp>
      <p:sp>
        <p:nvSpPr>
          <p:cNvPr id="13" name="Text Placeholder 19">
            <a:extLst>
              <a:ext uri="{FF2B5EF4-FFF2-40B4-BE49-F238E27FC236}">
                <a16:creationId xmlns:a16="http://schemas.microsoft.com/office/drawing/2014/main" id="{2DCE3EA7-2264-43C9-A7FF-C6CA0B2146B0}"/>
              </a:ext>
            </a:extLst>
          </p:cNvPr>
          <p:cNvSpPr txBox="1">
            <a:spLocks/>
          </p:cNvSpPr>
          <p:nvPr/>
        </p:nvSpPr>
        <p:spPr>
          <a:xfrm>
            <a:off x="548294" y="1601746"/>
            <a:ext cx="3798917" cy="5818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Aggregations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6BD678-1EB9-4659-930A-4B1C9ED52276}"/>
              </a:ext>
            </a:extLst>
          </p:cNvPr>
          <p:cNvSpPr/>
          <p:nvPr/>
        </p:nvSpPr>
        <p:spPr>
          <a:xfrm>
            <a:off x="730428" y="5600003"/>
            <a:ext cx="111900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 u="sng" dirty="0">
                <a:solidFill>
                  <a:schemeClr val="accent1"/>
                </a:solidFill>
                <a:latin typeface="CourierNew-Bold"/>
              </a:rPr>
              <a:t>https://www.elastic.co/guide/en/elasticsearch/reference/current/search-aggregations.html</a:t>
            </a:r>
            <a:endParaRPr lang="fr-FR" sz="1600" u="sng" dirty="0">
              <a:solidFill>
                <a:schemeClr val="accent1"/>
              </a:solidFill>
              <a:latin typeface="CourierNew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00AD2C-63BB-4EDB-B2BA-73CC0D7F5733}"/>
              </a:ext>
            </a:extLst>
          </p:cNvPr>
          <p:cNvSpPr/>
          <p:nvPr/>
        </p:nvSpPr>
        <p:spPr>
          <a:xfrm>
            <a:off x="6813767" y="2349899"/>
            <a:ext cx="473757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343741"/>
                </a:solidFill>
                <a:latin typeface="CourierNew-Bold"/>
              </a:rPr>
              <a:t>GET </a:t>
            </a:r>
            <a:r>
              <a:rPr lang="fr-FR" dirty="0" err="1">
                <a:solidFill>
                  <a:srgbClr val="343741"/>
                </a:solidFill>
                <a:latin typeface="CourierNew"/>
              </a:rPr>
              <a:t>index_name</a:t>
            </a:r>
            <a:r>
              <a:rPr lang="fr-FR" dirty="0">
                <a:solidFill>
                  <a:srgbClr val="343741"/>
                </a:solidFill>
                <a:latin typeface="CourierNew"/>
              </a:rPr>
              <a:t>/_</a:t>
            </a:r>
            <a:r>
              <a:rPr lang="fr-FR" dirty="0" err="1">
                <a:solidFill>
                  <a:srgbClr val="343741"/>
                </a:solidFill>
                <a:latin typeface="CourierNew"/>
              </a:rPr>
              <a:t>search</a:t>
            </a:r>
            <a:endParaRPr lang="fr-FR" dirty="0">
              <a:solidFill>
                <a:srgbClr val="343741"/>
              </a:solidFill>
              <a:latin typeface="CourierNew"/>
            </a:endParaRPr>
          </a:p>
          <a:p>
            <a:r>
              <a:rPr lang="en-US" dirty="0">
                <a:solidFill>
                  <a:srgbClr val="343741"/>
                </a:solidFill>
                <a:latin typeface="CourierNew"/>
              </a:rPr>
              <a:t>{</a:t>
            </a:r>
          </a:p>
          <a:p>
            <a:r>
              <a:rPr lang="en-US" dirty="0">
                <a:solidFill>
                  <a:srgbClr val="343741"/>
                </a:solidFill>
                <a:latin typeface="CourierNew"/>
              </a:rPr>
              <a:t>  "</a:t>
            </a:r>
            <a:r>
              <a:rPr lang="en-US" b="1" dirty="0" err="1">
                <a:solidFill>
                  <a:schemeClr val="accent1"/>
                </a:solidFill>
                <a:latin typeface="CourierNew"/>
              </a:rPr>
              <a:t>aggs</a:t>
            </a:r>
            <a:r>
              <a:rPr lang="en-US" dirty="0">
                <a:solidFill>
                  <a:srgbClr val="343741"/>
                </a:solidFill>
                <a:latin typeface="CourierNew"/>
              </a:rPr>
              <a:t>": {</a:t>
            </a:r>
          </a:p>
          <a:p>
            <a:r>
              <a:rPr lang="en-US" dirty="0">
                <a:solidFill>
                  <a:srgbClr val="343741"/>
                </a:solidFill>
                <a:latin typeface="CourierNew"/>
              </a:rPr>
              <a:t>    "my-second-</a:t>
            </a:r>
            <a:r>
              <a:rPr lang="en-US" dirty="0" err="1">
                <a:solidFill>
                  <a:srgbClr val="343741"/>
                </a:solidFill>
                <a:latin typeface="CourierNew"/>
              </a:rPr>
              <a:t>agg</a:t>
            </a:r>
            <a:r>
              <a:rPr lang="en-US" dirty="0">
                <a:solidFill>
                  <a:srgbClr val="343741"/>
                </a:solidFill>
                <a:latin typeface="CourierNew"/>
              </a:rPr>
              <a:t>-name": {</a:t>
            </a:r>
          </a:p>
          <a:p>
            <a:r>
              <a:rPr lang="en-US" dirty="0">
                <a:solidFill>
                  <a:srgbClr val="343741"/>
                </a:solidFill>
                <a:latin typeface="CourierNew"/>
              </a:rPr>
              <a:t>      "avg": {</a:t>
            </a:r>
          </a:p>
          <a:p>
            <a:r>
              <a:rPr lang="en-US" dirty="0">
                <a:solidFill>
                  <a:srgbClr val="343741"/>
                </a:solidFill>
                <a:latin typeface="CourierNew"/>
              </a:rPr>
              <a:t>        "field": "my-other-field"</a:t>
            </a:r>
          </a:p>
          <a:p>
            <a:r>
              <a:rPr lang="en-US" dirty="0">
                <a:solidFill>
                  <a:srgbClr val="343741"/>
                </a:solidFill>
                <a:latin typeface="CourierNew"/>
              </a:rPr>
              <a:t>      }</a:t>
            </a:r>
          </a:p>
          <a:p>
            <a:r>
              <a:rPr lang="en-US" dirty="0">
                <a:solidFill>
                  <a:srgbClr val="343741"/>
                </a:solidFill>
                <a:latin typeface="CourierNew"/>
              </a:rPr>
              <a:t>    }</a:t>
            </a:r>
          </a:p>
          <a:p>
            <a:r>
              <a:rPr lang="en-US" dirty="0">
                <a:solidFill>
                  <a:srgbClr val="343741"/>
                </a:solidFill>
                <a:latin typeface="CourierNew"/>
              </a:rPr>
              <a:t>  }</a:t>
            </a:r>
          </a:p>
          <a:p>
            <a:r>
              <a:rPr lang="en-US" dirty="0">
                <a:solidFill>
                  <a:srgbClr val="343741"/>
                </a:solidFill>
                <a:latin typeface="CourierNew"/>
              </a:rPr>
              <a:t>}</a:t>
            </a:r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00474C-F00E-4CE7-96BA-FE43B2881C61}"/>
              </a:ext>
            </a:extLst>
          </p:cNvPr>
          <p:cNvSpPr/>
          <p:nvPr/>
        </p:nvSpPr>
        <p:spPr>
          <a:xfrm>
            <a:off x="1390996" y="2345936"/>
            <a:ext cx="457101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343741"/>
                </a:solidFill>
                <a:latin typeface="CourierNew-Bold"/>
              </a:rPr>
              <a:t>GET </a:t>
            </a:r>
            <a:r>
              <a:rPr lang="fr-FR" dirty="0" err="1">
                <a:solidFill>
                  <a:srgbClr val="343741"/>
                </a:solidFill>
                <a:latin typeface="CourierNew"/>
              </a:rPr>
              <a:t>index_name</a:t>
            </a:r>
            <a:r>
              <a:rPr lang="fr-FR" dirty="0">
                <a:solidFill>
                  <a:srgbClr val="343741"/>
                </a:solidFill>
                <a:latin typeface="CourierNew"/>
              </a:rPr>
              <a:t>/_</a:t>
            </a:r>
            <a:r>
              <a:rPr lang="fr-FR" dirty="0" err="1">
                <a:solidFill>
                  <a:srgbClr val="343741"/>
                </a:solidFill>
                <a:latin typeface="CourierNew"/>
              </a:rPr>
              <a:t>search</a:t>
            </a:r>
            <a:endParaRPr lang="fr-FR" dirty="0">
              <a:solidFill>
                <a:srgbClr val="343741"/>
              </a:solidFill>
              <a:latin typeface="CourierNew"/>
            </a:endParaRPr>
          </a:p>
          <a:p>
            <a:r>
              <a:rPr lang="en-US" dirty="0">
                <a:solidFill>
                  <a:srgbClr val="343741"/>
                </a:solidFill>
                <a:latin typeface="CourierNew"/>
              </a:rPr>
              <a:t>{</a:t>
            </a:r>
          </a:p>
          <a:p>
            <a:r>
              <a:rPr lang="en-US" dirty="0">
                <a:solidFill>
                  <a:srgbClr val="343741"/>
                </a:solidFill>
                <a:latin typeface="CourierNew"/>
              </a:rPr>
              <a:t>  "</a:t>
            </a:r>
            <a:r>
              <a:rPr lang="en-US" b="1" dirty="0" err="1">
                <a:solidFill>
                  <a:schemeClr val="accent1"/>
                </a:solidFill>
                <a:latin typeface="CourierNew"/>
              </a:rPr>
              <a:t>aggs</a:t>
            </a:r>
            <a:r>
              <a:rPr lang="en-US" dirty="0">
                <a:solidFill>
                  <a:srgbClr val="343741"/>
                </a:solidFill>
                <a:latin typeface="CourierNew"/>
              </a:rPr>
              <a:t>": {</a:t>
            </a:r>
          </a:p>
          <a:p>
            <a:r>
              <a:rPr lang="en-US" dirty="0">
                <a:solidFill>
                  <a:srgbClr val="343741"/>
                </a:solidFill>
                <a:latin typeface="CourierNew"/>
              </a:rPr>
              <a:t>    "my-</a:t>
            </a:r>
            <a:r>
              <a:rPr lang="en-US" dirty="0" err="1">
                <a:solidFill>
                  <a:srgbClr val="343741"/>
                </a:solidFill>
                <a:latin typeface="CourierNew"/>
              </a:rPr>
              <a:t>agg</a:t>
            </a:r>
            <a:r>
              <a:rPr lang="en-US" dirty="0">
                <a:solidFill>
                  <a:srgbClr val="343741"/>
                </a:solidFill>
                <a:latin typeface="CourierNew"/>
              </a:rPr>
              <a:t>-name": {</a:t>
            </a:r>
          </a:p>
          <a:p>
            <a:r>
              <a:rPr lang="en-US" dirty="0">
                <a:solidFill>
                  <a:srgbClr val="343741"/>
                </a:solidFill>
                <a:latin typeface="CourierNew"/>
              </a:rPr>
              <a:t>      "terms": {</a:t>
            </a:r>
          </a:p>
          <a:p>
            <a:r>
              <a:rPr lang="en-US" dirty="0">
                <a:solidFill>
                  <a:srgbClr val="343741"/>
                </a:solidFill>
                <a:latin typeface="CourierNew"/>
              </a:rPr>
              <a:t>        "field": "my-field"</a:t>
            </a:r>
          </a:p>
          <a:p>
            <a:r>
              <a:rPr lang="en-US" dirty="0">
                <a:solidFill>
                  <a:srgbClr val="343741"/>
                </a:solidFill>
                <a:latin typeface="CourierNew"/>
              </a:rPr>
              <a:t>      }</a:t>
            </a:r>
          </a:p>
          <a:p>
            <a:r>
              <a:rPr lang="en-US" dirty="0">
                <a:solidFill>
                  <a:srgbClr val="343741"/>
                </a:solidFill>
                <a:latin typeface="CourierNew"/>
              </a:rPr>
              <a:t>    }</a:t>
            </a:r>
          </a:p>
          <a:p>
            <a:r>
              <a:rPr lang="en-US" dirty="0">
                <a:solidFill>
                  <a:srgbClr val="343741"/>
                </a:solidFill>
                <a:latin typeface="CourierNew"/>
              </a:rPr>
              <a:t>  }</a:t>
            </a:r>
          </a:p>
          <a:p>
            <a:r>
              <a:rPr lang="en-US" dirty="0">
                <a:solidFill>
                  <a:srgbClr val="343741"/>
                </a:solidFill>
                <a:latin typeface="CourierNew"/>
              </a:rPr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8381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530812"/>
            <a:ext cx="5117162" cy="1325563"/>
          </a:xfrm>
        </p:spPr>
        <p:txBody>
          <a:bodyPr/>
          <a:lstStyle/>
          <a:p>
            <a:r>
              <a:rPr lang="en-US" sz="3600" dirty="0" err="1"/>
              <a:t>Reindex</a:t>
            </a:r>
            <a:r>
              <a:rPr lang="en-US" sz="3600" dirty="0"/>
              <a:t> API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1EC1F-42C9-66C4-9D49-F6AF79D5BE91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/>
          <a:p>
            <a:r>
              <a:rPr lang="en-US" dirty="0"/>
              <a:t>Starting with Elasticsearch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16</a:t>
            </a:fld>
            <a:endParaRPr lang="en-US" altLang="zh-CN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70ADDAF-28B8-4667-B54D-9C244AEA2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5918138" y="751868"/>
            <a:ext cx="960468" cy="1066281"/>
          </a:xfrm>
          <a:prstGeom prst="rect">
            <a:avLst/>
          </a:prstGeom>
        </p:spPr>
      </p:pic>
      <p:sp>
        <p:nvSpPr>
          <p:cNvPr id="8" name="Text Placeholder 19">
            <a:extLst>
              <a:ext uri="{FF2B5EF4-FFF2-40B4-BE49-F238E27FC236}">
                <a16:creationId xmlns:a16="http://schemas.microsoft.com/office/drawing/2014/main" id="{4A8F112C-C054-46ED-B1AB-BAD20093E96C}"/>
              </a:ext>
            </a:extLst>
          </p:cNvPr>
          <p:cNvSpPr txBox="1">
            <a:spLocks/>
          </p:cNvSpPr>
          <p:nvPr/>
        </p:nvSpPr>
        <p:spPr>
          <a:xfrm>
            <a:off x="548294" y="1601746"/>
            <a:ext cx="3798917" cy="5818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b="1" dirty="0"/>
              <a:t>Local</a:t>
            </a:r>
            <a:endParaRPr lang="en-US" sz="1600" dirty="0"/>
          </a:p>
        </p:txBody>
      </p:sp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F6D4E011-5D2B-4B0D-9D41-D425C487FD2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425343" y="2183409"/>
            <a:ext cx="9676013" cy="3707476"/>
          </a:xfrm>
        </p:spPr>
        <p:txBody>
          <a:bodyPr/>
          <a:lstStyle/>
          <a:p>
            <a:r>
              <a:rPr lang="fr-FR" sz="1600" dirty="0"/>
              <a:t>POST _</a:t>
            </a:r>
            <a:r>
              <a:rPr lang="fr-FR" sz="1600" dirty="0" err="1"/>
              <a:t>reindex</a:t>
            </a:r>
            <a:endParaRPr lang="fr-FR" sz="1600" dirty="0"/>
          </a:p>
          <a:p>
            <a:r>
              <a:rPr lang="fr-FR" sz="1600" dirty="0"/>
              <a:t>{</a:t>
            </a:r>
          </a:p>
          <a:p>
            <a:r>
              <a:rPr lang="fr-FR" sz="1600" dirty="0"/>
              <a:t>      "source": {</a:t>
            </a:r>
          </a:p>
          <a:p>
            <a:r>
              <a:rPr lang="fr-FR" sz="1600" dirty="0"/>
              <a:t>            "index": " </a:t>
            </a:r>
            <a:r>
              <a:rPr lang="fr-FR" sz="1600" b="1" dirty="0" err="1"/>
              <a:t>source_index_name</a:t>
            </a:r>
            <a:r>
              <a:rPr lang="fr-FR" sz="1600" dirty="0"/>
              <a:t>",</a:t>
            </a:r>
          </a:p>
          <a:p>
            <a:r>
              <a:rPr lang="fr-FR" sz="1600" dirty="0"/>
              <a:t>            "</a:t>
            </a:r>
            <a:r>
              <a:rPr lang="fr-FR" sz="1600" b="1" dirty="0" err="1"/>
              <a:t>query</a:t>
            </a:r>
            <a:r>
              <a:rPr lang="fr-FR" sz="1600" dirty="0"/>
              <a:t>": {…}</a:t>
            </a:r>
          </a:p>
          <a:p>
            <a:r>
              <a:rPr lang="fr-FR" sz="1600" dirty="0"/>
              <a:t>      },</a:t>
            </a:r>
          </a:p>
          <a:p>
            <a:r>
              <a:rPr lang="fr-FR" sz="1600" dirty="0"/>
              <a:t>      "</a:t>
            </a:r>
            <a:r>
              <a:rPr lang="fr-FR" sz="1600" dirty="0" err="1"/>
              <a:t>dest</a:t>
            </a:r>
            <a:r>
              <a:rPr lang="fr-FR" sz="1600" dirty="0"/>
              <a:t>": {</a:t>
            </a:r>
          </a:p>
          <a:p>
            <a:r>
              <a:rPr lang="fr-FR" sz="1600" dirty="0"/>
              <a:t>            "index": " </a:t>
            </a:r>
            <a:r>
              <a:rPr lang="fr-FR" sz="1600" b="1" dirty="0" err="1"/>
              <a:t>destination_index_name</a:t>
            </a:r>
            <a:r>
              <a:rPr lang="fr-FR" sz="1600" dirty="0"/>
              <a:t>"</a:t>
            </a:r>
          </a:p>
          <a:p>
            <a:r>
              <a:rPr lang="fr-FR" sz="1600" dirty="0"/>
              <a:t>      }</a:t>
            </a:r>
          </a:p>
          <a:p>
            <a:r>
              <a:rPr lang="fr-FR" sz="1600" dirty="0"/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90193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530812"/>
            <a:ext cx="5117162" cy="1325563"/>
          </a:xfrm>
        </p:spPr>
        <p:txBody>
          <a:bodyPr/>
          <a:lstStyle/>
          <a:p>
            <a:r>
              <a:rPr lang="en-US" sz="3600" dirty="0" err="1"/>
              <a:t>Reindex</a:t>
            </a:r>
            <a:r>
              <a:rPr lang="en-US" sz="3600" dirty="0"/>
              <a:t> API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1EC1F-42C9-66C4-9D49-F6AF79D5BE91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/>
          <a:p>
            <a:r>
              <a:rPr lang="en-US" dirty="0"/>
              <a:t>Starting with Elasticsearch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17</a:t>
            </a:fld>
            <a:endParaRPr lang="en-US" altLang="zh-CN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70ADDAF-28B8-4667-B54D-9C244AEA2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5918138" y="751868"/>
            <a:ext cx="960468" cy="1066281"/>
          </a:xfrm>
          <a:prstGeom prst="rect">
            <a:avLst/>
          </a:prstGeom>
        </p:spPr>
      </p:pic>
      <p:sp>
        <p:nvSpPr>
          <p:cNvPr id="8" name="Text Placeholder 19">
            <a:extLst>
              <a:ext uri="{FF2B5EF4-FFF2-40B4-BE49-F238E27FC236}">
                <a16:creationId xmlns:a16="http://schemas.microsoft.com/office/drawing/2014/main" id="{4A8F112C-C054-46ED-B1AB-BAD20093E96C}"/>
              </a:ext>
            </a:extLst>
          </p:cNvPr>
          <p:cNvSpPr txBox="1">
            <a:spLocks/>
          </p:cNvSpPr>
          <p:nvPr/>
        </p:nvSpPr>
        <p:spPr>
          <a:xfrm>
            <a:off x="548294" y="1601746"/>
            <a:ext cx="3798917" cy="5818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b="1" dirty="0" err="1"/>
              <a:t>Remote</a:t>
            </a:r>
            <a:endParaRPr lang="en-US" sz="1600" dirty="0"/>
          </a:p>
        </p:txBody>
      </p:sp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F6D4E011-5D2B-4B0D-9D41-D425C487FD2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318437" y="2073350"/>
            <a:ext cx="10325269" cy="4144570"/>
          </a:xfrm>
        </p:spPr>
        <p:txBody>
          <a:bodyPr/>
          <a:lstStyle/>
          <a:p>
            <a:r>
              <a:rPr lang="fr-FR" sz="1200" dirty="0"/>
              <a:t>POST </a:t>
            </a:r>
            <a:r>
              <a:rPr lang="fr-FR" sz="1200" b="1" dirty="0"/>
              <a:t>_</a:t>
            </a:r>
            <a:r>
              <a:rPr lang="fr-FR" sz="1200" b="1" dirty="0" err="1"/>
              <a:t>reindex</a:t>
            </a:r>
            <a:endParaRPr lang="fr-FR" sz="1200" b="1" dirty="0"/>
          </a:p>
          <a:p>
            <a:r>
              <a:rPr lang="fr-FR" sz="1200" dirty="0"/>
              <a:t>{</a:t>
            </a:r>
          </a:p>
          <a:p>
            <a:r>
              <a:rPr lang="fr-FR" sz="1200" dirty="0"/>
              <a:t>      "source": {</a:t>
            </a:r>
          </a:p>
          <a:p>
            <a:r>
              <a:rPr lang="fr-FR" sz="1200" dirty="0"/>
              <a:t>           "</a:t>
            </a:r>
            <a:r>
              <a:rPr lang="fr-FR" sz="1200" b="1" dirty="0" err="1"/>
              <a:t>remote</a:t>
            </a:r>
            <a:r>
              <a:rPr lang="fr-FR" sz="1200" dirty="0"/>
              <a:t>": {</a:t>
            </a:r>
          </a:p>
          <a:p>
            <a:r>
              <a:rPr lang="fr-FR" sz="1200" dirty="0"/>
              <a:t>                  "</a:t>
            </a:r>
            <a:r>
              <a:rPr lang="fr-FR" sz="1200" b="1" dirty="0"/>
              <a:t>host</a:t>
            </a:r>
            <a:r>
              <a:rPr lang="fr-FR" sz="1200" dirty="0"/>
              <a:t>": "http://otherhost:9200",</a:t>
            </a:r>
          </a:p>
          <a:p>
            <a:r>
              <a:rPr lang="fr-FR" sz="1200" dirty="0"/>
              <a:t>                  "</a:t>
            </a:r>
            <a:r>
              <a:rPr lang="fr-FR" sz="1200" b="1" dirty="0" err="1"/>
              <a:t>username</a:t>
            </a:r>
            <a:r>
              <a:rPr lang="fr-FR" sz="1200" dirty="0"/>
              <a:t>": "user",</a:t>
            </a:r>
          </a:p>
          <a:p>
            <a:r>
              <a:rPr lang="fr-FR" sz="1200" dirty="0"/>
              <a:t>                  "</a:t>
            </a:r>
            <a:r>
              <a:rPr lang="fr-FR" sz="1200" b="1" dirty="0" err="1"/>
              <a:t>password</a:t>
            </a:r>
            <a:r>
              <a:rPr lang="fr-FR" sz="1200" dirty="0"/>
              <a:t>": "</a:t>
            </a:r>
            <a:r>
              <a:rPr lang="fr-FR" sz="1200" dirty="0" err="1"/>
              <a:t>pass</a:t>
            </a:r>
            <a:r>
              <a:rPr lang="fr-FR" sz="1200" dirty="0"/>
              <a:t>"</a:t>
            </a:r>
          </a:p>
          <a:p>
            <a:r>
              <a:rPr lang="fr-FR" sz="1200" dirty="0"/>
              <a:t>           },</a:t>
            </a:r>
          </a:p>
          <a:p>
            <a:r>
              <a:rPr lang="fr-FR" sz="1200" dirty="0"/>
              <a:t>           "index": "</a:t>
            </a:r>
            <a:r>
              <a:rPr lang="fr-FR" sz="1200" dirty="0" err="1"/>
              <a:t>remote_index</a:t>
            </a:r>
            <a:r>
              <a:rPr lang="fr-FR" sz="1200" dirty="0"/>
              <a:t>",</a:t>
            </a:r>
          </a:p>
          <a:p>
            <a:r>
              <a:rPr lang="fr-FR" sz="1200" dirty="0"/>
              <a:t>      },</a:t>
            </a:r>
          </a:p>
          <a:p>
            <a:r>
              <a:rPr lang="fr-FR" sz="1200" dirty="0"/>
              <a:t>      "</a:t>
            </a:r>
            <a:r>
              <a:rPr lang="fr-FR" sz="1200" dirty="0" err="1"/>
              <a:t>dest</a:t>
            </a:r>
            <a:r>
              <a:rPr lang="fr-FR" sz="1200" dirty="0"/>
              <a:t>": {</a:t>
            </a:r>
          </a:p>
          <a:p>
            <a:r>
              <a:rPr lang="fr-FR" sz="1200" dirty="0"/>
              <a:t>           "index": "</a:t>
            </a:r>
            <a:r>
              <a:rPr lang="fr-FR" sz="1200" dirty="0" err="1"/>
              <a:t>local_index</a:t>
            </a:r>
            <a:r>
              <a:rPr lang="fr-FR" sz="1200" dirty="0"/>
              <a:t>"</a:t>
            </a:r>
          </a:p>
          <a:p>
            <a:r>
              <a:rPr lang="fr-FR" sz="1200" dirty="0"/>
              <a:t>      }</a:t>
            </a:r>
          </a:p>
          <a:p>
            <a:r>
              <a:rPr lang="fr-FR" sz="1200" dirty="0"/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80425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530812"/>
            <a:ext cx="5117162" cy="1325563"/>
          </a:xfrm>
        </p:spPr>
        <p:txBody>
          <a:bodyPr/>
          <a:lstStyle/>
          <a:p>
            <a:r>
              <a:rPr lang="en-US" sz="3600" dirty="0"/>
              <a:t>Update By Query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1EC1F-42C9-66C4-9D49-F6AF79D5BE91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/>
          <a:p>
            <a:r>
              <a:rPr lang="en-US" dirty="0"/>
              <a:t>Starting with Elasticsearch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18</a:t>
            </a:fld>
            <a:endParaRPr lang="en-US" altLang="zh-CN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70ADDAF-28B8-4667-B54D-9C244AEA2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5918138" y="751868"/>
            <a:ext cx="960468" cy="1066281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F6D4E011-5D2B-4B0D-9D41-D425C487FD2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318437" y="2073350"/>
            <a:ext cx="10325269" cy="4144570"/>
          </a:xfrm>
        </p:spPr>
        <p:txBody>
          <a:bodyPr/>
          <a:lstStyle/>
          <a:p>
            <a:r>
              <a:rPr lang="en-US" b="1" dirty="0"/>
              <a:t>POST </a:t>
            </a:r>
            <a:r>
              <a:rPr lang="en-US" b="1" dirty="0" err="1"/>
              <a:t>index_name</a:t>
            </a:r>
            <a:r>
              <a:rPr lang="en-US" dirty="0"/>
              <a:t>/_</a:t>
            </a:r>
            <a:r>
              <a:rPr lang="en-US" dirty="0" err="1"/>
              <a:t>update_by_query</a:t>
            </a:r>
            <a:endParaRPr lang="en-US" dirty="0"/>
          </a:p>
          <a:p>
            <a:r>
              <a:rPr lang="fr-FR" dirty="0"/>
              <a:t>{</a:t>
            </a:r>
          </a:p>
          <a:p>
            <a:r>
              <a:rPr lang="fr-FR" dirty="0"/>
              <a:t>    "</a:t>
            </a:r>
            <a:r>
              <a:rPr lang="fr-FR" dirty="0" err="1"/>
              <a:t>query</a:t>
            </a:r>
            <a:r>
              <a:rPr lang="fr-FR" dirty="0"/>
              <a:t>": {</a:t>
            </a:r>
          </a:p>
          <a:p>
            <a:r>
              <a:rPr lang="fr-FR" dirty="0"/>
              <a:t>       …..</a:t>
            </a:r>
          </a:p>
          <a:p>
            <a:r>
              <a:rPr lang="fr-FR" dirty="0"/>
              <a:t>    },</a:t>
            </a:r>
          </a:p>
          <a:p>
            <a:r>
              <a:rPr lang="fr-FR" dirty="0"/>
              <a:t>    "script": {</a:t>
            </a:r>
          </a:p>
          <a:p>
            <a:r>
              <a:rPr lang="fr-FR" dirty="0"/>
              <a:t>          "source": "</a:t>
            </a:r>
            <a:r>
              <a:rPr lang="fr-FR" dirty="0" err="1"/>
              <a:t>ctx</a:t>
            </a:r>
            <a:r>
              <a:rPr lang="fr-FR" dirty="0"/>
              <a:t>._source. </a:t>
            </a:r>
            <a:r>
              <a:rPr lang="fr-FR" b="1" dirty="0" err="1"/>
              <a:t>name</a:t>
            </a:r>
            <a:r>
              <a:rPr lang="fr-FR" b="1" dirty="0"/>
              <a:t> </a:t>
            </a:r>
            <a:r>
              <a:rPr lang="fr-FR" dirty="0"/>
              <a:t>= Ali"</a:t>
            </a:r>
          </a:p>
          <a:p>
            <a:r>
              <a:rPr lang="fr-FR" dirty="0"/>
              <a:t>    }</a:t>
            </a:r>
          </a:p>
          <a:p>
            <a:r>
              <a:rPr lang="fr-FR" dirty="0"/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98576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530812"/>
            <a:ext cx="5117162" cy="1325563"/>
          </a:xfrm>
        </p:spPr>
        <p:txBody>
          <a:bodyPr/>
          <a:lstStyle/>
          <a:p>
            <a:r>
              <a:rPr lang="en-US" sz="3600" dirty="0"/>
              <a:t>Delete By Query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1EC1F-42C9-66C4-9D49-F6AF79D5BE91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/>
          <a:p>
            <a:r>
              <a:rPr lang="en-US" dirty="0"/>
              <a:t>Starting with Elasticsearch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19</a:t>
            </a:fld>
            <a:endParaRPr lang="en-US" altLang="zh-CN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70ADDAF-28B8-4667-B54D-9C244AEA2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5918138" y="751868"/>
            <a:ext cx="960468" cy="1066281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F6D4E011-5D2B-4B0D-9D41-D425C487FD2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318437" y="2254104"/>
            <a:ext cx="10325269" cy="4144570"/>
          </a:xfrm>
        </p:spPr>
        <p:txBody>
          <a:bodyPr/>
          <a:lstStyle/>
          <a:p>
            <a:r>
              <a:rPr lang="en-US" b="1" dirty="0"/>
              <a:t>POST </a:t>
            </a:r>
            <a:r>
              <a:rPr lang="en-US" b="1" dirty="0" err="1"/>
              <a:t>index_name</a:t>
            </a:r>
            <a:r>
              <a:rPr lang="en-US" dirty="0"/>
              <a:t>/_</a:t>
            </a:r>
            <a:r>
              <a:rPr lang="en-US" dirty="0" err="1"/>
              <a:t>delete_by_query</a:t>
            </a:r>
            <a:endParaRPr lang="en-US" dirty="0"/>
          </a:p>
          <a:p>
            <a:r>
              <a:rPr lang="fr-FR" dirty="0"/>
              <a:t>{</a:t>
            </a:r>
          </a:p>
          <a:p>
            <a:r>
              <a:rPr lang="fr-FR" dirty="0"/>
              <a:t>     "</a:t>
            </a:r>
            <a:r>
              <a:rPr lang="fr-FR" dirty="0" err="1"/>
              <a:t>query</a:t>
            </a:r>
            <a:r>
              <a:rPr lang="fr-FR" dirty="0"/>
              <a:t>": {</a:t>
            </a:r>
          </a:p>
          <a:p>
            <a:r>
              <a:rPr lang="fr-FR" dirty="0"/>
              <a:t>          "match": {</a:t>
            </a:r>
          </a:p>
          <a:p>
            <a:r>
              <a:rPr lang="en-US" dirty="0"/>
              <a:t>               “name": “</a:t>
            </a:r>
            <a:r>
              <a:rPr lang="en-US" dirty="0" err="1"/>
              <a:t>Malton</a:t>
            </a:r>
            <a:r>
              <a:rPr lang="en-US" dirty="0"/>
              <a:t> Jack"</a:t>
            </a:r>
          </a:p>
          <a:p>
            <a:r>
              <a:rPr lang="fr-FR" dirty="0"/>
              <a:t>           }</a:t>
            </a:r>
          </a:p>
          <a:p>
            <a:r>
              <a:rPr lang="fr-FR" dirty="0"/>
              <a:t>     }</a:t>
            </a:r>
          </a:p>
          <a:p>
            <a:r>
              <a:rPr lang="fr-FR" dirty="0"/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99998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583975"/>
            <a:ext cx="5117162" cy="1325563"/>
          </a:xfrm>
        </p:spPr>
        <p:txBody>
          <a:bodyPr/>
          <a:lstStyle/>
          <a:p>
            <a:r>
              <a:rPr lang="en-US" sz="3600" dirty="0"/>
              <a:t>Architecture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1EC1F-42C9-66C4-9D49-F6AF79D5BE91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/>
          <a:p>
            <a:r>
              <a:rPr lang="en-US" dirty="0"/>
              <a:t>Starting with Elasticsearch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</a:t>
            </a:fld>
            <a:endParaRPr lang="en-US" altLang="zh-CN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70ADDAF-28B8-4667-B54D-9C244AEA2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4950566" y="751868"/>
            <a:ext cx="960468" cy="1066281"/>
          </a:xfrm>
          <a:prstGeom prst="rect">
            <a:avLst/>
          </a:prstGeom>
        </p:spPr>
      </p:pic>
      <p:sp>
        <p:nvSpPr>
          <p:cNvPr id="8" name="Text Placeholder 19">
            <a:extLst>
              <a:ext uri="{FF2B5EF4-FFF2-40B4-BE49-F238E27FC236}">
                <a16:creationId xmlns:a16="http://schemas.microsoft.com/office/drawing/2014/main" id="{4A8F112C-C054-46ED-B1AB-BAD20093E96C}"/>
              </a:ext>
            </a:extLst>
          </p:cNvPr>
          <p:cNvSpPr txBox="1">
            <a:spLocks/>
          </p:cNvSpPr>
          <p:nvPr/>
        </p:nvSpPr>
        <p:spPr>
          <a:xfrm>
            <a:off x="548294" y="1601746"/>
            <a:ext cx="3798917" cy="5818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Shards</a:t>
            </a:r>
            <a:endParaRPr lang="en-US" sz="1600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E4A5C2A-D767-4C04-9EC8-D94F0924BE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294" y="2438458"/>
            <a:ext cx="10434219" cy="318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641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530812"/>
            <a:ext cx="5117162" cy="1325563"/>
          </a:xfrm>
        </p:spPr>
        <p:txBody>
          <a:bodyPr/>
          <a:lstStyle/>
          <a:p>
            <a:r>
              <a:rPr lang="en-US" sz="3600" dirty="0"/>
              <a:t>Ingest Node Pipelines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1EC1F-42C9-66C4-9D49-F6AF79D5BE91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/>
          <a:p>
            <a:r>
              <a:rPr lang="en-US" dirty="0"/>
              <a:t>Starting with Elasticsearch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20</a:t>
            </a:fld>
            <a:endParaRPr lang="en-US" altLang="zh-CN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70ADDAF-28B8-4667-B54D-9C244AEA2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5918138" y="751868"/>
            <a:ext cx="960468" cy="1066281"/>
          </a:xfrm>
          <a:prstGeom prst="rect">
            <a:avLst/>
          </a:prstGeom>
        </p:spPr>
      </p:pic>
      <p:sp>
        <p:nvSpPr>
          <p:cNvPr id="8" name="Text Placeholder 19">
            <a:extLst>
              <a:ext uri="{FF2B5EF4-FFF2-40B4-BE49-F238E27FC236}">
                <a16:creationId xmlns:a16="http://schemas.microsoft.com/office/drawing/2014/main" id="{63798EC7-7CF1-4C83-A91B-45244E906687}"/>
              </a:ext>
            </a:extLst>
          </p:cNvPr>
          <p:cNvSpPr txBox="1">
            <a:spLocks/>
          </p:cNvSpPr>
          <p:nvPr/>
        </p:nvSpPr>
        <p:spPr>
          <a:xfrm>
            <a:off x="548294" y="1601746"/>
            <a:ext cx="3798917" cy="5818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b="1" dirty="0"/>
              <a:t>How </a:t>
            </a:r>
            <a:r>
              <a:rPr lang="fr-FR" b="1" dirty="0" err="1"/>
              <a:t>it</a:t>
            </a:r>
            <a:r>
              <a:rPr lang="fr-FR" b="1" dirty="0"/>
              <a:t> </a:t>
            </a:r>
            <a:r>
              <a:rPr lang="fr-FR" b="1" dirty="0" err="1"/>
              <a:t>works</a:t>
            </a:r>
            <a:r>
              <a:rPr lang="fr-FR" b="1" dirty="0"/>
              <a:t> ?</a:t>
            </a:r>
            <a:endParaRPr lang="en-US" sz="1600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3239D60-3D7C-4709-8037-D1A9DFDC96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075" y="2500839"/>
            <a:ext cx="10524594" cy="307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5891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530812"/>
            <a:ext cx="5117162" cy="1325563"/>
          </a:xfrm>
        </p:spPr>
        <p:txBody>
          <a:bodyPr/>
          <a:lstStyle/>
          <a:p>
            <a:r>
              <a:rPr lang="en-US" sz="3600" dirty="0"/>
              <a:t>Ingest Node Pipelines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1EC1F-42C9-66C4-9D49-F6AF79D5BE91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/>
          <a:p>
            <a:r>
              <a:rPr lang="en-US" dirty="0"/>
              <a:t>Starting with Elasticsearch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21</a:t>
            </a:fld>
            <a:endParaRPr lang="en-US" altLang="zh-CN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70ADDAF-28B8-4667-B54D-9C244AEA2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5918138" y="751868"/>
            <a:ext cx="960468" cy="1066281"/>
          </a:xfrm>
          <a:prstGeom prst="rect">
            <a:avLst/>
          </a:prstGeom>
        </p:spPr>
      </p:pic>
      <p:sp>
        <p:nvSpPr>
          <p:cNvPr id="8" name="Text Placeholder 19">
            <a:extLst>
              <a:ext uri="{FF2B5EF4-FFF2-40B4-BE49-F238E27FC236}">
                <a16:creationId xmlns:a16="http://schemas.microsoft.com/office/drawing/2014/main" id="{63798EC7-7CF1-4C83-A91B-45244E906687}"/>
              </a:ext>
            </a:extLst>
          </p:cNvPr>
          <p:cNvSpPr txBox="1">
            <a:spLocks/>
          </p:cNvSpPr>
          <p:nvPr/>
        </p:nvSpPr>
        <p:spPr>
          <a:xfrm>
            <a:off x="548294" y="1601746"/>
            <a:ext cx="3798917" cy="5818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b="1" dirty="0"/>
              <a:t>Pipeline </a:t>
            </a:r>
            <a:r>
              <a:rPr lang="fr-FR" b="1" dirty="0" err="1"/>
              <a:t>Creation</a:t>
            </a:r>
            <a:endParaRPr lang="en-US" sz="16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CDA0EDA-9F0E-4806-985E-60364D107B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4651" y="2183637"/>
            <a:ext cx="8547441" cy="374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828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530812"/>
            <a:ext cx="5117162" cy="1325563"/>
          </a:xfrm>
        </p:spPr>
        <p:txBody>
          <a:bodyPr/>
          <a:lstStyle/>
          <a:p>
            <a:r>
              <a:rPr lang="en-US" sz="3600" dirty="0"/>
              <a:t>Ingest Node Pipelines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1EC1F-42C9-66C4-9D49-F6AF79D5BE91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/>
          <a:p>
            <a:r>
              <a:rPr lang="en-US" dirty="0"/>
              <a:t>Starting with Elasticsearch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22</a:t>
            </a:fld>
            <a:endParaRPr lang="en-US" altLang="zh-CN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70ADDAF-28B8-4667-B54D-9C244AEA2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5918138" y="751868"/>
            <a:ext cx="960468" cy="1066281"/>
          </a:xfrm>
          <a:prstGeom prst="rect">
            <a:avLst/>
          </a:prstGeom>
        </p:spPr>
      </p:pic>
      <p:sp>
        <p:nvSpPr>
          <p:cNvPr id="8" name="Text Placeholder 19">
            <a:extLst>
              <a:ext uri="{FF2B5EF4-FFF2-40B4-BE49-F238E27FC236}">
                <a16:creationId xmlns:a16="http://schemas.microsoft.com/office/drawing/2014/main" id="{63798EC7-7CF1-4C83-A91B-45244E906687}"/>
              </a:ext>
            </a:extLst>
          </p:cNvPr>
          <p:cNvSpPr txBox="1">
            <a:spLocks/>
          </p:cNvSpPr>
          <p:nvPr/>
        </p:nvSpPr>
        <p:spPr>
          <a:xfrm>
            <a:off x="548294" y="1601746"/>
            <a:ext cx="3798917" cy="5818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Processors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F43F934-493D-4A39-95FA-40263599252D}"/>
              </a:ext>
            </a:extLst>
          </p:cNvPr>
          <p:cNvSpPr/>
          <p:nvPr/>
        </p:nvSpPr>
        <p:spPr>
          <a:xfrm>
            <a:off x="1182515" y="3335787"/>
            <a:ext cx="372139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0077CD"/>
                </a:solidFill>
                <a:latin typeface="ArialMT"/>
              </a:rPr>
              <a:t>● </a:t>
            </a:r>
            <a:r>
              <a:rPr lang="fr-FR" dirty="0">
                <a:solidFill>
                  <a:srgbClr val="343741"/>
                </a:solidFill>
                <a:latin typeface="CourierNew"/>
              </a:rPr>
              <a:t>set</a:t>
            </a:r>
          </a:p>
          <a:p>
            <a:r>
              <a:rPr lang="fr-FR" sz="1600" dirty="0">
                <a:solidFill>
                  <a:srgbClr val="0077CD"/>
                </a:solidFill>
                <a:latin typeface="ArialMT"/>
              </a:rPr>
              <a:t>● </a:t>
            </a:r>
            <a:r>
              <a:rPr lang="fr-FR" dirty="0" err="1">
                <a:solidFill>
                  <a:srgbClr val="343741"/>
                </a:solidFill>
                <a:latin typeface="CourierNew"/>
              </a:rPr>
              <a:t>remove</a:t>
            </a:r>
            <a:endParaRPr lang="fr-FR" dirty="0">
              <a:solidFill>
                <a:srgbClr val="343741"/>
              </a:solidFill>
              <a:latin typeface="CourierNew"/>
            </a:endParaRPr>
          </a:p>
          <a:p>
            <a:r>
              <a:rPr lang="fr-FR" sz="1600" dirty="0">
                <a:solidFill>
                  <a:srgbClr val="0077CD"/>
                </a:solidFill>
                <a:latin typeface="ArialMT"/>
              </a:rPr>
              <a:t>● </a:t>
            </a:r>
            <a:r>
              <a:rPr lang="fr-FR" dirty="0" err="1">
                <a:solidFill>
                  <a:srgbClr val="343741"/>
                </a:solidFill>
                <a:latin typeface="CourierNew"/>
              </a:rPr>
              <a:t>rename</a:t>
            </a:r>
            <a:endParaRPr lang="fr-FR" dirty="0">
              <a:solidFill>
                <a:srgbClr val="343741"/>
              </a:solidFill>
              <a:latin typeface="CourierNew"/>
            </a:endParaRPr>
          </a:p>
          <a:p>
            <a:r>
              <a:rPr lang="fr-FR" sz="1600" dirty="0">
                <a:solidFill>
                  <a:srgbClr val="0077CD"/>
                </a:solidFill>
                <a:latin typeface="ArialMT"/>
              </a:rPr>
              <a:t>● </a:t>
            </a:r>
            <a:r>
              <a:rPr lang="fr-FR" dirty="0" err="1">
                <a:solidFill>
                  <a:srgbClr val="343741"/>
                </a:solidFill>
                <a:latin typeface="CourierNew"/>
              </a:rPr>
              <a:t>dot_expander</a:t>
            </a:r>
            <a:endParaRPr lang="fr-FR" dirty="0">
              <a:solidFill>
                <a:srgbClr val="343741"/>
              </a:solidFill>
              <a:latin typeface="CourierNew"/>
            </a:endParaRPr>
          </a:p>
          <a:p>
            <a:r>
              <a:rPr lang="fr-FR" sz="1600" dirty="0">
                <a:solidFill>
                  <a:srgbClr val="0077CD"/>
                </a:solidFill>
                <a:latin typeface="ArialMT"/>
              </a:rPr>
              <a:t>● </a:t>
            </a:r>
            <a:r>
              <a:rPr lang="fr-FR" sz="1600" dirty="0" err="1">
                <a:solidFill>
                  <a:srgbClr val="343741"/>
                </a:solidFill>
                <a:latin typeface="CourierNew"/>
              </a:rPr>
              <a:t>etc</a:t>
            </a:r>
            <a:endParaRPr lang="fr-FR" dirty="0">
              <a:solidFill>
                <a:srgbClr val="343741"/>
              </a:solidFill>
              <a:latin typeface="CourierNew"/>
            </a:endParaRPr>
          </a:p>
          <a:p>
            <a:endParaRPr lang="fr-FR" dirty="0">
              <a:solidFill>
                <a:srgbClr val="343741"/>
              </a:solidFill>
              <a:latin typeface="CourierNew"/>
            </a:endParaRPr>
          </a:p>
          <a:p>
            <a:endParaRPr lang="fr-FR" dirty="0">
              <a:solidFill>
                <a:srgbClr val="343741"/>
              </a:solidFill>
              <a:latin typeface="CourierNew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2D67BF-3D23-49DE-905D-4B7629470363}"/>
              </a:ext>
            </a:extLst>
          </p:cNvPr>
          <p:cNvSpPr/>
          <p:nvPr/>
        </p:nvSpPr>
        <p:spPr>
          <a:xfrm>
            <a:off x="4732509" y="2970299"/>
            <a:ext cx="372139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>
              <a:solidFill>
                <a:srgbClr val="343741"/>
              </a:solidFill>
              <a:latin typeface="CourierNew"/>
            </a:endParaRPr>
          </a:p>
          <a:p>
            <a:r>
              <a:rPr lang="fr-FR" sz="1600" dirty="0">
                <a:solidFill>
                  <a:srgbClr val="0077CD"/>
                </a:solidFill>
                <a:latin typeface="ArialMT"/>
              </a:rPr>
              <a:t>● </a:t>
            </a:r>
            <a:r>
              <a:rPr lang="fr-FR" dirty="0">
                <a:solidFill>
                  <a:srgbClr val="343741"/>
                </a:solidFill>
                <a:latin typeface="CourierNew"/>
              </a:rPr>
              <a:t>split/</a:t>
            </a:r>
            <a:r>
              <a:rPr lang="fr-FR" dirty="0" err="1">
                <a:solidFill>
                  <a:srgbClr val="343741"/>
                </a:solidFill>
                <a:latin typeface="CourierNew"/>
              </a:rPr>
              <a:t>join</a:t>
            </a:r>
            <a:endParaRPr lang="fr-FR" dirty="0">
              <a:solidFill>
                <a:srgbClr val="343741"/>
              </a:solidFill>
              <a:latin typeface="CourierNew"/>
            </a:endParaRPr>
          </a:p>
          <a:p>
            <a:r>
              <a:rPr lang="fr-FR" sz="1600" dirty="0">
                <a:solidFill>
                  <a:srgbClr val="0077CD"/>
                </a:solidFill>
                <a:latin typeface="ArialMT"/>
              </a:rPr>
              <a:t>● </a:t>
            </a:r>
            <a:r>
              <a:rPr lang="fr-FR" dirty="0" err="1">
                <a:solidFill>
                  <a:srgbClr val="343741"/>
                </a:solidFill>
                <a:latin typeface="CourierNew"/>
              </a:rPr>
              <a:t>grok</a:t>
            </a:r>
            <a:endParaRPr lang="fr-FR" dirty="0">
              <a:solidFill>
                <a:srgbClr val="343741"/>
              </a:solidFill>
              <a:latin typeface="CourierNew"/>
            </a:endParaRPr>
          </a:p>
          <a:p>
            <a:r>
              <a:rPr lang="fr-FR" sz="1600" dirty="0">
                <a:solidFill>
                  <a:srgbClr val="0077CD"/>
                </a:solidFill>
                <a:latin typeface="ArialMT"/>
              </a:rPr>
              <a:t>● </a:t>
            </a:r>
            <a:r>
              <a:rPr lang="fr-FR" dirty="0" err="1">
                <a:solidFill>
                  <a:srgbClr val="343741"/>
                </a:solidFill>
                <a:latin typeface="CourierNew"/>
              </a:rPr>
              <a:t>dissect</a:t>
            </a:r>
            <a:endParaRPr lang="fr-FR" dirty="0">
              <a:solidFill>
                <a:srgbClr val="343741"/>
              </a:solidFill>
              <a:latin typeface="CourierNew"/>
            </a:endParaRPr>
          </a:p>
          <a:p>
            <a:r>
              <a:rPr lang="fr-FR" sz="1600" dirty="0">
                <a:solidFill>
                  <a:srgbClr val="0077CD"/>
                </a:solidFill>
                <a:latin typeface="ArialMT"/>
              </a:rPr>
              <a:t>● </a:t>
            </a:r>
            <a:r>
              <a:rPr lang="fr-FR" dirty="0" err="1">
                <a:solidFill>
                  <a:srgbClr val="343741"/>
                </a:solidFill>
                <a:latin typeface="CourierNew"/>
              </a:rPr>
              <a:t>gsub</a:t>
            </a:r>
            <a:endParaRPr lang="fr-FR" dirty="0">
              <a:solidFill>
                <a:srgbClr val="343741"/>
              </a:solidFill>
              <a:latin typeface="CourierNew"/>
            </a:endParaRPr>
          </a:p>
          <a:p>
            <a:r>
              <a:rPr lang="fr-FR" dirty="0">
                <a:solidFill>
                  <a:srgbClr val="0077CD"/>
                </a:solidFill>
                <a:latin typeface="ArialMT"/>
              </a:rPr>
              <a:t>● </a:t>
            </a:r>
            <a:r>
              <a:rPr lang="fr-FR" dirty="0" err="1">
                <a:solidFill>
                  <a:srgbClr val="343741"/>
                </a:solidFill>
                <a:latin typeface="CourierNew"/>
              </a:rPr>
              <a:t>etc</a:t>
            </a:r>
            <a:endParaRPr lang="fr-FR" dirty="0">
              <a:solidFill>
                <a:srgbClr val="343741"/>
              </a:solidFill>
              <a:latin typeface="CourierNew"/>
            </a:endParaRPr>
          </a:p>
          <a:p>
            <a:endParaRPr lang="fr-FR" dirty="0">
              <a:solidFill>
                <a:srgbClr val="343741"/>
              </a:solidFill>
              <a:latin typeface="CourierNew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03F654-2C16-412C-ACD5-45CB371C1373}"/>
              </a:ext>
            </a:extLst>
          </p:cNvPr>
          <p:cNvSpPr/>
          <p:nvPr/>
        </p:nvSpPr>
        <p:spPr>
          <a:xfrm>
            <a:off x="8282503" y="3335786"/>
            <a:ext cx="372139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0077CD"/>
                </a:solidFill>
                <a:latin typeface="ArialMT"/>
              </a:rPr>
              <a:t>● </a:t>
            </a:r>
            <a:r>
              <a:rPr lang="fr-FR" dirty="0">
                <a:solidFill>
                  <a:srgbClr val="343741"/>
                </a:solidFill>
                <a:latin typeface="CourierNew"/>
              </a:rPr>
              <a:t>csv/</a:t>
            </a:r>
            <a:r>
              <a:rPr lang="fr-FR" dirty="0" err="1">
                <a:solidFill>
                  <a:srgbClr val="343741"/>
                </a:solidFill>
                <a:latin typeface="CourierNew"/>
              </a:rPr>
              <a:t>json</a:t>
            </a:r>
            <a:endParaRPr lang="fr-FR" dirty="0">
              <a:solidFill>
                <a:srgbClr val="343741"/>
              </a:solidFill>
              <a:latin typeface="CourierNew"/>
            </a:endParaRPr>
          </a:p>
          <a:p>
            <a:r>
              <a:rPr lang="fr-FR" sz="1600" dirty="0">
                <a:solidFill>
                  <a:srgbClr val="0077CD"/>
                </a:solidFill>
                <a:latin typeface="ArialMT"/>
              </a:rPr>
              <a:t>● </a:t>
            </a:r>
            <a:r>
              <a:rPr lang="fr-FR" dirty="0" err="1">
                <a:solidFill>
                  <a:srgbClr val="343741"/>
                </a:solidFill>
                <a:latin typeface="CourierNew"/>
              </a:rPr>
              <a:t>geoip</a:t>
            </a:r>
            <a:endParaRPr lang="fr-FR" dirty="0">
              <a:solidFill>
                <a:srgbClr val="343741"/>
              </a:solidFill>
              <a:latin typeface="CourierNew"/>
            </a:endParaRPr>
          </a:p>
          <a:p>
            <a:r>
              <a:rPr lang="fr-FR" sz="1600" dirty="0">
                <a:solidFill>
                  <a:srgbClr val="0077CD"/>
                </a:solidFill>
                <a:latin typeface="ArialMT"/>
              </a:rPr>
              <a:t>● </a:t>
            </a:r>
            <a:r>
              <a:rPr lang="fr-FR" dirty="0" err="1">
                <a:solidFill>
                  <a:srgbClr val="343741"/>
                </a:solidFill>
                <a:latin typeface="CourierNew"/>
              </a:rPr>
              <a:t>user_agent</a:t>
            </a:r>
            <a:endParaRPr lang="fr-FR" dirty="0">
              <a:solidFill>
                <a:srgbClr val="343741"/>
              </a:solidFill>
              <a:latin typeface="CourierNew"/>
            </a:endParaRPr>
          </a:p>
          <a:p>
            <a:r>
              <a:rPr lang="fr-FR" sz="1600" dirty="0">
                <a:solidFill>
                  <a:srgbClr val="0077CD"/>
                </a:solidFill>
                <a:latin typeface="ArialMT"/>
              </a:rPr>
              <a:t>● </a:t>
            </a:r>
            <a:r>
              <a:rPr lang="fr-FR" dirty="0">
                <a:solidFill>
                  <a:srgbClr val="343741"/>
                </a:solidFill>
                <a:latin typeface="CourierNew"/>
              </a:rPr>
              <a:t>script</a:t>
            </a:r>
          </a:p>
          <a:p>
            <a:r>
              <a:rPr lang="fr-FR" sz="1600" dirty="0">
                <a:solidFill>
                  <a:srgbClr val="0077CD"/>
                </a:solidFill>
                <a:latin typeface="ArialMT"/>
              </a:rPr>
              <a:t>● </a:t>
            </a:r>
            <a:r>
              <a:rPr lang="fr-FR" dirty="0">
                <a:solidFill>
                  <a:srgbClr val="343741"/>
                </a:solidFill>
                <a:latin typeface="CourierNew"/>
              </a:rPr>
              <a:t>pipeline</a:t>
            </a:r>
          </a:p>
          <a:p>
            <a:r>
              <a:rPr lang="fr-FR" dirty="0">
                <a:solidFill>
                  <a:srgbClr val="0077CD"/>
                </a:solidFill>
                <a:latin typeface="ArialMT"/>
              </a:rPr>
              <a:t>● </a:t>
            </a:r>
            <a:r>
              <a:rPr lang="fr-FR" dirty="0" err="1">
                <a:solidFill>
                  <a:srgbClr val="343741"/>
                </a:solidFill>
                <a:latin typeface="CourierNew"/>
              </a:rPr>
              <a:t>etc</a:t>
            </a:r>
            <a:endParaRPr lang="fr-FR" dirty="0">
              <a:solidFill>
                <a:srgbClr val="343741"/>
              </a:solidFill>
              <a:latin typeface="CourierNew"/>
            </a:endParaRPr>
          </a:p>
          <a:p>
            <a:endParaRPr lang="fr-FR" dirty="0"/>
          </a:p>
        </p:txBody>
      </p:sp>
      <p:sp>
        <p:nvSpPr>
          <p:cNvPr id="12" name="Text Placeholder 19">
            <a:extLst>
              <a:ext uri="{FF2B5EF4-FFF2-40B4-BE49-F238E27FC236}">
                <a16:creationId xmlns:a16="http://schemas.microsoft.com/office/drawing/2014/main" id="{B84612A0-0F5C-44D2-9B4D-3653E6C7E2B7}"/>
              </a:ext>
            </a:extLst>
          </p:cNvPr>
          <p:cNvSpPr txBox="1">
            <a:spLocks/>
          </p:cNvSpPr>
          <p:nvPr/>
        </p:nvSpPr>
        <p:spPr>
          <a:xfrm>
            <a:off x="1182516" y="2804776"/>
            <a:ext cx="1996620" cy="4497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Manipulate Fields</a:t>
            </a:r>
          </a:p>
        </p:txBody>
      </p:sp>
      <p:sp>
        <p:nvSpPr>
          <p:cNvPr id="13" name="Text Placeholder 19">
            <a:extLst>
              <a:ext uri="{FF2B5EF4-FFF2-40B4-BE49-F238E27FC236}">
                <a16:creationId xmlns:a16="http://schemas.microsoft.com/office/drawing/2014/main" id="{6DBE4892-F599-4BD1-8A8B-8593C59D0C49}"/>
              </a:ext>
            </a:extLst>
          </p:cNvPr>
          <p:cNvSpPr txBox="1">
            <a:spLocks/>
          </p:cNvSpPr>
          <p:nvPr/>
        </p:nvSpPr>
        <p:spPr>
          <a:xfrm>
            <a:off x="4732510" y="2783627"/>
            <a:ext cx="1996620" cy="4497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Manipulate Values</a:t>
            </a:r>
          </a:p>
        </p:txBody>
      </p:sp>
      <p:sp>
        <p:nvSpPr>
          <p:cNvPr id="14" name="Text Placeholder 19">
            <a:extLst>
              <a:ext uri="{FF2B5EF4-FFF2-40B4-BE49-F238E27FC236}">
                <a16:creationId xmlns:a16="http://schemas.microsoft.com/office/drawing/2014/main" id="{2B9746AA-FF97-4B3E-99EF-AAB3B2A9EA3F}"/>
              </a:ext>
            </a:extLst>
          </p:cNvPr>
          <p:cNvSpPr txBox="1">
            <a:spLocks/>
          </p:cNvSpPr>
          <p:nvPr/>
        </p:nvSpPr>
        <p:spPr>
          <a:xfrm>
            <a:off x="8294666" y="2813189"/>
            <a:ext cx="1996620" cy="4497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Special Operations</a:t>
            </a:r>
          </a:p>
        </p:txBody>
      </p:sp>
    </p:spTree>
    <p:extLst>
      <p:ext uri="{BB962C8B-B14F-4D97-AF65-F5344CB8AC3E}">
        <p14:creationId xmlns:p14="http://schemas.microsoft.com/office/powerpoint/2010/main" val="20085475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424487"/>
            <a:ext cx="5117162" cy="1325563"/>
          </a:xfrm>
        </p:spPr>
        <p:txBody>
          <a:bodyPr/>
          <a:lstStyle/>
          <a:p>
            <a:r>
              <a:rPr lang="en-US" sz="3600" dirty="0"/>
              <a:t>Ingest Node Pipelines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1EC1F-42C9-66C4-9D49-F6AF79D5BE91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/>
          <a:p>
            <a:r>
              <a:rPr lang="en-US" dirty="0"/>
              <a:t>Starting with Elasticsearch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23</a:t>
            </a:fld>
            <a:endParaRPr lang="en-US" altLang="zh-CN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70ADDAF-28B8-4667-B54D-9C244AEA2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5918138" y="751868"/>
            <a:ext cx="960468" cy="1066281"/>
          </a:xfrm>
          <a:prstGeom prst="rect">
            <a:avLst/>
          </a:prstGeom>
        </p:spPr>
      </p:pic>
      <p:sp>
        <p:nvSpPr>
          <p:cNvPr id="8" name="Text Placeholder 19">
            <a:extLst>
              <a:ext uri="{FF2B5EF4-FFF2-40B4-BE49-F238E27FC236}">
                <a16:creationId xmlns:a16="http://schemas.microsoft.com/office/drawing/2014/main" id="{63798EC7-7CF1-4C83-A91B-45244E906687}"/>
              </a:ext>
            </a:extLst>
          </p:cNvPr>
          <p:cNvSpPr txBox="1">
            <a:spLocks/>
          </p:cNvSpPr>
          <p:nvPr/>
        </p:nvSpPr>
        <p:spPr>
          <a:xfrm>
            <a:off x="548294" y="1601746"/>
            <a:ext cx="3798917" cy="5818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Usage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F43F934-493D-4A39-95FA-40263599252D}"/>
              </a:ext>
            </a:extLst>
          </p:cNvPr>
          <p:cNvSpPr/>
          <p:nvPr/>
        </p:nvSpPr>
        <p:spPr>
          <a:xfrm>
            <a:off x="539239" y="2183637"/>
            <a:ext cx="1065493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/>
              <a:t>POST </a:t>
            </a:r>
            <a:r>
              <a:rPr lang="en-US" sz="1400" dirty="0" err="1"/>
              <a:t>my_index</a:t>
            </a:r>
            <a:r>
              <a:rPr lang="en-US" sz="1400" dirty="0"/>
              <a:t>/_</a:t>
            </a:r>
            <a:r>
              <a:rPr lang="en-US" sz="1400" dirty="0" err="1"/>
              <a:t>update_by_query</a:t>
            </a:r>
            <a:r>
              <a:rPr lang="en-US" sz="1400" dirty="0"/>
              <a:t>? </a:t>
            </a:r>
            <a:r>
              <a:rPr lang="en-US" sz="1400" b="1" dirty="0"/>
              <a:t>pipeline</a:t>
            </a:r>
            <a:r>
              <a:rPr lang="en-US" sz="1400" dirty="0"/>
              <a:t>=</a:t>
            </a:r>
            <a:r>
              <a:rPr lang="en-US" sz="1400" dirty="0" err="1"/>
              <a:t>my_pipeline</a:t>
            </a:r>
            <a:endParaRPr lang="en-US" sz="1400" dirty="0"/>
          </a:p>
          <a:p>
            <a:endParaRPr lang="en-US" sz="1400" dirty="0">
              <a:solidFill>
                <a:srgbClr val="343741"/>
              </a:solidFill>
              <a:latin typeface="CourierNew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b="1" dirty="0"/>
              <a:t>PUT </a:t>
            </a:r>
            <a:r>
              <a:rPr lang="fr-FR" sz="1400" dirty="0" err="1"/>
              <a:t>my_index</a:t>
            </a:r>
            <a:endParaRPr lang="fr-FR" sz="1400" dirty="0"/>
          </a:p>
          <a:p>
            <a:r>
              <a:rPr lang="fr-FR" sz="1400" dirty="0"/>
              <a:t>    {</a:t>
            </a:r>
          </a:p>
          <a:p>
            <a:r>
              <a:rPr lang="fr-FR" sz="1400" dirty="0"/>
              <a:t>        "settings": {</a:t>
            </a:r>
          </a:p>
          <a:p>
            <a:r>
              <a:rPr lang="fr-FR" sz="1400" dirty="0"/>
              <a:t>            "</a:t>
            </a:r>
            <a:r>
              <a:rPr lang="fr-FR" sz="1400" b="1" dirty="0" err="1"/>
              <a:t>default_pipeline</a:t>
            </a:r>
            <a:r>
              <a:rPr lang="fr-FR" sz="1400" dirty="0"/>
              <a:t>": "</a:t>
            </a:r>
            <a:r>
              <a:rPr lang="fr-FR" sz="1400" dirty="0" err="1"/>
              <a:t>my_pipeline</a:t>
            </a:r>
            <a:r>
              <a:rPr lang="fr-FR" sz="1400" dirty="0"/>
              <a:t>"</a:t>
            </a:r>
          </a:p>
          <a:p>
            <a:r>
              <a:rPr lang="fr-FR" sz="1400" dirty="0"/>
              <a:t>        }</a:t>
            </a:r>
          </a:p>
          <a:p>
            <a:r>
              <a:rPr lang="fr-FR" sz="1400" dirty="0"/>
              <a:t>    }</a:t>
            </a:r>
          </a:p>
          <a:p>
            <a:endParaRPr lang="en-US" sz="1400" dirty="0">
              <a:solidFill>
                <a:srgbClr val="343741"/>
              </a:solidFill>
              <a:latin typeface="CourierNew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b="1" dirty="0"/>
              <a:t>POST </a:t>
            </a:r>
            <a:r>
              <a:rPr lang="fr-FR" sz="1400" dirty="0"/>
              <a:t>_</a:t>
            </a:r>
            <a:r>
              <a:rPr lang="fr-FR" sz="1400" dirty="0" err="1"/>
              <a:t>reindex</a:t>
            </a:r>
            <a:endParaRPr lang="fr-FR" sz="1400" dirty="0"/>
          </a:p>
          <a:p>
            <a:r>
              <a:rPr lang="fr-FR" sz="1400" dirty="0"/>
              <a:t>    {</a:t>
            </a:r>
          </a:p>
          <a:p>
            <a:r>
              <a:rPr lang="fr-FR" sz="1400" dirty="0"/>
              <a:t>        "source": {</a:t>
            </a:r>
          </a:p>
          <a:p>
            <a:r>
              <a:rPr lang="fr-FR" sz="1400" dirty="0"/>
              <a:t>            "index": "</a:t>
            </a:r>
            <a:r>
              <a:rPr lang="fr-FR" sz="1400" dirty="0" err="1"/>
              <a:t>my_index</a:t>
            </a:r>
            <a:r>
              <a:rPr lang="fr-FR" sz="1400" dirty="0"/>
              <a:t>"</a:t>
            </a:r>
          </a:p>
          <a:p>
            <a:r>
              <a:rPr lang="fr-FR" sz="1400" dirty="0"/>
              <a:t>        },</a:t>
            </a:r>
          </a:p>
          <a:p>
            <a:r>
              <a:rPr lang="fr-FR" sz="1400" dirty="0"/>
              <a:t>        "</a:t>
            </a:r>
            <a:r>
              <a:rPr lang="fr-FR" sz="1400" dirty="0" err="1"/>
              <a:t>dest</a:t>
            </a:r>
            <a:r>
              <a:rPr lang="fr-FR" sz="1400" dirty="0"/>
              <a:t>": {</a:t>
            </a:r>
          </a:p>
          <a:p>
            <a:r>
              <a:rPr lang="fr-FR" sz="1400" dirty="0"/>
              <a:t>             "index": "</a:t>
            </a:r>
            <a:r>
              <a:rPr lang="fr-FR" sz="1400" dirty="0" err="1"/>
              <a:t>new_index</a:t>
            </a:r>
            <a:r>
              <a:rPr lang="fr-FR" sz="1400" dirty="0"/>
              <a:t>",</a:t>
            </a:r>
          </a:p>
          <a:p>
            <a:r>
              <a:rPr lang="fr-FR" sz="1400" dirty="0"/>
              <a:t>             "</a:t>
            </a:r>
            <a:r>
              <a:rPr lang="fr-FR" sz="1400" b="1" dirty="0"/>
              <a:t>pipeline</a:t>
            </a:r>
            <a:r>
              <a:rPr lang="fr-FR" sz="1400" dirty="0"/>
              <a:t>": "</a:t>
            </a:r>
            <a:r>
              <a:rPr lang="fr-FR" sz="1400" dirty="0" err="1"/>
              <a:t>my_pipeline</a:t>
            </a:r>
            <a:r>
              <a:rPr lang="fr-FR" sz="1400" dirty="0"/>
              <a:t>"</a:t>
            </a:r>
          </a:p>
          <a:p>
            <a:r>
              <a:rPr lang="fr-FR" sz="1400" dirty="0"/>
              <a:t>    }</a:t>
            </a:r>
          </a:p>
          <a:p>
            <a:endParaRPr lang="fr-FR" sz="1200" dirty="0">
              <a:solidFill>
                <a:srgbClr val="343741"/>
              </a:solidFill>
              <a:latin typeface="CourierNew"/>
            </a:endParaRPr>
          </a:p>
          <a:p>
            <a:endParaRPr lang="fr-FR" sz="1200" dirty="0">
              <a:solidFill>
                <a:srgbClr val="343741"/>
              </a:solidFill>
              <a:latin typeface="CourierNew"/>
            </a:endParaRPr>
          </a:p>
          <a:p>
            <a:endParaRPr lang="fr-FR" sz="1200" dirty="0">
              <a:solidFill>
                <a:srgbClr val="343741"/>
              </a:solidFill>
              <a:latin typeface="CourierNew"/>
            </a:endParaRPr>
          </a:p>
        </p:txBody>
      </p:sp>
    </p:spTree>
    <p:extLst>
      <p:ext uri="{BB962C8B-B14F-4D97-AF65-F5344CB8AC3E}">
        <p14:creationId xmlns:p14="http://schemas.microsoft.com/office/powerpoint/2010/main" val="26855049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424487"/>
            <a:ext cx="5117162" cy="1325563"/>
          </a:xfrm>
        </p:spPr>
        <p:txBody>
          <a:bodyPr/>
          <a:lstStyle/>
          <a:p>
            <a:r>
              <a:rPr lang="en-US" sz="3600" dirty="0"/>
              <a:t>Enrich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1EC1F-42C9-66C4-9D49-F6AF79D5BE91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/>
          <a:p>
            <a:r>
              <a:rPr lang="en-US" dirty="0"/>
              <a:t>Starting with Elasticsearch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24</a:t>
            </a:fld>
            <a:endParaRPr lang="en-US" altLang="zh-CN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70ADDAF-28B8-4667-B54D-9C244AEA2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5918138" y="751868"/>
            <a:ext cx="960468" cy="106628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F43F934-493D-4A39-95FA-40263599252D}"/>
              </a:ext>
            </a:extLst>
          </p:cNvPr>
          <p:cNvSpPr/>
          <p:nvPr/>
        </p:nvSpPr>
        <p:spPr>
          <a:xfrm>
            <a:off x="539239" y="2236799"/>
            <a:ext cx="10654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sz="1200" dirty="0">
              <a:solidFill>
                <a:srgbClr val="343741"/>
              </a:solidFill>
              <a:latin typeface="CourierNew"/>
            </a:endParaRPr>
          </a:p>
          <a:p>
            <a:endParaRPr lang="fr-FR" sz="1200" dirty="0">
              <a:solidFill>
                <a:srgbClr val="343741"/>
              </a:solidFill>
              <a:latin typeface="CourierNew"/>
            </a:endParaRPr>
          </a:p>
          <a:p>
            <a:endParaRPr lang="fr-FR" sz="1200" dirty="0">
              <a:solidFill>
                <a:srgbClr val="343741"/>
              </a:solidFill>
              <a:latin typeface="CourierNew"/>
            </a:endParaRPr>
          </a:p>
        </p:txBody>
      </p:sp>
      <p:sp>
        <p:nvSpPr>
          <p:cNvPr id="11" name="Text Placeholder 19">
            <a:extLst>
              <a:ext uri="{FF2B5EF4-FFF2-40B4-BE49-F238E27FC236}">
                <a16:creationId xmlns:a16="http://schemas.microsoft.com/office/drawing/2014/main" id="{D909D1A5-9442-4F27-BB94-DBEB1ADC6B8B}"/>
              </a:ext>
            </a:extLst>
          </p:cNvPr>
          <p:cNvSpPr txBox="1">
            <a:spLocks/>
          </p:cNvSpPr>
          <p:nvPr/>
        </p:nvSpPr>
        <p:spPr>
          <a:xfrm>
            <a:off x="548294" y="1601746"/>
            <a:ext cx="3798917" cy="5818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Explanation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CA034236-2E23-4D1E-AAEC-E1F74B00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9510" y="2236799"/>
            <a:ext cx="8527625" cy="379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8904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424487"/>
            <a:ext cx="5117162" cy="1325563"/>
          </a:xfrm>
        </p:spPr>
        <p:txBody>
          <a:bodyPr/>
          <a:lstStyle/>
          <a:p>
            <a:r>
              <a:rPr lang="en-US" sz="3600" dirty="0"/>
              <a:t>Enrich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1EC1F-42C9-66C4-9D49-F6AF79D5BE91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/>
          <a:p>
            <a:r>
              <a:rPr lang="en-US" dirty="0"/>
              <a:t>Starting with Elasticsearch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25</a:t>
            </a:fld>
            <a:endParaRPr lang="en-US" altLang="zh-CN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70ADDAF-28B8-4667-B54D-9C244AEA2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5918138" y="751868"/>
            <a:ext cx="960468" cy="106628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F43F934-493D-4A39-95FA-40263599252D}"/>
              </a:ext>
            </a:extLst>
          </p:cNvPr>
          <p:cNvSpPr/>
          <p:nvPr/>
        </p:nvSpPr>
        <p:spPr>
          <a:xfrm>
            <a:off x="539239" y="2289962"/>
            <a:ext cx="10654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sz="1200" dirty="0">
              <a:solidFill>
                <a:srgbClr val="343741"/>
              </a:solidFill>
              <a:latin typeface="CourierNew"/>
            </a:endParaRPr>
          </a:p>
          <a:p>
            <a:endParaRPr lang="fr-FR" sz="1200" dirty="0">
              <a:solidFill>
                <a:srgbClr val="343741"/>
              </a:solidFill>
              <a:latin typeface="CourierNew"/>
            </a:endParaRPr>
          </a:p>
          <a:p>
            <a:endParaRPr lang="fr-FR" sz="1200" dirty="0">
              <a:solidFill>
                <a:srgbClr val="343741"/>
              </a:solidFill>
              <a:latin typeface="CourierNew"/>
            </a:endParaRPr>
          </a:p>
        </p:txBody>
      </p:sp>
      <p:sp>
        <p:nvSpPr>
          <p:cNvPr id="11" name="Text Placeholder 19">
            <a:extLst>
              <a:ext uri="{FF2B5EF4-FFF2-40B4-BE49-F238E27FC236}">
                <a16:creationId xmlns:a16="http://schemas.microsoft.com/office/drawing/2014/main" id="{D909D1A5-9442-4F27-BB94-DBEB1ADC6B8B}"/>
              </a:ext>
            </a:extLst>
          </p:cNvPr>
          <p:cNvSpPr txBox="1">
            <a:spLocks/>
          </p:cNvSpPr>
          <p:nvPr/>
        </p:nvSpPr>
        <p:spPr>
          <a:xfrm>
            <a:off x="548294" y="1601746"/>
            <a:ext cx="3798917" cy="5818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Enrich Policy</a:t>
            </a:r>
          </a:p>
        </p:txBody>
      </p:sp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8BC4F540-9ACA-48A3-987E-A3DDFC350B6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594884" y="2381693"/>
            <a:ext cx="9599285" cy="3636336"/>
          </a:xfrm>
        </p:spPr>
        <p:txBody>
          <a:bodyPr/>
          <a:lstStyle/>
          <a:p>
            <a:r>
              <a:rPr lang="fr-FR" b="1" dirty="0"/>
              <a:t>PUT </a:t>
            </a:r>
            <a:r>
              <a:rPr lang="fr-FR" dirty="0"/>
              <a:t>_</a:t>
            </a:r>
            <a:r>
              <a:rPr lang="fr-FR" dirty="0" err="1"/>
              <a:t>enrich</a:t>
            </a:r>
            <a:r>
              <a:rPr lang="fr-FR" dirty="0"/>
              <a:t>/</a:t>
            </a:r>
            <a:r>
              <a:rPr lang="fr-FR" dirty="0" err="1"/>
              <a:t>policy</a:t>
            </a:r>
            <a:r>
              <a:rPr lang="fr-FR" dirty="0"/>
              <a:t>/ </a:t>
            </a:r>
            <a:r>
              <a:rPr lang="fr-FR" b="1" dirty="0" err="1"/>
              <a:t>product_mapper</a:t>
            </a:r>
            <a:endParaRPr lang="fr-FR" b="1" dirty="0"/>
          </a:p>
          <a:p>
            <a:r>
              <a:rPr lang="fr-FR" dirty="0"/>
              <a:t>{</a:t>
            </a:r>
          </a:p>
          <a:p>
            <a:r>
              <a:rPr lang="fr-FR" dirty="0"/>
              <a:t>      "</a:t>
            </a:r>
            <a:r>
              <a:rPr lang="fr-FR" b="1" dirty="0"/>
              <a:t>match</a:t>
            </a:r>
            <a:r>
              <a:rPr lang="fr-FR" dirty="0"/>
              <a:t>": {</a:t>
            </a:r>
          </a:p>
          <a:p>
            <a:r>
              <a:rPr lang="fr-FR" dirty="0"/>
              <a:t>           "</a:t>
            </a:r>
            <a:r>
              <a:rPr lang="fr-FR" b="1" dirty="0"/>
              <a:t>indices</a:t>
            </a:r>
            <a:r>
              <a:rPr lang="fr-FR" dirty="0"/>
              <a:t>": "provenance",</a:t>
            </a:r>
          </a:p>
          <a:p>
            <a:r>
              <a:rPr lang="fr-FR" dirty="0"/>
              <a:t>           "</a:t>
            </a:r>
            <a:r>
              <a:rPr lang="fr-FR" b="1" dirty="0" err="1"/>
              <a:t>match_field</a:t>
            </a:r>
            <a:r>
              <a:rPr lang="fr-FR" dirty="0"/>
              <a:t>": "id",</a:t>
            </a:r>
          </a:p>
          <a:p>
            <a:r>
              <a:rPr lang="fr-FR" dirty="0"/>
              <a:t>           "</a:t>
            </a:r>
            <a:r>
              <a:rPr lang="fr-FR" b="1" dirty="0" err="1"/>
              <a:t>enrich_fields</a:t>
            </a:r>
            <a:r>
              <a:rPr lang="fr-FR" dirty="0"/>
              <a:t>": ["country"]</a:t>
            </a:r>
          </a:p>
          <a:p>
            <a:r>
              <a:rPr lang="fr-FR" dirty="0"/>
              <a:t>      }</a:t>
            </a:r>
          </a:p>
          <a:p>
            <a:r>
              <a:rPr lang="fr-FR" dirty="0"/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337945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424487"/>
            <a:ext cx="5117162" cy="1325563"/>
          </a:xfrm>
        </p:spPr>
        <p:txBody>
          <a:bodyPr/>
          <a:lstStyle/>
          <a:p>
            <a:r>
              <a:rPr lang="en-US" sz="3600" dirty="0"/>
              <a:t>Enrich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1EC1F-42C9-66C4-9D49-F6AF79D5BE91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/>
          <a:p>
            <a:r>
              <a:rPr lang="en-US" dirty="0"/>
              <a:t>Starting with Elasticsearch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26</a:t>
            </a:fld>
            <a:endParaRPr lang="en-US" altLang="zh-CN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70ADDAF-28B8-4667-B54D-9C244AEA2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5918138" y="751868"/>
            <a:ext cx="960468" cy="106628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F43F934-493D-4A39-95FA-40263599252D}"/>
              </a:ext>
            </a:extLst>
          </p:cNvPr>
          <p:cNvSpPr/>
          <p:nvPr/>
        </p:nvSpPr>
        <p:spPr>
          <a:xfrm>
            <a:off x="539239" y="2289962"/>
            <a:ext cx="10654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sz="1200" dirty="0">
              <a:solidFill>
                <a:srgbClr val="343741"/>
              </a:solidFill>
              <a:latin typeface="CourierNew"/>
            </a:endParaRPr>
          </a:p>
          <a:p>
            <a:endParaRPr lang="fr-FR" sz="1200" dirty="0">
              <a:solidFill>
                <a:srgbClr val="343741"/>
              </a:solidFill>
              <a:latin typeface="CourierNew"/>
            </a:endParaRPr>
          </a:p>
          <a:p>
            <a:endParaRPr lang="fr-FR" sz="1200" dirty="0">
              <a:solidFill>
                <a:srgbClr val="343741"/>
              </a:solidFill>
              <a:latin typeface="CourierNew"/>
            </a:endParaRPr>
          </a:p>
        </p:txBody>
      </p:sp>
      <p:sp>
        <p:nvSpPr>
          <p:cNvPr id="11" name="Text Placeholder 19">
            <a:extLst>
              <a:ext uri="{FF2B5EF4-FFF2-40B4-BE49-F238E27FC236}">
                <a16:creationId xmlns:a16="http://schemas.microsoft.com/office/drawing/2014/main" id="{D909D1A5-9442-4F27-BB94-DBEB1ADC6B8B}"/>
              </a:ext>
            </a:extLst>
          </p:cNvPr>
          <p:cNvSpPr txBox="1">
            <a:spLocks/>
          </p:cNvSpPr>
          <p:nvPr/>
        </p:nvSpPr>
        <p:spPr>
          <a:xfrm>
            <a:off x="548294" y="1601746"/>
            <a:ext cx="3798917" cy="5818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Create Enrich Index</a:t>
            </a:r>
          </a:p>
        </p:txBody>
      </p:sp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8BC4F540-9ACA-48A3-987E-A3DDFC350B6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009558" y="3200401"/>
            <a:ext cx="8888814" cy="1307804"/>
          </a:xfrm>
        </p:spPr>
        <p:txBody>
          <a:bodyPr/>
          <a:lstStyle/>
          <a:p>
            <a:r>
              <a:rPr lang="en-US" sz="3200" b="1" dirty="0"/>
              <a:t>POST </a:t>
            </a:r>
            <a:r>
              <a:rPr lang="en-US" sz="3200" dirty="0"/>
              <a:t>_enrich/policy/</a:t>
            </a:r>
            <a:r>
              <a:rPr lang="en-US" sz="3200" dirty="0" err="1"/>
              <a:t>product_mapper</a:t>
            </a:r>
            <a:r>
              <a:rPr lang="en-US" sz="3200" dirty="0"/>
              <a:t>/</a:t>
            </a:r>
            <a:r>
              <a:rPr lang="en-US" sz="3200" b="1" dirty="0"/>
              <a:t>_execute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117937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424487"/>
            <a:ext cx="5117162" cy="1325563"/>
          </a:xfrm>
        </p:spPr>
        <p:txBody>
          <a:bodyPr/>
          <a:lstStyle/>
          <a:p>
            <a:r>
              <a:rPr lang="en-US" sz="3600" dirty="0"/>
              <a:t>Enrich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1EC1F-42C9-66C4-9D49-F6AF79D5BE91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/>
          <a:p>
            <a:r>
              <a:rPr lang="en-US" dirty="0"/>
              <a:t>Starting with Elasticsearch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27</a:t>
            </a:fld>
            <a:endParaRPr lang="en-US" altLang="zh-CN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70ADDAF-28B8-4667-B54D-9C244AEA2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5918138" y="751868"/>
            <a:ext cx="960468" cy="106628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F43F934-493D-4A39-95FA-40263599252D}"/>
              </a:ext>
            </a:extLst>
          </p:cNvPr>
          <p:cNvSpPr/>
          <p:nvPr/>
        </p:nvSpPr>
        <p:spPr>
          <a:xfrm>
            <a:off x="539239" y="2289962"/>
            <a:ext cx="10654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sz="1200" dirty="0">
              <a:solidFill>
                <a:srgbClr val="343741"/>
              </a:solidFill>
              <a:latin typeface="CourierNew"/>
            </a:endParaRPr>
          </a:p>
          <a:p>
            <a:endParaRPr lang="fr-FR" sz="1200" dirty="0">
              <a:solidFill>
                <a:srgbClr val="343741"/>
              </a:solidFill>
              <a:latin typeface="CourierNew"/>
            </a:endParaRPr>
          </a:p>
          <a:p>
            <a:endParaRPr lang="fr-FR" sz="1200" dirty="0">
              <a:solidFill>
                <a:srgbClr val="343741"/>
              </a:solidFill>
              <a:latin typeface="CourierNew"/>
            </a:endParaRPr>
          </a:p>
        </p:txBody>
      </p:sp>
      <p:sp>
        <p:nvSpPr>
          <p:cNvPr id="11" name="Text Placeholder 19">
            <a:extLst>
              <a:ext uri="{FF2B5EF4-FFF2-40B4-BE49-F238E27FC236}">
                <a16:creationId xmlns:a16="http://schemas.microsoft.com/office/drawing/2014/main" id="{D909D1A5-9442-4F27-BB94-DBEB1ADC6B8B}"/>
              </a:ext>
            </a:extLst>
          </p:cNvPr>
          <p:cNvSpPr txBox="1">
            <a:spLocks/>
          </p:cNvSpPr>
          <p:nvPr/>
        </p:nvSpPr>
        <p:spPr>
          <a:xfrm>
            <a:off x="548294" y="1601746"/>
            <a:ext cx="3798917" cy="5818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Ingest Pipeline</a:t>
            </a:r>
          </a:p>
        </p:txBody>
      </p:sp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8BC4F540-9ACA-48A3-987E-A3DDFC350B6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86540" y="2183637"/>
            <a:ext cx="9971291" cy="4034282"/>
          </a:xfrm>
        </p:spPr>
        <p:txBody>
          <a:bodyPr/>
          <a:lstStyle/>
          <a:p>
            <a:r>
              <a:rPr lang="en-US" sz="1400" b="1" dirty="0"/>
              <a:t>PUT </a:t>
            </a:r>
            <a:r>
              <a:rPr lang="en-US" sz="1400" dirty="0"/>
              <a:t>/_ingest/pipeline/</a:t>
            </a:r>
            <a:r>
              <a:rPr lang="en-US" sz="1400" dirty="0" err="1"/>
              <a:t>product_mapper_pipeline</a:t>
            </a:r>
            <a:endParaRPr lang="en-US" sz="1400" dirty="0"/>
          </a:p>
          <a:p>
            <a:r>
              <a:rPr lang="fr-FR" sz="1400" dirty="0"/>
              <a:t>{</a:t>
            </a:r>
          </a:p>
          <a:p>
            <a:r>
              <a:rPr lang="fr-FR" sz="1400" dirty="0"/>
              <a:t>      "processors" : [</a:t>
            </a:r>
          </a:p>
          <a:p>
            <a:r>
              <a:rPr lang="fr-FR" sz="1400" dirty="0"/>
              <a:t>           {</a:t>
            </a:r>
          </a:p>
          <a:p>
            <a:r>
              <a:rPr lang="fr-FR" sz="1400" dirty="0"/>
              <a:t>                "</a:t>
            </a:r>
            <a:r>
              <a:rPr lang="fr-FR" sz="1400" dirty="0" err="1"/>
              <a:t>enrich</a:t>
            </a:r>
            <a:r>
              <a:rPr lang="fr-FR" sz="1400" dirty="0"/>
              <a:t>" : {</a:t>
            </a:r>
          </a:p>
          <a:p>
            <a:r>
              <a:rPr lang="fr-FR" sz="1400" dirty="0"/>
              <a:t>                      "</a:t>
            </a:r>
            <a:r>
              <a:rPr lang="fr-FR" sz="1400" dirty="0" err="1"/>
              <a:t>policy_name</a:t>
            </a:r>
            <a:r>
              <a:rPr lang="fr-FR" sz="1400" dirty="0"/>
              <a:t>": "</a:t>
            </a:r>
            <a:r>
              <a:rPr lang="fr-FR" sz="1400" dirty="0" err="1"/>
              <a:t>product_mapper</a:t>
            </a:r>
            <a:r>
              <a:rPr lang="fr-FR" sz="1400" dirty="0"/>
              <a:t>",</a:t>
            </a:r>
          </a:p>
          <a:p>
            <a:r>
              <a:rPr lang="fr-FR" sz="1400" dirty="0"/>
              <a:t>                      "</a:t>
            </a:r>
            <a:r>
              <a:rPr lang="fr-FR" sz="1400" dirty="0" err="1"/>
              <a:t>field</a:t>
            </a:r>
            <a:r>
              <a:rPr lang="fr-FR" sz="1400" dirty="0"/>
              <a:t>" : "</a:t>
            </a:r>
            <a:r>
              <a:rPr lang="fr-FR" sz="1400" b="1" dirty="0"/>
              <a:t>id</a:t>
            </a:r>
            <a:r>
              <a:rPr lang="fr-FR" sz="1400" dirty="0"/>
              <a:t>",</a:t>
            </a:r>
          </a:p>
          <a:p>
            <a:r>
              <a:rPr lang="fr-FR" sz="1400" dirty="0"/>
              <a:t>                      "</a:t>
            </a:r>
            <a:r>
              <a:rPr lang="fr-FR" sz="1400" dirty="0" err="1"/>
              <a:t>target_field</a:t>
            </a:r>
            <a:r>
              <a:rPr lang="fr-FR" sz="1400" dirty="0"/>
              <a:t>": "country"</a:t>
            </a:r>
          </a:p>
          <a:p>
            <a:r>
              <a:rPr lang="fr-FR" sz="1400" dirty="0"/>
              <a:t>                }</a:t>
            </a:r>
          </a:p>
          <a:p>
            <a:r>
              <a:rPr lang="fr-FR" sz="1400" dirty="0"/>
              <a:t>           }</a:t>
            </a:r>
          </a:p>
          <a:p>
            <a:r>
              <a:rPr lang="fr-FR" sz="1400" dirty="0"/>
              <a:t>      ]</a:t>
            </a:r>
          </a:p>
          <a:p>
            <a:r>
              <a:rPr lang="fr-FR" sz="1400" dirty="0"/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501258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424487"/>
            <a:ext cx="5117162" cy="1325563"/>
          </a:xfrm>
        </p:spPr>
        <p:txBody>
          <a:bodyPr/>
          <a:lstStyle/>
          <a:p>
            <a:r>
              <a:rPr lang="en-US" sz="3600" dirty="0"/>
              <a:t>Enrich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1EC1F-42C9-66C4-9D49-F6AF79D5BE91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/>
          <a:p>
            <a:r>
              <a:rPr lang="en-US" dirty="0"/>
              <a:t>Starting with Elasticsearch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28</a:t>
            </a:fld>
            <a:endParaRPr lang="en-US" altLang="zh-CN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70ADDAF-28B8-4667-B54D-9C244AEA2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5918138" y="751868"/>
            <a:ext cx="960468" cy="106628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F43F934-493D-4A39-95FA-40263599252D}"/>
              </a:ext>
            </a:extLst>
          </p:cNvPr>
          <p:cNvSpPr/>
          <p:nvPr/>
        </p:nvSpPr>
        <p:spPr>
          <a:xfrm>
            <a:off x="539239" y="2289962"/>
            <a:ext cx="10654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sz="1200" dirty="0">
              <a:solidFill>
                <a:srgbClr val="343741"/>
              </a:solidFill>
              <a:latin typeface="CourierNew"/>
            </a:endParaRPr>
          </a:p>
          <a:p>
            <a:endParaRPr lang="fr-FR" sz="1200" dirty="0">
              <a:solidFill>
                <a:srgbClr val="343741"/>
              </a:solidFill>
              <a:latin typeface="CourierNew"/>
            </a:endParaRPr>
          </a:p>
          <a:p>
            <a:endParaRPr lang="fr-FR" sz="1200" dirty="0">
              <a:solidFill>
                <a:srgbClr val="343741"/>
              </a:solidFill>
              <a:latin typeface="CourierNew"/>
            </a:endParaRPr>
          </a:p>
        </p:txBody>
      </p:sp>
      <p:sp>
        <p:nvSpPr>
          <p:cNvPr id="11" name="Text Placeholder 19">
            <a:extLst>
              <a:ext uri="{FF2B5EF4-FFF2-40B4-BE49-F238E27FC236}">
                <a16:creationId xmlns:a16="http://schemas.microsoft.com/office/drawing/2014/main" id="{D909D1A5-9442-4F27-BB94-DBEB1ADC6B8B}"/>
              </a:ext>
            </a:extLst>
          </p:cNvPr>
          <p:cNvSpPr txBox="1">
            <a:spLocks/>
          </p:cNvSpPr>
          <p:nvPr/>
        </p:nvSpPr>
        <p:spPr>
          <a:xfrm>
            <a:off x="548294" y="1601746"/>
            <a:ext cx="3798917" cy="5818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Use the pipeline</a:t>
            </a:r>
          </a:p>
        </p:txBody>
      </p:sp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8BC4F540-9ACA-48A3-987E-A3DDFC350B6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382232" y="3193377"/>
            <a:ext cx="9686261" cy="1456661"/>
          </a:xfrm>
        </p:spPr>
        <p:txBody>
          <a:bodyPr/>
          <a:lstStyle/>
          <a:p>
            <a:r>
              <a:rPr lang="en-US" sz="2400" b="1" dirty="0"/>
              <a:t>POST stock</a:t>
            </a:r>
            <a:r>
              <a:rPr lang="en-US" sz="2400" dirty="0"/>
              <a:t>/_</a:t>
            </a:r>
            <a:r>
              <a:rPr lang="en-US" sz="2400" dirty="0" err="1"/>
              <a:t>update_by_query?pipeline</a:t>
            </a:r>
            <a:r>
              <a:rPr lang="en-US" sz="2400" dirty="0"/>
              <a:t>=</a:t>
            </a:r>
            <a:r>
              <a:rPr lang="en-US" sz="2400" dirty="0" err="1"/>
              <a:t>product_mapper_pipeline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806399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424487"/>
            <a:ext cx="5117162" cy="1325563"/>
          </a:xfrm>
        </p:spPr>
        <p:txBody>
          <a:bodyPr/>
          <a:lstStyle/>
          <a:p>
            <a:r>
              <a:rPr lang="en-US" sz="3600" dirty="0"/>
              <a:t>Transforms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1EC1F-42C9-66C4-9D49-F6AF79D5BE91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/>
          <a:p>
            <a:r>
              <a:rPr lang="en-US" dirty="0"/>
              <a:t>Starting with Elasticsearch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29</a:t>
            </a:fld>
            <a:endParaRPr lang="en-US" altLang="zh-CN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70ADDAF-28B8-4667-B54D-9C244AEA2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5918138" y="751868"/>
            <a:ext cx="960468" cy="106628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F43F934-493D-4A39-95FA-40263599252D}"/>
              </a:ext>
            </a:extLst>
          </p:cNvPr>
          <p:cNvSpPr/>
          <p:nvPr/>
        </p:nvSpPr>
        <p:spPr>
          <a:xfrm>
            <a:off x="539239" y="2236799"/>
            <a:ext cx="10654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sz="1200" dirty="0">
              <a:solidFill>
                <a:srgbClr val="343741"/>
              </a:solidFill>
              <a:latin typeface="CourierNew"/>
            </a:endParaRPr>
          </a:p>
          <a:p>
            <a:endParaRPr lang="fr-FR" sz="1200" dirty="0">
              <a:solidFill>
                <a:srgbClr val="343741"/>
              </a:solidFill>
              <a:latin typeface="CourierNew"/>
            </a:endParaRPr>
          </a:p>
          <a:p>
            <a:endParaRPr lang="fr-FR" sz="1200" dirty="0">
              <a:solidFill>
                <a:srgbClr val="343741"/>
              </a:solidFill>
              <a:latin typeface="CourierNew"/>
            </a:endParaRPr>
          </a:p>
        </p:txBody>
      </p:sp>
      <p:sp>
        <p:nvSpPr>
          <p:cNvPr id="11" name="Text Placeholder 19">
            <a:extLst>
              <a:ext uri="{FF2B5EF4-FFF2-40B4-BE49-F238E27FC236}">
                <a16:creationId xmlns:a16="http://schemas.microsoft.com/office/drawing/2014/main" id="{D909D1A5-9442-4F27-BB94-DBEB1ADC6B8B}"/>
              </a:ext>
            </a:extLst>
          </p:cNvPr>
          <p:cNvSpPr txBox="1">
            <a:spLocks/>
          </p:cNvSpPr>
          <p:nvPr/>
        </p:nvSpPr>
        <p:spPr>
          <a:xfrm>
            <a:off x="548294" y="1601746"/>
            <a:ext cx="3798917" cy="5818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Explanation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689E320B-AD3A-4FA5-92CB-8890B672C04D}"/>
              </a:ext>
            </a:extLst>
          </p:cNvPr>
          <p:cNvSpPr/>
          <p:nvPr/>
        </p:nvSpPr>
        <p:spPr>
          <a:xfrm>
            <a:off x="548294" y="3157870"/>
            <a:ext cx="2907287" cy="1477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</a:t>
            </a:r>
          </a:p>
          <a:p>
            <a:pPr algn="ctr"/>
            <a:r>
              <a:rPr lang="en-US" dirty="0"/>
              <a:t>Index</a:t>
            </a:r>
            <a:endParaRPr lang="fr-FR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C185CAD2-FFFC-4A7C-AAA5-DA3E2D5716DA}"/>
              </a:ext>
            </a:extLst>
          </p:cNvPr>
          <p:cNvSpPr/>
          <p:nvPr/>
        </p:nvSpPr>
        <p:spPr>
          <a:xfrm>
            <a:off x="8563330" y="3157869"/>
            <a:ext cx="2907287" cy="1477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Destination</a:t>
            </a:r>
          </a:p>
          <a:p>
            <a:pPr algn="ctr"/>
            <a:r>
              <a:rPr lang="en-US" dirty="0"/>
              <a:t>Index </a:t>
            </a:r>
          </a:p>
          <a:p>
            <a:pPr algn="ctr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C3AF8A-3687-48B5-ACF8-C3394D6105AD}"/>
              </a:ext>
            </a:extLst>
          </p:cNvPr>
          <p:cNvSpPr/>
          <p:nvPr/>
        </p:nvSpPr>
        <p:spPr>
          <a:xfrm>
            <a:off x="4413631" y="2304898"/>
            <a:ext cx="3009014" cy="3426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Group By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Aggregations</a:t>
            </a:r>
          </a:p>
          <a:p>
            <a:pPr algn="ctr"/>
            <a:endParaRPr lang="fr-FR" sz="2800" dirty="0"/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B2FB7892-39BD-46AC-BB4A-83A59E3793C0}"/>
              </a:ext>
            </a:extLst>
          </p:cNvPr>
          <p:cNvSpPr/>
          <p:nvPr/>
        </p:nvSpPr>
        <p:spPr>
          <a:xfrm>
            <a:off x="3574420" y="3759690"/>
            <a:ext cx="745398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B529FDF2-33E9-4F5A-AFAD-3E969BE4C898}"/>
              </a:ext>
            </a:extLst>
          </p:cNvPr>
          <p:cNvSpPr/>
          <p:nvPr/>
        </p:nvSpPr>
        <p:spPr>
          <a:xfrm>
            <a:off x="7541484" y="3792308"/>
            <a:ext cx="745398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4271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583975"/>
            <a:ext cx="5117162" cy="1325563"/>
          </a:xfrm>
        </p:spPr>
        <p:txBody>
          <a:bodyPr/>
          <a:lstStyle/>
          <a:p>
            <a:r>
              <a:rPr lang="en-US" sz="3600" dirty="0"/>
              <a:t>Architecture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1EC1F-42C9-66C4-9D49-F6AF79D5BE91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/>
          <a:p>
            <a:r>
              <a:rPr lang="en-US" dirty="0"/>
              <a:t>Starting with Elasticsearch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</a:t>
            </a:fld>
            <a:endParaRPr lang="en-US" altLang="zh-CN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70ADDAF-28B8-4667-B54D-9C244AEA2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4950566" y="751868"/>
            <a:ext cx="960468" cy="1066281"/>
          </a:xfrm>
          <a:prstGeom prst="rect">
            <a:avLst/>
          </a:prstGeom>
        </p:spPr>
      </p:pic>
      <p:sp>
        <p:nvSpPr>
          <p:cNvPr id="8" name="Text Placeholder 19">
            <a:extLst>
              <a:ext uri="{FF2B5EF4-FFF2-40B4-BE49-F238E27FC236}">
                <a16:creationId xmlns:a16="http://schemas.microsoft.com/office/drawing/2014/main" id="{4A8F112C-C054-46ED-B1AB-BAD20093E96C}"/>
              </a:ext>
            </a:extLst>
          </p:cNvPr>
          <p:cNvSpPr txBox="1">
            <a:spLocks/>
          </p:cNvSpPr>
          <p:nvPr/>
        </p:nvSpPr>
        <p:spPr>
          <a:xfrm>
            <a:off x="548294" y="1601746"/>
            <a:ext cx="3798917" cy="5818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Primary Vs Replica</a:t>
            </a:r>
            <a:endParaRPr lang="en-US" sz="1600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00B89BAE-37E6-4F0F-9F6C-7531579A9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294" y="2559005"/>
            <a:ext cx="11118544" cy="248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4506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424487"/>
            <a:ext cx="5117162" cy="1325563"/>
          </a:xfrm>
        </p:spPr>
        <p:txBody>
          <a:bodyPr/>
          <a:lstStyle/>
          <a:p>
            <a:r>
              <a:rPr lang="en-US" sz="3600" dirty="0"/>
              <a:t>Transforms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1EC1F-42C9-66C4-9D49-F6AF79D5BE91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/>
          <a:p>
            <a:r>
              <a:rPr lang="en-US" dirty="0"/>
              <a:t>Starting with Elasticsearch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30</a:t>
            </a:fld>
            <a:endParaRPr lang="en-US" altLang="zh-CN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70ADDAF-28B8-4667-B54D-9C244AEA2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5918138" y="751868"/>
            <a:ext cx="960468" cy="106628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F43F934-493D-4A39-95FA-40263599252D}"/>
              </a:ext>
            </a:extLst>
          </p:cNvPr>
          <p:cNvSpPr/>
          <p:nvPr/>
        </p:nvSpPr>
        <p:spPr>
          <a:xfrm>
            <a:off x="539239" y="2236799"/>
            <a:ext cx="10654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sz="1200" dirty="0">
              <a:solidFill>
                <a:srgbClr val="343741"/>
              </a:solidFill>
              <a:latin typeface="CourierNew"/>
            </a:endParaRPr>
          </a:p>
          <a:p>
            <a:endParaRPr lang="fr-FR" sz="1200" dirty="0">
              <a:solidFill>
                <a:srgbClr val="343741"/>
              </a:solidFill>
              <a:latin typeface="CourierNew"/>
            </a:endParaRPr>
          </a:p>
          <a:p>
            <a:endParaRPr lang="fr-FR" sz="1200" dirty="0">
              <a:solidFill>
                <a:srgbClr val="343741"/>
              </a:solidFill>
              <a:latin typeface="CourierNew"/>
            </a:endParaRPr>
          </a:p>
        </p:txBody>
      </p:sp>
      <p:sp>
        <p:nvSpPr>
          <p:cNvPr id="11" name="Text Placeholder 19">
            <a:extLst>
              <a:ext uri="{FF2B5EF4-FFF2-40B4-BE49-F238E27FC236}">
                <a16:creationId xmlns:a16="http://schemas.microsoft.com/office/drawing/2014/main" id="{D909D1A5-9442-4F27-BB94-DBEB1ADC6B8B}"/>
              </a:ext>
            </a:extLst>
          </p:cNvPr>
          <p:cNvSpPr txBox="1">
            <a:spLocks/>
          </p:cNvSpPr>
          <p:nvPr/>
        </p:nvSpPr>
        <p:spPr>
          <a:xfrm>
            <a:off x="548294" y="1601746"/>
            <a:ext cx="3798917" cy="5818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Types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8D8A3C54-7246-4156-A01B-64C40E7207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9077" y="2236799"/>
            <a:ext cx="7807613" cy="375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1417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424487"/>
            <a:ext cx="5117162" cy="1325563"/>
          </a:xfrm>
        </p:spPr>
        <p:txBody>
          <a:bodyPr/>
          <a:lstStyle/>
          <a:p>
            <a:r>
              <a:rPr lang="en-US" sz="3600" dirty="0"/>
              <a:t>Transforms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1EC1F-42C9-66C4-9D49-F6AF79D5BE91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/>
          <a:p>
            <a:r>
              <a:rPr lang="en-US" dirty="0"/>
              <a:t>Starting with Elasticsearch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31</a:t>
            </a:fld>
            <a:endParaRPr lang="en-US" altLang="zh-CN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70ADDAF-28B8-4667-B54D-9C244AEA2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5918138" y="751868"/>
            <a:ext cx="960468" cy="106628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F43F934-493D-4A39-95FA-40263599252D}"/>
              </a:ext>
            </a:extLst>
          </p:cNvPr>
          <p:cNvSpPr/>
          <p:nvPr/>
        </p:nvSpPr>
        <p:spPr>
          <a:xfrm>
            <a:off x="539239" y="2236799"/>
            <a:ext cx="10654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sz="1200" dirty="0">
              <a:solidFill>
                <a:srgbClr val="343741"/>
              </a:solidFill>
              <a:latin typeface="CourierNew"/>
            </a:endParaRPr>
          </a:p>
          <a:p>
            <a:endParaRPr lang="fr-FR" sz="1200" dirty="0">
              <a:solidFill>
                <a:srgbClr val="343741"/>
              </a:solidFill>
              <a:latin typeface="CourierNew"/>
            </a:endParaRPr>
          </a:p>
          <a:p>
            <a:endParaRPr lang="fr-FR" sz="1200" dirty="0">
              <a:solidFill>
                <a:srgbClr val="343741"/>
              </a:solidFill>
              <a:latin typeface="CourierNew"/>
            </a:endParaRPr>
          </a:p>
        </p:txBody>
      </p:sp>
      <p:sp>
        <p:nvSpPr>
          <p:cNvPr id="11" name="Text Placeholder 19">
            <a:extLst>
              <a:ext uri="{FF2B5EF4-FFF2-40B4-BE49-F238E27FC236}">
                <a16:creationId xmlns:a16="http://schemas.microsoft.com/office/drawing/2014/main" id="{D909D1A5-9442-4F27-BB94-DBEB1ADC6B8B}"/>
              </a:ext>
            </a:extLst>
          </p:cNvPr>
          <p:cNvSpPr txBox="1">
            <a:spLocks/>
          </p:cNvSpPr>
          <p:nvPr/>
        </p:nvSpPr>
        <p:spPr>
          <a:xfrm>
            <a:off x="548294" y="1601746"/>
            <a:ext cx="3798917" cy="5818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Mode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6DCC55F-18AF-4100-A3E7-6BD9EE9C7C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4661" y="2322379"/>
            <a:ext cx="8707651" cy="330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8297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20442"/>
            <a:ext cx="5834472" cy="1393662"/>
          </a:xfrm>
        </p:spPr>
        <p:txBody>
          <a:bodyPr/>
          <a:lstStyle/>
          <a:p>
            <a:r>
              <a:rPr lang="en-US" sz="3600" dirty="0"/>
              <a:t>Index Lifecycle Management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1EC1F-42C9-66C4-9D49-F6AF79D5BE91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>
          <a:xfrm>
            <a:off x="484632" y="6356149"/>
            <a:ext cx="4114800" cy="365125"/>
          </a:xfrm>
        </p:spPr>
        <p:txBody>
          <a:bodyPr/>
          <a:lstStyle/>
          <a:p>
            <a:r>
              <a:rPr lang="en-US" dirty="0"/>
              <a:t>Starting with Elasticsearch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>
          <a:xfrm>
            <a:off x="11194169" y="6345516"/>
            <a:ext cx="458592" cy="365125"/>
          </a:xfrm>
        </p:spPr>
        <p:txBody>
          <a:bodyPr/>
          <a:lstStyle/>
          <a:p>
            <a:fld id="{47FEACEE-25B4-4A2D-B147-27296E36371D}" type="slidenum">
              <a:rPr lang="en-US" altLang="zh-CN" smtClean="0"/>
              <a:pPr/>
              <a:t>32</a:t>
            </a:fld>
            <a:endParaRPr lang="en-US" altLang="zh-CN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70ADDAF-28B8-4667-B54D-9C244AEA2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7789471" y="188340"/>
            <a:ext cx="960468" cy="1066281"/>
          </a:xfrm>
          <a:prstGeom prst="rect">
            <a:avLst/>
          </a:prstGeom>
        </p:spPr>
      </p:pic>
      <p:sp>
        <p:nvSpPr>
          <p:cNvPr id="10" name="Text Placeholder 19">
            <a:extLst>
              <a:ext uri="{FF2B5EF4-FFF2-40B4-BE49-F238E27FC236}">
                <a16:creationId xmlns:a16="http://schemas.microsoft.com/office/drawing/2014/main" id="{D495EED6-47EB-495E-BB05-5DC420CF8C09}"/>
              </a:ext>
            </a:extLst>
          </p:cNvPr>
          <p:cNvSpPr txBox="1">
            <a:spLocks/>
          </p:cNvSpPr>
          <p:nvPr/>
        </p:nvSpPr>
        <p:spPr>
          <a:xfrm>
            <a:off x="6319104" y="5284381"/>
            <a:ext cx="4875065" cy="6319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b="1" dirty="0" err="1"/>
              <a:t>node.roles</a:t>
            </a:r>
            <a:r>
              <a:rPr lang="fr-FR" sz="2000" b="1" dirty="0"/>
              <a:t>: </a:t>
            </a:r>
            <a:r>
              <a:rPr lang="fr-FR" sz="2000" dirty="0"/>
              <a:t>["</a:t>
            </a:r>
            <a:r>
              <a:rPr lang="fr-FR" sz="2000" dirty="0" err="1"/>
              <a:t>data_warm</a:t>
            </a:r>
            <a:r>
              <a:rPr lang="fr-FR" sz="2000" dirty="0"/>
              <a:t>", "</a:t>
            </a:r>
            <a:r>
              <a:rPr lang="fr-FR" sz="2000" dirty="0" err="1"/>
              <a:t>data_content</a:t>
            </a:r>
            <a:r>
              <a:rPr lang="fr-FR" sz="2000" dirty="0"/>
              <a:t>"]</a:t>
            </a:r>
            <a:endParaRPr lang="en-US" sz="2000" dirty="0"/>
          </a:p>
        </p:txBody>
      </p:sp>
      <p:sp>
        <p:nvSpPr>
          <p:cNvPr id="14" name="Text Placeholder 19">
            <a:extLst>
              <a:ext uri="{FF2B5EF4-FFF2-40B4-BE49-F238E27FC236}">
                <a16:creationId xmlns:a16="http://schemas.microsoft.com/office/drawing/2014/main" id="{D21BF6B5-1061-40F6-A6DF-09F4B66B9ECF}"/>
              </a:ext>
            </a:extLst>
          </p:cNvPr>
          <p:cNvSpPr txBox="1">
            <a:spLocks/>
          </p:cNvSpPr>
          <p:nvPr/>
        </p:nvSpPr>
        <p:spPr>
          <a:xfrm>
            <a:off x="642573" y="1254621"/>
            <a:ext cx="3798917" cy="5818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Data Tiers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473A3F79-C64F-4C0D-A562-A404FA463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0146" y="2323538"/>
            <a:ext cx="9669440" cy="268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3157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20442"/>
            <a:ext cx="5834472" cy="1393662"/>
          </a:xfrm>
        </p:spPr>
        <p:txBody>
          <a:bodyPr/>
          <a:lstStyle/>
          <a:p>
            <a:r>
              <a:rPr lang="en-US" sz="3600" dirty="0"/>
              <a:t>Security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1EC1F-42C9-66C4-9D49-F6AF79D5BE91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>
          <a:xfrm>
            <a:off x="484632" y="6356149"/>
            <a:ext cx="4114800" cy="365125"/>
          </a:xfrm>
        </p:spPr>
        <p:txBody>
          <a:bodyPr/>
          <a:lstStyle/>
          <a:p>
            <a:r>
              <a:rPr lang="en-US" dirty="0"/>
              <a:t>Starting with Elasticsearch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>
          <a:xfrm>
            <a:off x="11194169" y="6345516"/>
            <a:ext cx="458592" cy="365125"/>
          </a:xfrm>
        </p:spPr>
        <p:txBody>
          <a:bodyPr/>
          <a:lstStyle/>
          <a:p>
            <a:fld id="{47FEACEE-25B4-4A2D-B147-27296E36371D}" type="slidenum">
              <a:rPr lang="en-US" altLang="zh-CN" smtClean="0"/>
              <a:pPr/>
              <a:t>33</a:t>
            </a:fld>
            <a:endParaRPr lang="en-US" altLang="zh-CN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70ADDAF-28B8-4667-B54D-9C244AEA2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7789471" y="188340"/>
            <a:ext cx="960468" cy="1066281"/>
          </a:xfrm>
          <a:prstGeom prst="rect">
            <a:avLst/>
          </a:prstGeom>
        </p:spPr>
      </p:pic>
      <p:sp>
        <p:nvSpPr>
          <p:cNvPr id="11" name="Text Placeholder 19">
            <a:extLst>
              <a:ext uri="{FF2B5EF4-FFF2-40B4-BE49-F238E27FC236}">
                <a16:creationId xmlns:a16="http://schemas.microsoft.com/office/drawing/2014/main" id="{995E8851-43D0-4C15-A410-404BE92948C0}"/>
              </a:ext>
            </a:extLst>
          </p:cNvPr>
          <p:cNvSpPr txBox="1">
            <a:spLocks/>
          </p:cNvSpPr>
          <p:nvPr/>
        </p:nvSpPr>
        <p:spPr>
          <a:xfrm>
            <a:off x="483081" y="1012108"/>
            <a:ext cx="3798917" cy="5818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Role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979B219-C2DA-4EAF-8E2D-E9FCDDC471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0059" y="1431893"/>
            <a:ext cx="7917438" cy="474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2479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20442"/>
            <a:ext cx="5834472" cy="1393662"/>
          </a:xfrm>
        </p:spPr>
        <p:txBody>
          <a:bodyPr/>
          <a:lstStyle/>
          <a:p>
            <a:r>
              <a:rPr lang="en-US" sz="3600" dirty="0"/>
              <a:t>Security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1EC1F-42C9-66C4-9D49-F6AF79D5BE91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>
          <a:xfrm>
            <a:off x="484632" y="6356149"/>
            <a:ext cx="4114800" cy="365125"/>
          </a:xfrm>
        </p:spPr>
        <p:txBody>
          <a:bodyPr/>
          <a:lstStyle/>
          <a:p>
            <a:r>
              <a:rPr lang="en-US" dirty="0"/>
              <a:t>Starting with Elasticsearch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>
          <a:xfrm>
            <a:off x="11194169" y="6345516"/>
            <a:ext cx="458592" cy="365125"/>
          </a:xfrm>
        </p:spPr>
        <p:txBody>
          <a:bodyPr/>
          <a:lstStyle/>
          <a:p>
            <a:fld id="{47FEACEE-25B4-4A2D-B147-27296E36371D}" type="slidenum">
              <a:rPr lang="en-US" altLang="zh-CN" smtClean="0"/>
              <a:pPr/>
              <a:t>34</a:t>
            </a:fld>
            <a:endParaRPr lang="en-US" altLang="zh-CN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70ADDAF-28B8-4667-B54D-9C244AEA2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7789471" y="188340"/>
            <a:ext cx="960468" cy="106628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F43F934-493D-4A39-95FA-40263599252D}"/>
              </a:ext>
            </a:extLst>
          </p:cNvPr>
          <p:cNvSpPr/>
          <p:nvPr/>
        </p:nvSpPr>
        <p:spPr>
          <a:xfrm>
            <a:off x="539239" y="2236799"/>
            <a:ext cx="10654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sz="1200" dirty="0">
              <a:solidFill>
                <a:srgbClr val="343741"/>
              </a:solidFill>
              <a:latin typeface="CourierNew"/>
            </a:endParaRPr>
          </a:p>
          <a:p>
            <a:endParaRPr lang="fr-FR" sz="1200" dirty="0">
              <a:solidFill>
                <a:srgbClr val="343741"/>
              </a:solidFill>
              <a:latin typeface="CourierNew"/>
            </a:endParaRPr>
          </a:p>
          <a:p>
            <a:endParaRPr lang="fr-FR" sz="1200" dirty="0">
              <a:solidFill>
                <a:srgbClr val="343741"/>
              </a:solidFill>
              <a:latin typeface="CourierNew"/>
            </a:endParaRPr>
          </a:p>
        </p:txBody>
      </p:sp>
      <p:sp>
        <p:nvSpPr>
          <p:cNvPr id="10" name="Text Placeholder 19">
            <a:extLst>
              <a:ext uri="{FF2B5EF4-FFF2-40B4-BE49-F238E27FC236}">
                <a16:creationId xmlns:a16="http://schemas.microsoft.com/office/drawing/2014/main" id="{D495EED6-47EB-495E-BB05-5DC420CF8C09}"/>
              </a:ext>
            </a:extLst>
          </p:cNvPr>
          <p:cNvSpPr txBox="1">
            <a:spLocks/>
          </p:cNvSpPr>
          <p:nvPr/>
        </p:nvSpPr>
        <p:spPr>
          <a:xfrm>
            <a:off x="774425" y="1741647"/>
            <a:ext cx="3798917" cy="5818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/>
          </a:p>
        </p:txBody>
      </p:sp>
      <p:sp>
        <p:nvSpPr>
          <p:cNvPr id="11" name="Text Placeholder 19">
            <a:extLst>
              <a:ext uri="{FF2B5EF4-FFF2-40B4-BE49-F238E27FC236}">
                <a16:creationId xmlns:a16="http://schemas.microsoft.com/office/drawing/2014/main" id="{995E8851-43D0-4C15-A410-404BE92948C0}"/>
              </a:ext>
            </a:extLst>
          </p:cNvPr>
          <p:cNvSpPr txBox="1">
            <a:spLocks/>
          </p:cNvSpPr>
          <p:nvPr/>
        </p:nvSpPr>
        <p:spPr>
          <a:xfrm>
            <a:off x="483081" y="1012108"/>
            <a:ext cx="3798917" cy="5818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User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67B1299-52D3-4F40-9700-64CB55FB3C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8167" y="1422852"/>
            <a:ext cx="7724277" cy="475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2318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424487"/>
            <a:ext cx="5117162" cy="1325563"/>
          </a:xfrm>
        </p:spPr>
        <p:txBody>
          <a:bodyPr/>
          <a:lstStyle/>
          <a:p>
            <a:r>
              <a:rPr lang="en-US" sz="3600" dirty="0"/>
              <a:t>Snapshots &amp; Restore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1EC1F-42C9-66C4-9D49-F6AF79D5BE91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/>
          <a:p>
            <a:r>
              <a:rPr lang="en-US" dirty="0"/>
              <a:t>Starting with Elasticsearch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35</a:t>
            </a:fld>
            <a:endParaRPr lang="en-US" altLang="zh-CN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70ADDAF-28B8-4667-B54D-9C244AEA2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5918138" y="751868"/>
            <a:ext cx="960468" cy="1066281"/>
          </a:xfrm>
          <a:prstGeom prst="rect">
            <a:avLst/>
          </a:prstGeom>
        </p:spPr>
      </p:pic>
      <p:sp>
        <p:nvSpPr>
          <p:cNvPr id="11" name="Text Placeholder 19">
            <a:extLst>
              <a:ext uri="{FF2B5EF4-FFF2-40B4-BE49-F238E27FC236}">
                <a16:creationId xmlns:a16="http://schemas.microsoft.com/office/drawing/2014/main" id="{D909D1A5-9442-4F27-BB94-DBEB1ADC6B8B}"/>
              </a:ext>
            </a:extLst>
          </p:cNvPr>
          <p:cNvSpPr txBox="1">
            <a:spLocks/>
          </p:cNvSpPr>
          <p:nvPr/>
        </p:nvSpPr>
        <p:spPr>
          <a:xfrm>
            <a:off x="548294" y="1601746"/>
            <a:ext cx="3798917" cy="5818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Repository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66DAA882-78DC-4518-B85F-D992D69334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9951" y="1955772"/>
            <a:ext cx="7599324" cy="415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2445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424487"/>
            <a:ext cx="5117162" cy="1325563"/>
          </a:xfrm>
        </p:spPr>
        <p:txBody>
          <a:bodyPr/>
          <a:lstStyle/>
          <a:p>
            <a:r>
              <a:rPr lang="en-US" sz="3600" dirty="0"/>
              <a:t>Snapshots &amp; Restore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1EC1F-42C9-66C4-9D49-F6AF79D5BE91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/>
          <a:p>
            <a:r>
              <a:rPr lang="en-US" dirty="0"/>
              <a:t>Starting with Elasticsearch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36</a:t>
            </a:fld>
            <a:endParaRPr lang="en-US" altLang="zh-CN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70ADDAF-28B8-4667-B54D-9C244AEA2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5918138" y="751868"/>
            <a:ext cx="960468" cy="1066281"/>
          </a:xfrm>
          <a:prstGeom prst="rect">
            <a:avLst/>
          </a:prstGeom>
        </p:spPr>
      </p:pic>
      <p:sp>
        <p:nvSpPr>
          <p:cNvPr id="11" name="Text Placeholder 19">
            <a:extLst>
              <a:ext uri="{FF2B5EF4-FFF2-40B4-BE49-F238E27FC236}">
                <a16:creationId xmlns:a16="http://schemas.microsoft.com/office/drawing/2014/main" id="{D909D1A5-9442-4F27-BB94-DBEB1ADC6B8B}"/>
              </a:ext>
            </a:extLst>
          </p:cNvPr>
          <p:cNvSpPr txBox="1">
            <a:spLocks/>
          </p:cNvSpPr>
          <p:nvPr/>
        </p:nvSpPr>
        <p:spPr>
          <a:xfrm>
            <a:off x="548294" y="1601746"/>
            <a:ext cx="3798917" cy="5818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Policy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94D4112-CBCD-401D-872E-B3825B4E98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8784" y="1892595"/>
            <a:ext cx="7309617" cy="421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9558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424487"/>
            <a:ext cx="5117162" cy="1325563"/>
          </a:xfrm>
        </p:spPr>
        <p:txBody>
          <a:bodyPr/>
          <a:lstStyle/>
          <a:p>
            <a:r>
              <a:rPr lang="en-US" sz="3600" dirty="0"/>
              <a:t>Snapshots &amp; Restore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1EC1F-42C9-66C4-9D49-F6AF79D5BE91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/>
          <a:p>
            <a:r>
              <a:rPr lang="en-US" dirty="0"/>
              <a:t>Starting with Elasticsearch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37</a:t>
            </a:fld>
            <a:endParaRPr lang="en-US" altLang="zh-CN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70ADDAF-28B8-4667-B54D-9C244AEA2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5918138" y="751868"/>
            <a:ext cx="960468" cy="1066281"/>
          </a:xfrm>
          <a:prstGeom prst="rect">
            <a:avLst/>
          </a:prstGeom>
        </p:spPr>
      </p:pic>
      <p:sp>
        <p:nvSpPr>
          <p:cNvPr id="11" name="Text Placeholder 19">
            <a:extLst>
              <a:ext uri="{FF2B5EF4-FFF2-40B4-BE49-F238E27FC236}">
                <a16:creationId xmlns:a16="http://schemas.microsoft.com/office/drawing/2014/main" id="{D909D1A5-9442-4F27-BB94-DBEB1ADC6B8B}"/>
              </a:ext>
            </a:extLst>
          </p:cNvPr>
          <p:cNvSpPr txBox="1">
            <a:spLocks/>
          </p:cNvSpPr>
          <p:nvPr/>
        </p:nvSpPr>
        <p:spPr>
          <a:xfrm>
            <a:off x="548294" y="1601746"/>
            <a:ext cx="3798917" cy="5818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Restore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1CD3319-EA0E-4613-AA5C-4B80E7DE69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653" y="2461729"/>
            <a:ext cx="11083647" cy="312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2942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424487"/>
            <a:ext cx="5117162" cy="1325563"/>
          </a:xfrm>
        </p:spPr>
        <p:txBody>
          <a:bodyPr/>
          <a:lstStyle/>
          <a:p>
            <a:r>
              <a:rPr lang="en-US" sz="3600" dirty="0"/>
              <a:t>Troubleshooting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1EC1F-42C9-66C4-9D49-F6AF79D5BE91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/>
          <a:p>
            <a:r>
              <a:rPr lang="en-US" dirty="0"/>
              <a:t>Starting with Elasticsearch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38</a:t>
            </a:fld>
            <a:endParaRPr lang="en-US" altLang="zh-CN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70ADDAF-28B8-4667-B54D-9C244AEA2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5918138" y="751868"/>
            <a:ext cx="960468" cy="1066281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A6C961DB-F7F0-498A-A101-DFF23089DA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7547" y="2114859"/>
            <a:ext cx="10106186" cy="369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0310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530812"/>
            <a:ext cx="5117162" cy="1325563"/>
          </a:xfrm>
        </p:spPr>
        <p:txBody>
          <a:bodyPr/>
          <a:lstStyle/>
          <a:p>
            <a:r>
              <a:rPr lang="en-US" sz="3600" dirty="0"/>
              <a:t>Cross Cluster Replication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1EC1F-42C9-66C4-9D49-F6AF79D5BE91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/>
          <a:p>
            <a:r>
              <a:rPr lang="en-US" dirty="0"/>
              <a:t>Starting with Elasticsearch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39</a:t>
            </a:fld>
            <a:endParaRPr lang="en-US" altLang="zh-CN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70ADDAF-28B8-4667-B54D-9C244AEA2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5918138" y="751868"/>
            <a:ext cx="960468" cy="1066281"/>
          </a:xfrm>
          <a:prstGeom prst="rect">
            <a:avLst/>
          </a:prstGeom>
        </p:spPr>
      </p:pic>
      <p:sp>
        <p:nvSpPr>
          <p:cNvPr id="8" name="Text Placeholder 19">
            <a:extLst>
              <a:ext uri="{FF2B5EF4-FFF2-40B4-BE49-F238E27FC236}">
                <a16:creationId xmlns:a16="http://schemas.microsoft.com/office/drawing/2014/main" id="{4A8F112C-C054-46ED-B1AB-BAD20093E96C}"/>
              </a:ext>
            </a:extLst>
          </p:cNvPr>
          <p:cNvSpPr txBox="1">
            <a:spLocks/>
          </p:cNvSpPr>
          <p:nvPr/>
        </p:nvSpPr>
        <p:spPr>
          <a:xfrm>
            <a:off x="548294" y="1601746"/>
            <a:ext cx="3798917" cy="5818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Disaster recovery and high availability</a:t>
            </a:r>
            <a:endParaRPr lang="en-US" sz="1600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E3DEB948-2E77-4A01-8723-00613A8668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4984" y="2228695"/>
            <a:ext cx="7946307" cy="369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572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583975"/>
            <a:ext cx="5117162" cy="1325563"/>
          </a:xfrm>
        </p:spPr>
        <p:txBody>
          <a:bodyPr/>
          <a:lstStyle/>
          <a:p>
            <a:r>
              <a:rPr lang="en-US" sz="3600" dirty="0"/>
              <a:t>Architecture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1EC1F-42C9-66C4-9D49-F6AF79D5BE91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/>
          <a:p>
            <a:r>
              <a:rPr lang="en-US" dirty="0"/>
              <a:t>Starting with Elasticsearch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4</a:t>
            </a:fld>
            <a:endParaRPr lang="en-US" altLang="zh-CN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70ADDAF-28B8-4667-B54D-9C244AEA2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4950566" y="751868"/>
            <a:ext cx="960468" cy="1066281"/>
          </a:xfrm>
          <a:prstGeom prst="rect">
            <a:avLst/>
          </a:prstGeom>
        </p:spPr>
      </p:pic>
      <p:sp>
        <p:nvSpPr>
          <p:cNvPr id="8" name="Text Placeholder 19">
            <a:extLst>
              <a:ext uri="{FF2B5EF4-FFF2-40B4-BE49-F238E27FC236}">
                <a16:creationId xmlns:a16="http://schemas.microsoft.com/office/drawing/2014/main" id="{4A8F112C-C054-46ED-B1AB-BAD20093E96C}"/>
              </a:ext>
            </a:extLst>
          </p:cNvPr>
          <p:cNvSpPr txBox="1">
            <a:spLocks/>
          </p:cNvSpPr>
          <p:nvPr/>
        </p:nvSpPr>
        <p:spPr>
          <a:xfrm>
            <a:off x="548294" y="1601746"/>
            <a:ext cx="3798917" cy="5818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Shards Configuration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3DEF181-6D3B-49F1-8EC9-BC64C8C6B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653" y="2181881"/>
            <a:ext cx="7931558" cy="19495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58A53FC-1F31-4C09-97B8-3BD64F2A96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2856" y="4174225"/>
            <a:ext cx="7950609" cy="194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3820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530812"/>
            <a:ext cx="5117162" cy="1325563"/>
          </a:xfrm>
        </p:spPr>
        <p:txBody>
          <a:bodyPr/>
          <a:lstStyle/>
          <a:p>
            <a:r>
              <a:rPr lang="en-US" sz="3600" dirty="0"/>
              <a:t>Cross Cluster Replication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1EC1F-42C9-66C4-9D49-F6AF79D5BE91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/>
          <a:p>
            <a:r>
              <a:rPr lang="en-US" dirty="0"/>
              <a:t>Starting with Elasticsearch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40</a:t>
            </a:fld>
            <a:endParaRPr lang="en-US" altLang="zh-CN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70ADDAF-28B8-4667-B54D-9C244AEA2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5918138" y="751868"/>
            <a:ext cx="960468" cy="1066281"/>
          </a:xfrm>
          <a:prstGeom prst="rect">
            <a:avLst/>
          </a:prstGeom>
        </p:spPr>
      </p:pic>
      <p:sp>
        <p:nvSpPr>
          <p:cNvPr id="8" name="Text Placeholder 19">
            <a:extLst>
              <a:ext uri="{FF2B5EF4-FFF2-40B4-BE49-F238E27FC236}">
                <a16:creationId xmlns:a16="http://schemas.microsoft.com/office/drawing/2014/main" id="{4A8F112C-C054-46ED-B1AB-BAD20093E96C}"/>
              </a:ext>
            </a:extLst>
          </p:cNvPr>
          <p:cNvSpPr txBox="1">
            <a:spLocks/>
          </p:cNvSpPr>
          <p:nvPr/>
        </p:nvSpPr>
        <p:spPr>
          <a:xfrm>
            <a:off x="548294" y="1601746"/>
            <a:ext cx="3798917" cy="5818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b="1" dirty="0"/>
              <a:t>Data </a:t>
            </a:r>
            <a:r>
              <a:rPr lang="fr-FR" b="1" dirty="0" err="1"/>
              <a:t>locality</a:t>
            </a:r>
            <a:endParaRPr lang="en-US" sz="16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0262763-694A-4E68-8AA1-41141D5422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2010" y="2183637"/>
            <a:ext cx="9450157" cy="379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3924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530812"/>
            <a:ext cx="5117162" cy="1325563"/>
          </a:xfrm>
        </p:spPr>
        <p:txBody>
          <a:bodyPr/>
          <a:lstStyle/>
          <a:p>
            <a:r>
              <a:rPr lang="en-US" sz="3600" dirty="0"/>
              <a:t>Cross Cluster Replication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1EC1F-42C9-66C4-9D49-F6AF79D5BE91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/>
          <a:p>
            <a:r>
              <a:rPr lang="en-US" dirty="0"/>
              <a:t>Starting with Elasticsearch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41</a:t>
            </a:fld>
            <a:endParaRPr lang="en-US" altLang="zh-CN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70ADDAF-28B8-4667-B54D-9C244AEA2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5918138" y="751868"/>
            <a:ext cx="960468" cy="1066281"/>
          </a:xfrm>
          <a:prstGeom prst="rect">
            <a:avLst/>
          </a:prstGeom>
        </p:spPr>
      </p:pic>
      <p:sp>
        <p:nvSpPr>
          <p:cNvPr id="8" name="Text Placeholder 19">
            <a:extLst>
              <a:ext uri="{FF2B5EF4-FFF2-40B4-BE49-F238E27FC236}">
                <a16:creationId xmlns:a16="http://schemas.microsoft.com/office/drawing/2014/main" id="{4A8F112C-C054-46ED-B1AB-BAD20093E96C}"/>
              </a:ext>
            </a:extLst>
          </p:cNvPr>
          <p:cNvSpPr txBox="1">
            <a:spLocks/>
          </p:cNvSpPr>
          <p:nvPr/>
        </p:nvSpPr>
        <p:spPr>
          <a:xfrm>
            <a:off x="548294" y="1601746"/>
            <a:ext cx="3798917" cy="5818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b="1" dirty="0" err="1"/>
              <a:t>Centralized</a:t>
            </a:r>
            <a:r>
              <a:rPr lang="fr-FR" b="1" dirty="0"/>
              <a:t> </a:t>
            </a:r>
            <a:r>
              <a:rPr lang="fr-FR" b="1" dirty="0" err="1"/>
              <a:t>reporting</a:t>
            </a:r>
            <a:endParaRPr lang="en-US" sz="16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61E52D7-1880-4623-915B-8D840E5C59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5013" y="2312535"/>
            <a:ext cx="8446717" cy="357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0368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78354"/>
            <a:ext cx="5055698" cy="1325563"/>
          </a:xfrm>
        </p:spPr>
        <p:txBody>
          <a:bodyPr/>
          <a:lstStyle/>
          <a:p>
            <a:r>
              <a:rPr lang="en-US" sz="4800" dirty="0"/>
              <a:t>Questions</a:t>
            </a:r>
            <a:r>
              <a:rPr lang="en-US" dirty="0"/>
              <a:t> </a:t>
            </a:r>
          </a:p>
        </p:txBody>
      </p:sp>
      <p:pic>
        <p:nvPicPr>
          <p:cNvPr id="1026" name="Picture 2" descr="le pouvoir des Questions... dynamisantes - Midi Pile Coaching">
            <a:extLst>
              <a:ext uri="{FF2B5EF4-FFF2-40B4-BE49-F238E27FC236}">
                <a16:creationId xmlns:a16="http://schemas.microsoft.com/office/drawing/2014/main" id="{117744F0-B9D9-4C16-971F-9F9508CBA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3849" y="1778354"/>
            <a:ext cx="2195946" cy="2195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38895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993E4D5-4AD0-4740-096D-6822944C8FF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096001" y="3093990"/>
            <a:ext cx="2906684" cy="1054061"/>
          </a:xfrm>
        </p:spPr>
        <p:txBody>
          <a:bodyPr/>
          <a:lstStyle/>
          <a:p>
            <a:r>
              <a:rPr lang="en-US" dirty="0"/>
              <a:t>Mr. Iyanou Eraste AKANDE</a:t>
            </a:r>
          </a:p>
          <a:p>
            <a:pPr lvl="0"/>
            <a:r>
              <a:rPr lang="en-US" dirty="0"/>
              <a:t>eraste.akande@gmail.com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21E73BA-53B9-C0C1-476A-00736A64A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112" y="735015"/>
            <a:ext cx="3994173" cy="1060533"/>
          </a:xfrm>
        </p:spPr>
        <p:txBody>
          <a:bodyPr/>
          <a:lstStyle/>
          <a:p>
            <a:r>
              <a:rPr lang="en-US" sz="3600" dirty="0"/>
              <a:t>Mapping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96C503-BABC-632E-06CA-12C8474920EB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5</a:t>
            </a:fld>
            <a:endParaRPr lang="en-US" altLang="zh-CN" dirty="0"/>
          </a:p>
        </p:txBody>
      </p:sp>
      <p:sp>
        <p:nvSpPr>
          <p:cNvPr id="31" name="Footer Placeholder 3">
            <a:extLst>
              <a:ext uri="{FF2B5EF4-FFF2-40B4-BE49-F238E27FC236}">
                <a16:creationId xmlns:a16="http://schemas.microsoft.com/office/drawing/2014/main" id="{D688BC56-D95E-428F-A3A9-393000895204}"/>
              </a:ext>
            </a:extLst>
          </p:cNvPr>
          <p:cNvSpPr txBox="1">
            <a:spLocks/>
          </p:cNvSpPr>
          <p:nvPr/>
        </p:nvSpPr>
        <p:spPr>
          <a:xfrm>
            <a:off x="2796885" y="621792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Starting with Elasticsearch</a:t>
            </a:r>
          </a:p>
        </p:txBody>
      </p:sp>
      <p:sp>
        <p:nvSpPr>
          <p:cNvPr id="89" name="Text Placeholder 19">
            <a:extLst>
              <a:ext uri="{FF2B5EF4-FFF2-40B4-BE49-F238E27FC236}">
                <a16:creationId xmlns:a16="http://schemas.microsoft.com/office/drawing/2014/main" id="{DC69EAC7-7C52-45F0-8429-53B982879E99}"/>
              </a:ext>
            </a:extLst>
          </p:cNvPr>
          <p:cNvSpPr txBox="1">
            <a:spLocks/>
          </p:cNvSpPr>
          <p:nvPr/>
        </p:nvSpPr>
        <p:spPr>
          <a:xfrm>
            <a:off x="7922010" y="1579417"/>
            <a:ext cx="3730751" cy="42062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“</a:t>
            </a:r>
            <a:r>
              <a:rPr lang="en-US" dirty="0" err="1"/>
              <a:t>first_name</a:t>
            </a:r>
            <a:r>
              <a:rPr lang="en-US" dirty="0"/>
              <a:t>” </a:t>
            </a:r>
            <a:r>
              <a:rPr lang="en-US" dirty="0">
                <a:sym typeface="Wingdings" panose="05000000000000000000" pitchFamily="2" charset="2"/>
              </a:rPr>
              <a:t>: text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/>
              <a:t>“</a:t>
            </a:r>
            <a:r>
              <a:rPr lang="en-US" dirty="0" err="1"/>
              <a:t>first_name.keyword</a:t>
            </a:r>
            <a:r>
              <a:rPr lang="en-US" dirty="0"/>
              <a:t>” </a:t>
            </a:r>
            <a:r>
              <a:rPr lang="en-US" dirty="0">
                <a:sym typeface="Wingdings" panose="05000000000000000000" pitchFamily="2" charset="2"/>
              </a:rPr>
              <a:t>: keyword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“name” : text</a:t>
            </a:r>
          </a:p>
          <a:p>
            <a:pPr marL="0" indent="0">
              <a:buNone/>
            </a:pPr>
            <a:r>
              <a:rPr lang="en-US" dirty="0"/>
              <a:t>“</a:t>
            </a:r>
            <a:r>
              <a:rPr lang="en-US" dirty="0" err="1"/>
              <a:t>name.keyword</a:t>
            </a:r>
            <a:r>
              <a:rPr lang="en-US" dirty="0"/>
              <a:t>” : keyword</a:t>
            </a:r>
          </a:p>
          <a:p>
            <a:pPr marL="0" indent="0">
              <a:buNone/>
            </a:pPr>
            <a:r>
              <a:rPr lang="en-US" dirty="0"/>
              <a:t>“gender” : text</a:t>
            </a:r>
          </a:p>
          <a:p>
            <a:pPr marL="0" indent="0">
              <a:buNone/>
            </a:pPr>
            <a:r>
              <a:rPr lang="en-US" dirty="0"/>
              <a:t>“</a:t>
            </a:r>
            <a:r>
              <a:rPr lang="en-US" dirty="0" err="1"/>
              <a:t>gender.keyword</a:t>
            </a:r>
            <a:r>
              <a:rPr lang="en-US" dirty="0"/>
              <a:t>” : keyword</a:t>
            </a:r>
          </a:p>
          <a:p>
            <a:pPr marL="0" indent="0">
              <a:buNone/>
            </a:pPr>
            <a:r>
              <a:rPr lang="en-US" dirty="0"/>
              <a:t>“city” : text</a:t>
            </a:r>
            <a:br>
              <a:rPr lang="en-US" dirty="0"/>
            </a:br>
            <a:r>
              <a:rPr lang="en-US" dirty="0"/>
              <a:t>“</a:t>
            </a:r>
            <a:r>
              <a:rPr lang="en-US" dirty="0" err="1"/>
              <a:t>city.keyword</a:t>
            </a:r>
            <a:r>
              <a:rPr lang="en-US" dirty="0"/>
              <a:t>” : keyword</a:t>
            </a:r>
          </a:p>
          <a:p>
            <a:pPr marL="0" indent="0">
              <a:buNone/>
            </a:pPr>
            <a:r>
              <a:rPr lang="en-US" dirty="0"/>
              <a:t>“country” : text</a:t>
            </a:r>
          </a:p>
          <a:p>
            <a:pPr marL="0" indent="0">
              <a:buNone/>
            </a:pPr>
            <a:r>
              <a:rPr lang="en-US" dirty="0"/>
              <a:t>“</a:t>
            </a:r>
            <a:r>
              <a:rPr lang="en-US" dirty="0" err="1"/>
              <a:t>country.keyword</a:t>
            </a:r>
            <a:r>
              <a:rPr lang="en-US" dirty="0"/>
              <a:t>” : keyword</a:t>
            </a:r>
          </a:p>
          <a:p>
            <a:pPr marL="0" indent="0">
              <a:buNone/>
            </a:pPr>
            <a:r>
              <a:rPr lang="en-US" dirty="0"/>
              <a:t>“age” : long</a:t>
            </a:r>
          </a:p>
          <a:p>
            <a:pPr marL="0" indent="0">
              <a:buNone/>
            </a:pPr>
            <a:r>
              <a:rPr lang="en-US" dirty="0"/>
              <a:t>“company” : text</a:t>
            </a:r>
          </a:p>
          <a:p>
            <a:pPr marL="0" indent="0">
              <a:buNone/>
            </a:pPr>
            <a:r>
              <a:rPr lang="en-US" dirty="0"/>
              <a:t>“</a:t>
            </a:r>
            <a:r>
              <a:rPr lang="en-US" dirty="0" err="1"/>
              <a:t>company.keyword</a:t>
            </a:r>
            <a:r>
              <a:rPr lang="en-US" dirty="0"/>
              <a:t>” : keyword</a:t>
            </a:r>
            <a:br>
              <a:rPr lang="en-US" dirty="0"/>
            </a:br>
            <a:r>
              <a:rPr lang="en-US" dirty="0"/>
              <a:t>“</a:t>
            </a:r>
            <a:r>
              <a:rPr lang="en-US" dirty="0" err="1"/>
              <a:t>starting_date</a:t>
            </a:r>
            <a:r>
              <a:rPr lang="en-US" dirty="0"/>
              <a:t>” : text</a:t>
            </a:r>
          </a:p>
          <a:p>
            <a:pPr marL="0" indent="0">
              <a:buNone/>
            </a:pPr>
            <a:r>
              <a:rPr lang="en-US" dirty="0"/>
              <a:t>“</a:t>
            </a:r>
            <a:r>
              <a:rPr lang="en-US" dirty="0" err="1"/>
              <a:t>starting_date.keyword</a:t>
            </a:r>
            <a:r>
              <a:rPr lang="en-US" dirty="0"/>
              <a:t>” : keyword</a:t>
            </a:r>
          </a:p>
        </p:txBody>
      </p:sp>
      <p:sp>
        <p:nvSpPr>
          <p:cNvPr id="2" name="Flèche : droite 1">
            <a:extLst>
              <a:ext uri="{FF2B5EF4-FFF2-40B4-BE49-F238E27FC236}">
                <a16:creationId xmlns:a16="http://schemas.microsoft.com/office/drawing/2014/main" id="{B7A18F48-F802-4FA7-ABC7-EB688962C89E}"/>
              </a:ext>
            </a:extLst>
          </p:cNvPr>
          <p:cNvSpPr/>
          <p:nvPr/>
        </p:nvSpPr>
        <p:spPr>
          <a:xfrm>
            <a:off x="4389120" y="3133897"/>
            <a:ext cx="2859578" cy="644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0" name="Text Placeholder 19">
            <a:extLst>
              <a:ext uri="{FF2B5EF4-FFF2-40B4-BE49-F238E27FC236}">
                <a16:creationId xmlns:a16="http://schemas.microsoft.com/office/drawing/2014/main" id="{59EB37E7-AC54-4782-887A-818422D07824}"/>
              </a:ext>
            </a:extLst>
          </p:cNvPr>
          <p:cNvSpPr txBox="1">
            <a:spLocks/>
          </p:cNvSpPr>
          <p:nvPr/>
        </p:nvSpPr>
        <p:spPr>
          <a:xfrm>
            <a:off x="946449" y="2439783"/>
            <a:ext cx="3433157" cy="26933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“</a:t>
            </a:r>
            <a:r>
              <a:rPr lang="en-US" dirty="0" err="1"/>
              <a:t>first_name</a:t>
            </a:r>
            <a:r>
              <a:rPr lang="en-US" dirty="0"/>
              <a:t>” : “Ali”,</a:t>
            </a:r>
          </a:p>
          <a:p>
            <a:pPr marL="0" indent="0">
              <a:buNone/>
            </a:pPr>
            <a:r>
              <a:rPr lang="en-US" dirty="0"/>
              <a:t>“name” : “KOZNI”,</a:t>
            </a:r>
          </a:p>
          <a:p>
            <a:pPr marL="0" indent="0">
              <a:buNone/>
            </a:pPr>
            <a:r>
              <a:rPr lang="en-US" dirty="0"/>
              <a:t>“gender” : “M”,</a:t>
            </a:r>
          </a:p>
          <a:p>
            <a:pPr marL="0" indent="0">
              <a:buNone/>
            </a:pPr>
            <a:r>
              <a:rPr lang="en-US" dirty="0"/>
              <a:t>“city” : “Rabat”,</a:t>
            </a:r>
          </a:p>
          <a:p>
            <a:pPr marL="0" indent="0">
              <a:buNone/>
            </a:pPr>
            <a:r>
              <a:rPr lang="en-US" dirty="0"/>
              <a:t>“country” : “Morocco”,</a:t>
            </a:r>
          </a:p>
          <a:p>
            <a:pPr marL="0" indent="0">
              <a:buNone/>
            </a:pPr>
            <a:r>
              <a:rPr lang="en-US" dirty="0"/>
              <a:t>“age” : 25,</a:t>
            </a:r>
          </a:p>
          <a:p>
            <a:pPr marL="0" indent="0">
              <a:buNone/>
            </a:pPr>
            <a:r>
              <a:rPr lang="en-US" dirty="0"/>
              <a:t>“company” : “INTEL”,</a:t>
            </a:r>
            <a:br>
              <a:rPr lang="en-US" dirty="0"/>
            </a:br>
            <a:r>
              <a:rPr lang="en-US" dirty="0"/>
              <a:t>“</a:t>
            </a:r>
            <a:r>
              <a:rPr lang="en-US" dirty="0" err="1"/>
              <a:t>starting_date</a:t>
            </a:r>
            <a:r>
              <a:rPr lang="en-US" dirty="0"/>
              <a:t>” : “2022-04-23” 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91" name="Text Placeholder 19">
            <a:extLst>
              <a:ext uri="{FF2B5EF4-FFF2-40B4-BE49-F238E27FC236}">
                <a16:creationId xmlns:a16="http://schemas.microsoft.com/office/drawing/2014/main" id="{C1902F7D-3DD1-49AB-94A4-B2A1EA8C342D}"/>
              </a:ext>
            </a:extLst>
          </p:cNvPr>
          <p:cNvSpPr txBox="1">
            <a:spLocks/>
          </p:cNvSpPr>
          <p:nvPr/>
        </p:nvSpPr>
        <p:spPr>
          <a:xfrm>
            <a:off x="4336494" y="1931687"/>
            <a:ext cx="3067725" cy="10941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b="1" dirty="0"/>
              <a:t>● Slow index speed</a:t>
            </a:r>
          </a:p>
          <a:p>
            <a:pPr marL="0" indent="0">
              <a:buNone/>
            </a:pPr>
            <a:r>
              <a:rPr lang="fr-FR" sz="1600" b="1" dirty="0"/>
              <a:t>● Non </a:t>
            </a:r>
            <a:r>
              <a:rPr lang="fr-FR" sz="1600" b="1" dirty="0" err="1"/>
              <a:t>optimized</a:t>
            </a:r>
            <a:r>
              <a:rPr lang="fr-FR" sz="1600" b="1" dirty="0"/>
              <a:t> </a:t>
            </a:r>
            <a:r>
              <a:rPr lang="fr-FR" sz="1600" b="1" dirty="0" err="1"/>
              <a:t>storage</a:t>
            </a:r>
            <a:r>
              <a:rPr lang="fr-FR" sz="1600" b="1" dirty="0"/>
              <a:t> </a:t>
            </a:r>
            <a:r>
              <a:rPr lang="fr-FR" sz="1600" b="1" dirty="0" err="1"/>
              <a:t>space</a:t>
            </a:r>
            <a:endParaRPr lang="fr-FR" sz="1600" b="1" dirty="0"/>
          </a:p>
          <a:p>
            <a:pPr marL="0" indent="0">
              <a:buNone/>
            </a:pPr>
            <a:r>
              <a:rPr lang="fr-FR" sz="1600" b="1" dirty="0"/>
              <a:t>● Not </a:t>
            </a:r>
            <a:r>
              <a:rPr lang="fr-FR" sz="1600" b="1" dirty="0" err="1"/>
              <a:t>improved</a:t>
            </a:r>
            <a:r>
              <a:rPr lang="fr-FR" sz="1600" b="1" dirty="0"/>
              <a:t> </a:t>
            </a:r>
            <a:r>
              <a:rPr lang="fr-FR" sz="1600" b="1" dirty="0" err="1"/>
              <a:t>searches</a:t>
            </a:r>
            <a:endParaRPr lang="en-US" sz="1600" b="1" dirty="0"/>
          </a:p>
        </p:txBody>
      </p:sp>
      <p:sp>
        <p:nvSpPr>
          <p:cNvPr id="92" name="Text Placeholder 19">
            <a:extLst>
              <a:ext uri="{FF2B5EF4-FFF2-40B4-BE49-F238E27FC236}">
                <a16:creationId xmlns:a16="http://schemas.microsoft.com/office/drawing/2014/main" id="{15E9AD49-AC0F-42CC-A471-4E885FEA1B19}"/>
              </a:ext>
            </a:extLst>
          </p:cNvPr>
          <p:cNvSpPr txBox="1">
            <a:spLocks/>
          </p:cNvSpPr>
          <p:nvPr/>
        </p:nvSpPr>
        <p:spPr>
          <a:xfrm>
            <a:off x="897426" y="1518616"/>
            <a:ext cx="3798917" cy="5818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Default Mapping</a:t>
            </a:r>
            <a:endParaRPr lang="en-US" sz="1600" dirty="0"/>
          </a:p>
        </p:txBody>
      </p:sp>
      <p:pic>
        <p:nvPicPr>
          <p:cNvPr id="93" name="Image 92">
            <a:extLst>
              <a:ext uri="{FF2B5EF4-FFF2-40B4-BE49-F238E27FC236}">
                <a16:creationId xmlns:a16="http://schemas.microsoft.com/office/drawing/2014/main" id="{D7BA8F6D-50FE-4A93-A503-F5E1BD7F7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4950566" y="751868"/>
            <a:ext cx="818467" cy="90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727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21E73BA-53B9-C0C1-476A-00736A64A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112" y="735015"/>
            <a:ext cx="3994173" cy="1060533"/>
          </a:xfrm>
        </p:spPr>
        <p:txBody>
          <a:bodyPr/>
          <a:lstStyle/>
          <a:p>
            <a:r>
              <a:rPr lang="en-US" sz="3600" dirty="0"/>
              <a:t>Mapping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96C503-BABC-632E-06CA-12C8474920EB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6</a:t>
            </a:fld>
            <a:endParaRPr lang="en-US" altLang="zh-CN" dirty="0"/>
          </a:p>
        </p:txBody>
      </p:sp>
      <p:sp>
        <p:nvSpPr>
          <p:cNvPr id="31" name="Footer Placeholder 3">
            <a:extLst>
              <a:ext uri="{FF2B5EF4-FFF2-40B4-BE49-F238E27FC236}">
                <a16:creationId xmlns:a16="http://schemas.microsoft.com/office/drawing/2014/main" id="{D688BC56-D95E-428F-A3A9-393000895204}"/>
              </a:ext>
            </a:extLst>
          </p:cNvPr>
          <p:cNvSpPr txBox="1">
            <a:spLocks/>
          </p:cNvSpPr>
          <p:nvPr/>
        </p:nvSpPr>
        <p:spPr>
          <a:xfrm>
            <a:off x="2796885" y="621792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Starting with Elasticsearch</a:t>
            </a:r>
          </a:p>
        </p:txBody>
      </p:sp>
      <p:sp>
        <p:nvSpPr>
          <p:cNvPr id="2" name="Flèche : droite 1">
            <a:extLst>
              <a:ext uri="{FF2B5EF4-FFF2-40B4-BE49-F238E27FC236}">
                <a16:creationId xmlns:a16="http://schemas.microsoft.com/office/drawing/2014/main" id="{B7A18F48-F802-4FA7-ABC7-EB688962C89E}"/>
              </a:ext>
            </a:extLst>
          </p:cNvPr>
          <p:cNvSpPr/>
          <p:nvPr/>
        </p:nvSpPr>
        <p:spPr>
          <a:xfrm>
            <a:off x="4613563" y="3183774"/>
            <a:ext cx="2859578" cy="644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0" name="Text Placeholder 19">
            <a:extLst>
              <a:ext uri="{FF2B5EF4-FFF2-40B4-BE49-F238E27FC236}">
                <a16:creationId xmlns:a16="http://schemas.microsoft.com/office/drawing/2014/main" id="{59EB37E7-AC54-4782-887A-818422D07824}"/>
              </a:ext>
            </a:extLst>
          </p:cNvPr>
          <p:cNvSpPr txBox="1">
            <a:spLocks/>
          </p:cNvSpPr>
          <p:nvPr/>
        </p:nvSpPr>
        <p:spPr>
          <a:xfrm>
            <a:off x="955618" y="2019993"/>
            <a:ext cx="4256116" cy="44166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/>
              <a:t>PUT </a:t>
            </a:r>
            <a:r>
              <a:rPr lang="en-US" sz="1200" dirty="0" err="1"/>
              <a:t>employees_data</a:t>
            </a:r>
            <a:r>
              <a:rPr lang="en-US" sz="1200" dirty="0"/>
              <a:t> </a:t>
            </a:r>
          </a:p>
          <a:p>
            <a:pPr marL="0" indent="0">
              <a:buNone/>
            </a:pPr>
            <a:r>
              <a:rPr lang="en-US" sz="1200" dirty="0"/>
              <a:t>{</a:t>
            </a:r>
          </a:p>
          <a:p>
            <a:pPr marL="0" indent="0">
              <a:buNone/>
            </a:pPr>
            <a:r>
              <a:rPr lang="en-US" sz="1200" dirty="0"/>
              <a:t>  "mappings": {</a:t>
            </a:r>
          </a:p>
          <a:p>
            <a:pPr marL="0" indent="0">
              <a:buNone/>
            </a:pPr>
            <a:r>
              <a:rPr lang="en-US" sz="1200" dirty="0"/>
              <a:t>    "properties": {</a:t>
            </a:r>
          </a:p>
          <a:p>
            <a:pPr marL="0" indent="0">
              <a:buNone/>
            </a:pPr>
            <a:r>
              <a:rPr lang="en-US" sz="1200" dirty="0"/>
              <a:t>      "</a:t>
            </a:r>
            <a:r>
              <a:rPr lang="en-US" sz="1200" dirty="0" err="1"/>
              <a:t>first_name</a:t>
            </a:r>
            <a:r>
              <a:rPr lang="en-US" sz="1200" dirty="0"/>
              <a:t>": {</a:t>
            </a:r>
          </a:p>
          <a:p>
            <a:pPr marL="0" indent="0">
              <a:buNone/>
            </a:pPr>
            <a:r>
              <a:rPr lang="en-US" sz="1200" dirty="0"/>
              <a:t>        "type": "keyword"</a:t>
            </a:r>
          </a:p>
          <a:p>
            <a:pPr marL="0" indent="0">
              <a:buNone/>
            </a:pPr>
            <a:r>
              <a:rPr lang="en-US" sz="1200" dirty="0"/>
              <a:t>      },</a:t>
            </a:r>
          </a:p>
          <a:p>
            <a:pPr marL="0" indent="0">
              <a:buNone/>
            </a:pPr>
            <a:r>
              <a:rPr lang="en-US" sz="1200" dirty="0"/>
              <a:t>     "age": {</a:t>
            </a:r>
          </a:p>
          <a:p>
            <a:pPr marL="0" indent="0">
              <a:buNone/>
            </a:pPr>
            <a:r>
              <a:rPr lang="en-US" sz="1200" dirty="0"/>
              <a:t>        "type": "integer"</a:t>
            </a:r>
          </a:p>
          <a:p>
            <a:pPr marL="0" indent="0">
              <a:buNone/>
            </a:pPr>
            <a:r>
              <a:rPr lang="en-US" sz="1200" dirty="0"/>
              <a:t>      }</a:t>
            </a:r>
          </a:p>
          <a:p>
            <a:pPr marL="0" indent="0">
              <a:buNone/>
            </a:pPr>
            <a:r>
              <a:rPr lang="en-US" sz="1200" dirty="0"/>
              <a:t>     "</a:t>
            </a:r>
            <a:r>
              <a:rPr lang="en-US" sz="1200" dirty="0" err="1"/>
              <a:t>starting_date</a:t>
            </a:r>
            <a:r>
              <a:rPr lang="en-US" sz="1200" dirty="0"/>
              <a:t>": {</a:t>
            </a:r>
          </a:p>
          <a:p>
            <a:pPr marL="0" indent="0">
              <a:buNone/>
            </a:pPr>
            <a:r>
              <a:rPr lang="en-US" sz="1200" dirty="0"/>
              <a:t>        "type": "date“,</a:t>
            </a:r>
          </a:p>
          <a:p>
            <a:pPr marL="0" indent="0">
              <a:buNone/>
            </a:pPr>
            <a:r>
              <a:rPr lang="en-US" sz="1200" dirty="0"/>
              <a:t>       “format”: “</a:t>
            </a:r>
            <a:r>
              <a:rPr lang="en-US" sz="1200" dirty="0" err="1"/>
              <a:t>yyyy</a:t>
            </a:r>
            <a:r>
              <a:rPr lang="en-US" sz="1200" dirty="0"/>
              <a:t>-MM-dd”</a:t>
            </a:r>
          </a:p>
          <a:p>
            <a:pPr marL="0" indent="0">
              <a:buNone/>
            </a:pPr>
            <a:r>
              <a:rPr lang="en-US" sz="1200" dirty="0"/>
              <a:t>      }</a:t>
            </a:r>
          </a:p>
          <a:p>
            <a:pPr marL="0" indent="0">
              <a:buNone/>
            </a:pPr>
            <a:r>
              <a:rPr lang="en-US" sz="1200" dirty="0"/>
              <a:t>    }</a:t>
            </a:r>
          </a:p>
          <a:p>
            <a:pPr marL="0" indent="0">
              <a:buNone/>
            </a:pPr>
            <a:r>
              <a:rPr lang="en-US" sz="1200" dirty="0"/>
              <a:t>  }</a:t>
            </a:r>
          </a:p>
          <a:p>
            <a:pPr marL="0" indent="0">
              <a:buNone/>
            </a:pPr>
            <a:r>
              <a:rPr lang="en-US" sz="1200" dirty="0"/>
              <a:t>}</a:t>
            </a:r>
          </a:p>
        </p:txBody>
      </p:sp>
      <p:sp>
        <p:nvSpPr>
          <p:cNvPr id="10" name="Text Placeholder 19">
            <a:extLst>
              <a:ext uri="{FF2B5EF4-FFF2-40B4-BE49-F238E27FC236}">
                <a16:creationId xmlns:a16="http://schemas.microsoft.com/office/drawing/2014/main" id="{AF97BAA7-D1BB-42DC-853A-08E323371BEB}"/>
              </a:ext>
            </a:extLst>
          </p:cNvPr>
          <p:cNvSpPr txBox="1">
            <a:spLocks/>
          </p:cNvSpPr>
          <p:nvPr/>
        </p:nvSpPr>
        <p:spPr>
          <a:xfrm>
            <a:off x="897426" y="1518616"/>
            <a:ext cx="3798917" cy="5818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Explicit Mapping</a:t>
            </a:r>
            <a:endParaRPr lang="en-US" sz="1600" dirty="0"/>
          </a:p>
        </p:txBody>
      </p:sp>
      <p:sp>
        <p:nvSpPr>
          <p:cNvPr id="12" name="Text Placeholder 19">
            <a:extLst>
              <a:ext uri="{FF2B5EF4-FFF2-40B4-BE49-F238E27FC236}">
                <a16:creationId xmlns:a16="http://schemas.microsoft.com/office/drawing/2014/main" id="{319CA498-5FB6-4C51-8081-DE51E1EA9FA0}"/>
              </a:ext>
            </a:extLst>
          </p:cNvPr>
          <p:cNvSpPr txBox="1">
            <a:spLocks/>
          </p:cNvSpPr>
          <p:nvPr/>
        </p:nvSpPr>
        <p:spPr>
          <a:xfrm>
            <a:off x="8412480" y="2452255"/>
            <a:ext cx="2816447" cy="25104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“</a:t>
            </a:r>
            <a:r>
              <a:rPr lang="en-US" dirty="0" err="1"/>
              <a:t>first_name</a:t>
            </a:r>
            <a:r>
              <a:rPr lang="en-US" dirty="0"/>
              <a:t>” </a:t>
            </a:r>
            <a:r>
              <a:rPr lang="en-US" dirty="0">
                <a:sym typeface="Wingdings" panose="05000000000000000000" pitchFamily="2" charset="2"/>
              </a:rPr>
              <a:t>: keyword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/>
              <a:t>“name” : keyword</a:t>
            </a:r>
          </a:p>
          <a:p>
            <a:pPr marL="0" indent="0">
              <a:buNone/>
            </a:pPr>
            <a:r>
              <a:rPr lang="en-US" dirty="0"/>
              <a:t>“gender” : keyword</a:t>
            </a:r>
          </a:p>
          <a:p>
            <a:pPr marL="0" indent="0">
              <a:buNone/>
            </a:pPr>
            <a:r>
              <a:rPr lang="en-US" dirty="0"/>
              <a:t>“city” : keyword</a:t>
            </a:r>
            <a:br>
              <a:rPr lang="en-US" dirty="0"/>
            </a:br>
            <a:r>
              <a:rPr lang="en-US" dirty="0"/>
              <a:t>“country” : keyword</a:t>
            </a:r>
          </a:p>
          <a:p>
            <a:pPr marL="0" indent="0">
              <a:buNone/>
            </a:pPr>
            <a:r>
              <a:rPr lang="en-US" dirty="0"/>
              <a:t>“age” : integer</a:t>
            </a:r>
          </a:p>
          <a:p>
            <a:pPr marL="0" indent="0">
              <a:buNone/>
            </a:pPr>
            <a:r>
              <a:rPr lang="en-US" dirty="0"/>
              <a:t>“company” : keyword</a:t>
            </a:r>
            <a:br>
              <a:rPr lang="en-US" dirty="0"/>
            </a:br>
            <a:r>
              <a:rPr lang="en-US" dirty="0"/>
              <a:t>“</a:t>
            </a:r>
            <a:r>
              <a:rPr lang="en-US" dirty="0" err="1"/>
              <a:t>starting_date</a:t>
            </a:r>
            <a:r>
              <a:rPr lang="en-US" dirty="0"/>
              <a:t>” : date</a:t>
            </a:r>
          </a:p>
        </p:txBody>
      </p:sp>
      <p:sp>
        <p:nvSpPr>
          <p:cNvPr id="13" name="Text Placeholder 19">
            <a:extLst>
              <a:ext uri="{FF2B5EF4-FFF2-40B4-BE49-F238E27FC236}">
                <a16:creationId xmlns:a16="http://schemas.microsoft.com/office/drawing/2014/main" id="{DA93D269-596F-425B-B2FA-5115720CFE22}"/>
              </a:ext>
            </a:extLst>
          </p:cNvPr>
          <p:cNvSpPr txBox="1">
            <a:spLocks/>
          </p:cNvSpPr>
          <p:nvPr/>
        </p:nvSpPr>
        <p:spPr>
          <a:xfrm>
            <a:off x="4610813" y="1956626"/>
            <a:ext cx="3067725" cy="10941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b="1" dirty="0"/>
              <a:t>● Fast index speed</a:t>
            </a:r>
          </a:p>
          <a:p>
            <a:pPr marL="0" indent="0">
              <a:buNone/>
            </a:pPr>
            <a:r>
              <a:rPr lang="fr-FR" sz="1600" b="1" dirty="0"/>
              <a:t>● </a:t>
            </a:r>
            <a:r>
              <a:rPr lang="fr-FR" sz="1600" b="1" dirty="0" err="1"/>
              <a:t>Optimized</a:t>
            </a:r>
            <a:r>
              <a:rPr lang="fr-FR" sz="1600" b="1" dirty="0"/>
              <a:t> </a:t>
            </a:r>
            <a:r>
              <a:rPr lang="fr-FR" sz="1600" b="1" dirty="0" err="1"/>
              <a:t>storage</a:t>
            </a:r>
            <a:r>
              <a:rPr lang="fr-FR" sz="1600" b="1" dirty="0"/>
              <a:t> </a:t>
            </a:r>
            <a:r>
              <a:rPr lang="fr-FR" sz="1600" b="1" dirty="0" err="1"/>
              <a:t>space</a:t>
            </a:r>
            <a:endParaRPr lang="fr-FR" sz="1600" b="1" dirty="0"/>
          </a:p>
          <a:p>
            <a:pPr marL="0" indent="0">
              <a:buNone/>
            </a:pPr>
            <a:r>
              <a:rPr lang="fr-FR" sz="1600" b="1" dirty="0"/>
              <a:t>● </a:t>
            </a:r>
            <a:r>
              <a:rPr lang="fr-FR" sz="1600" b="1" dirty="0" err="1"/>
              <a:t>Improved</a:t>
            </a:r>
            <a:r>
              <a:rPr lang="fr-FR" sz="1600" b="1" dirty="0"/>
              <a:t> </a:t>
            </a:r>
            <a:r>
              <a:rPr lang="fr-FR" sz="1600" b="1" dirty="0" err="1"/>
              <a:t>searches</a:t>
            </a:r>
            <a:endParaRPr lang="en-US" sz="1600" b="1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D0C58656-9B7E-4704-95A9-AF907D235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4950566" y="751868"/>
            <a:ext cx="818467" cy="90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258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21E73BA-53B9-C0C1-476A-00736A64A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112" y="735015"/>
            <a:ext cx="3994173" cy="1060533"/>
          </a:xfrm>
        </p:spPr>
        <p:txBody>
          <a:bodyPr/>
          <a:lstStyle/>
          <a:p>
            <a:r>
              <a:rPr lang="en-US" sz="3600" dirty="0"/>
              <a:t>Mapping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96C503-BABC-632E-06CA-12C8474920EB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7</a:t>
            </a:fld>
            <a:endParaRPr lang="en-US" altLang="zh-CN" dirty="0"/>
          </a:p>
        </p:txBody>
      </p:sp>
      <p:sp>
        <p:nvSpPr>
          <p:cNvPr id="31" name="Footer Placeholder 3">
            <a:extLst>
              <a:ext uri="{FF2B5EF4-FFF2-40B4-BE49-F238E27FC236}">
                <a16:creationId xmlns:a16="http://schemas.microsoft.com/office/drawing/2014/main" id="{D688BC56-D95E-428F-A3A9-393000895204}"/>
              </a:ext>
            </a:extLst>
          </p:cNvPr>
          <p:cNvSpPr txBox="1">
            <a:spLocks/>
          </p:cNvSpPr>
          <p:nvPr/>
        </p:nvSpPr>
        <p:spPr>
          <a:xfrm>
            <a:off x="2796885" y="621792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Starting with Elasticsearch</a:t>
            </a:r>
          </a:p>
        </p:txBody>
      </p:sp>
      <p:sp>
        <p:nvSpPr>
          <p:cNvPr id="91" name="Text Placeholder 19">
            <a:extLst>
              <a:ext uri="{FF2B5EF4-FFF2-40B4-BE49-F238E27FC236}">
                <a16:creationId xmlns:a16="http://schemas.microsoft.com/office/drawing/2014/main" id="{C1902F7D-3DD1-49AB-94A4-B2A1EA8C342D}"/>
              </a:ext>
            </a:extLst>
          </p:cNvPr>
          <p:cNvSpPr txBox="1">
            <a:spLocks/>
          </p:cNvSpPr>
          <p:nvPr/>
        </p:nvSpPr>
        <p:spPr>
          <a:xfrm>
            <a:off x="3433157" y="2385756"/>
            <a:ext cx="7049192" cy="2103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○ </a:t>
            </a:r>
            <a:r>
              <a:rPr lang="en-US" sz="1600" b="1" dirty="0"/>
              <a:t>text</a:t>
            </a:r>
            <a:r>
              <a:rPr lang="en-US" sz="1600" dirty="0"/>
              <a:t>: for full-text (analyzed) strings</a:t>
            </a:r>
          </a:p>
          <a:p>
            <a:pPr marL="0" indent="0">
              <a:buNone/>
            </a:pPr>
            <a:r>
              <a:rPr lang="en-US" sz="1600" dirty="0"/>
              <a:t>○ </a:t>
            </a:r>
            <a:r>
              <a:rPr lang="en-US" sz="1600" b="1" dirty="0"/>
              <a:t>keyword</a:t>
            </a:r>
            <a:r>
              <a:rPr lang="en-US" sz="1600" dirty="0"/>
              <a:t>: for exact value strings and aggregations</a:t>
            </a:r>
          </a:p>
          <a:p>
            <a:pPr marL="0" indent="0">
              <a:buNone/>
            </a:pPr>
            <a:r>
              <a:rPr lang="en-US" sz="1600" dirty="0"/>
              <a:t>○ </a:t>
            </a:r>
            <a:r>
              <a:rPr lang="en-US" sz="1600" b="1" dirty="0"/>
              <a:t>date </a:t>
            </a:r>
            <a:r>
              <a:rPr lang="en-US" sz="1600" dirty="0"/>
              <a:t>and </a:t>
            </a:r>
            <a:r>
              <a:rPr lang="en-US" sz="1600" b="1" dirty="0" err="1"/>
              <a:t>date_nanos</a:t>
            </a:r>
            <a:r>
              <a:rPr lang="en-US" sz="1600" dirty="0"/>
              <a:t>: string formatted as dates, or numeric </a:t>
            </a:r>
            <a:r>
              <a:rPr lang="fr-FR" sz="1600" dirty="0"/>
              <a:t>dates</a:t>
            </a:r>
          </a:p>
          <a:p>
            <a:pPr marL="0" indent="0">
              <a:buNone/>
            </a:pPr>
            <a:r>
              <a:rPr lang="en-US" sz="1600" dirty="0"/>
              <a:t>○ integer types: </a:t>
            </a:r>
            <a:r>
              <a:rPr lang="en-US" sz="1600" b="1" dirty="0"/>
              <a:t>byte</a:t>
            </a:r>
            <a:r>
              <a:rPr lang="en-US" sz="1600" dirty="0"/>
              <a:t>, </a:t>
            </a:r>
            <a:r>
              <a:rPr lang="en-US" sz="1600" b="1" dirty="0"/>
              <a:t>short</a:t>
            </a:r>
            <a:r>
              <a:rPr lang="en-US" sz="1600" dirty="0"/>
              <a:t>, </a:t>
            </a:r>
            <a:r>
              <a:rPr lang="en-US" sz="1600" b="1" dirty="0"/>
              <a:t>integer</a:t>
            </a:r>
            <a:r>
              <a:rPr lang="en-US" sz="1600" dirty="0"/>
              <a:t>, </a:t>
            </a:r>
            <a:r>
              <a:rPr lang="en-US" sz="1600" b="1" dirty="0"/>
              <a:t>long</a:t>
            </a:r>
          </a:p>
          <a:p>
            <a:pPr marL="0" indent="0">
              <a:buNone/>
            </a:pPr>
            <a:r>
              <a:rPr lang="en-US" sz="1600" dirty="0"/>
              <a:t>○ floating-point numbers: </a:t>
            </a:r>
            <a:r>
              <a:rPr lang="en-US" sz="1600" b="1" dirty="0"/>
              <a:t>float</a:t>
            </a:r>
            <a:r>
              <a:rPr lang="en-US" sz="1600" dirty="0"/>
              <a:t>, </a:t>
            </a:r>
            <a:r>
              <a:rPr lang="en-US" sz="1600" b="1" dirty="0"/>
              <a:t>double</a:t>
            </a:r>
            <a:r>
              <a:rPr lang="en-US" sz="1600" dirty="0"/>
              <a:t>, </a:t>
            </a:r>
            <a:r>
              <a:rPr lang="en-US" sz="1600" b="1" dirty="0" err="1"/>
              <a:t>half_float</a:t>
            </a:r>
            <a:endParaRPr lang="en-US" sz="1600" b="1" dirty="0"/>
          </a:p>
          <a:p>
            <a:pPr marL="0" indent="0">
              <a:buNone/>
            </a:pPr>
            <a:r>
              <a:rPr lang="fr-FR" sz="1600" b="1" dirty="0"/>
              <a:t>○ </a:t>
            </a:r>
            <a:r>
              <a:rPr lang="fr-FR" sz="1600" b="1" dirty="0" err="1"/>
              <a:t>boolean</a:t>
            </a:r>
            <a:endParaRPr lang="en-US" sz="1600" b="1" dirty="0"/>
          </a:p>
        </p:txBody>
      </p:sp>
      <p:sp>
        <p:nvSpPr>
          <p:cNvPr id="10" name="Text Placeholder 19">
            <a:extLst>
              <a:ext uri="{FF2B5EF4-FFF2-40B4-BE49-F238E27FC236}">
                <a16:creationId xmlns:a16="http://schemas.microsoft.com/office/drawing/2014/main" id="{AF97BAA7-D1BB-42DC-853A-08E323371BEB}"/>
              </a:ext>
            </a:extLst>
          </p:cNvPr>
          <p:cNvSpPr txBox="1">
            <a:spLocks/>
          </p:cNvSpPr>
          <p:nvPr/>
        </p:nvSpPr>
        <p:spPr>
          <a:xfrm>
            <a:off x="897426" y="1518616"/>
            <a:ext cx="3798917" cy="5818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Data Types</a:t>
            </a:r>
            <a:endParaRPr lang="en-US" sz="1600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54DFCB0-2FCB-43F7-98C1-568B39C5D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4950566" y="751868"/>
            <a:ext cx="818467" cy="90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077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21E73BA-53B9-C0C1-476A-00736A64A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112" y="735015"/>
            <a:ext cx="3994173" cy="1060533"/>
          </a:xfrm>
        </p:spPr>
        <p:txBody>
          <a:bodyPr/>
          <a:lstStyle/>
          <a:p>
            <a:r>
              <a:rPr lang="en-US" sz="3600" dirty="0"/>
              <a:t>Mapping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96C503-BABC-632E-06CA-12C8474920EB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8</a:t>
            </a:fld>
            <a:endParaRPr lang="en-US" altLang="zh-CN" dirty="0"/>
          </a:p>
        </p:txBody>
      </p:sp>
      <p:sp>
        <p:nvSpPr>
          <p:cNvPr id="31" name="Footer Placeholder 3">
            <a:extLst>
              <a:ext uri="{FF2B5EF4-FFF2-40B4-BE49-F238E27FC236}">
                <a16:creationId xmlns:a16="http://schemas.microsoft.com/office/drawing/2014/main" id="{D688BC56-D95E-428F-A3A9-393000895204}"/>
              </a:ext>
            </a:extLst>
          </p:cNvPr>
          <p:cNvSpPr txBox="1">
            <a:spLocks/>
          </p:cNvSpPr>
          <p:nvPr/>
        </p:nvSpPr>
        <p:spPr>
          <a:xfrm>
            <a:off x="2796885" y="621792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Starting with Elasticsearch</a:t>
            </a:r>
          </a:p>
        </p:txBody>
      </p:sp>
      <p:sp>
        <p:nvSpPr>
          <p:cNvPr id="91" name="Text Placeholder 19">
            <a:extLst>
              <a:ext uri="{FF2B5EF4-FFF2-40B4-BE49-F238E27FC236}">
                <a16:creationId xmlns:a16="http://schemas.microsoft.com/office/drawing/2014/main" id="{C1902F7D-3DD1-49AB-94A4-B2A1EA8C342D}"/>
              </a:ext>
            </a:extLst>
          </p:cNvPr>
          <p:cNvSpPr txBox="1">
            <a:spLocks/>
          </p:cNvSpPr>
          <p:nvPr/>
        </p:nvSpPr>
        <p:spPr>
          <a:xfrm>
            <a:off x="3433156" y="2150145"/>
            <a:ext cx="7761013" cy="3325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● </a:t>
            </a:r>
            <a:r>
              <a:rPr lang="en-US" b="1" dirty="0"/>
              <a:t>Mappings </a:t>
            </a:r>
            <a:r>
              <a:rPr lang="en-US" dirty="0"/>
              <a:t>are Elasticsearch's data schema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● Mappings are defined </a:t>
            </a:r>
            <a:r>
              <a:rPr lang="en-US" b="1" dirty="0"/>
              <a:t>per index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● If you do not define an explicit mapping, Elasticsearch will </a:t>
            </a:r>
            <a:r>
              <a:rPr lang="en-US" b="1" dirty="0"/>
              <a:t>dynamically </a:t>
            </a:r>
            <a:r>
              <a:rPr lang="en-US" dirty="0"/>
              <a:t>map the fields in your documents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● You cannot change the mapping of a field after the index has been created, but you can add new fields to a mapping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● Creating a custom mapping will produce savings in search and index speed, as well as memory and storage requirements</a:t>
            </a:r>
            <a:endParaRPr lang="en-US" sz="1600" b="1" dirty="0"/>
          </a:p>
        </p:txBody>
      </p:sp>
      <p:sp>
        <p:nvSpPr>
          <p:cNvPr id="10" name="Text Placeholder 19">
            <a:extLst>
              <a:ext uri="{FF2B5EF4-FFF2-40B4-BE49-F238E27FC236}">
                <a16:creationId xmlns:a16="http://schemas.microsoft.com/office/drawing/2014/main" id="{AF97BAA7-D1BB-42DC-853A-08E323371BEB}"/>
              </a:ext>
            </a:extLst>
          </p:cNvPr>
          <p:cNvSpPr txBox="1">
            <a:spLocks/>
          </p:cNvSpPr>
          <p:nvPr/>
        </p:nvSpPr>
        <p:spPr>
          <a:xfrm>
            <a:off x="897426" y="1518616"/>
            <a:ext cx="3798917" cy="5818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Properties</a:t>
            </a:r>
            <a:endParaRPr lang="en-US" sz="16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E85F047-EE72-4775-AC24-A65D804AE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4950566" y="751868"/>
            <a:ext cx="818467" cy="90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59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424487"/>
            <a:ext cx="5117162" cy="1325563"/>
          </a:xfrm>
        </p:spPr>
        <p:txBody>
          <a:bodyPr/>
          <a:lstStyle/>
          <a:p>
            <a:r>
              <a:rPr lang="en-US" sz="3600" dirty="0"/>
              <a:t>Component Template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1EC1F-42C9-66C4-9D49-F6AF79D5BE91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/>
          <a:p>
            <a:r>
              <a:rPr lang="en-US" dirty="0"/>
              <a:t>Starting with Elasticsearch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9</a:t>
            </a:fld>
            <a:endParaRPr lang="en-US" altLang="zh-CN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70ADDAF-28B8-4667-B54D-9C244AEA2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5918138" y="751868"/>
            <a:ext cx="960468" cy="106628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F43F934-493D-4A39-95FA-40263599252D}"/>
              </a:ext>
            </a:extLst>
          </p:cNvPr>
          <p:cNvSpPr/>
          <p:nvPr/>
        </p:nvSpPr>
        <p:spPr>
          <a:xfrm>
            <a:off x="539239" y="2236799"/>
            <a:ext cx="10654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sz="1200" dirty="0">
              <a:solidFill>
                <a:srgbClr val="343741"/>
              </a:solidFill>
              <a:latin typeface="CourierNew"/>
            </a:endParaRPr>
          </a:p>
          <a:p>
            <a:endParaRPr lang="fr-FR" sz="1200" dirty="0">
              <a:solidFill>
                <a:srgbClr val="343741"/>
              </a:solidFill>
              <a:latin typeface="CourierNew"/>
            </a:endParaRPr>
          </a:p>
          <a:p>
            <a:endParaRPr lang="fr-FR" sz="1200" dirty="0">
              <a:solidFill>
                <a:srgbClr val="343741"/>
              </a:solidFill>
              <a:latin typeface="CourierNew"/>
            </a:endParaRPr>
          </a:p>
        </p:txBody>
      </p:sp>
      <p:sp>
        <p:nvSpPr>
          <p:cNvPr id="10" name="Text Placeholder 19">
            <a:extLst>
              <a:ext uri="{FF2B5EF4-FFF2-40B4-BE49-F238E27FC236}">
                <a16:creationId xmlns:a16="http://schemas.microsoft.com/office/drawing/2014/main" id="{D495EED6-47EB-495E-BB05-5DC420CF8C09}"/>
              </a:ext>
            </a:extLst>
          </p:cNvPr>
          <p:cNvSpPr txBox="1">
            <a:spLocks/>
          </p:cNvSpPr>
          <p:nvPr/>
        </p:nvSpPr>
        <p:spPr>
          <a:xfrm>
            <a:off x="774425" y="1741647"/>
            <a:ext cx="3798917" cy="5818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/>
          </a:p>
        </p:txBody>
      </p:sp>
      <p:sp>
        <p:nvSpPr>
          <p:cNvPr id="12" name="Text Placeholder 19">
            <a:extLst>
              <a:ext uri="{FF2B5EF4-FFF2-40B4-BE49-F238E27FC236}">
                <a16:creationId xmlns:a16="http://schemas.microsoft.com/office/drawing/2014/main" id="{6AAF181A-D9B4-44C6-A5B8-F646AD94BA47}"/>
              </a:ext>
            </a:extLst>
          </p:cNvPr>
          <p:cNvSpPr txBox="1">
            <a:spLocks/>
          </p:cNvSpPr>
          <p:nvPr/>
        </p:nvSpPr>
        <p:spPr>
          <a:xfrm>
            <a:off x="340242" y="2810286"/>
            <a:ext cx="6666614" cy="8304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● </a:t>
            </a:r>
            <a:r>
              <a:rPr lang="en-US" sz="1600" dirty="0"/>
              <a:t>Reusable building blocks that can </a:t>
            </a:r>
            <a:r>
              <a:rPr lang="fr-FR" sz="1600" dirty="0" err="1"/>
              <a:t>contain</a:t>
            </a:r>
            <a:r>
              <a:rPr lang="fr-FR" sz="1600" dirty="0"/>
              <a:t> settings, </a:t>
            </a:r>
          </a:p>
          <a:p>
            <a:pPr marL="0" indent="0">
              <a:buNone/>
            </a:pPr>
            <a:r>
              <a:rPr lang="fr-FR" sz="1600" dirty="0"/>
              <a:t>   </a:t>
            </a:r>
            <a:r>
              <a:rPr lang="fr-FR" sz="1600" dirty="0" err="1"/>
              <a:t>mappings</a:t>
            </a:r>
            <a:r>
              <a:rPr lang="fr-FR" sz="1600" dirty="0"/>
              <a:t> or </a:t>
            </a:r>
            <a:r>
              <a:rPr lang="fr-FR" sz="1600" dirty="0" err="1"/>
              <a:t>aliases</a:t>
            </a:r>
            <a:endParaRPr lang="fr-FR" sz="1600" dirty="0"/>
          </a:p>
        </p:txBody>
      </p:sp>
      <p:sp>
        <p:nvSpPr>
          <p:cNvPr id="13" name="Text Placeholder 19">
            <a:extLst>
              <a:ext uri="{FF2B5EF4-FFF2-40B4-BE49-F238E27FC236}">
                <a16:creationId xmlns:a16="http://schemas.microsoft.com/office/drawing/2014/main" id="{6BAB8750-217A-4D00-B8CB-A1314E45760B}"/>
              </a:ext>
            </a:extLst>
          </p:cNvPr>
          <p:cNvSpPr txBox="1">
            <a:spLocks/>
          </p:cNvSpPr>
          <p:nvPr/>
        </p:nvSpPr>
        <p:spPr>
          <a:xfrm>
            <a:off x="340242" y="4127445"/>
            <a:ext cx="5007935" cy="6463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● </a:t>
            </a:r>
            <a:r>
              <a:rPr lang="fr-FR" sz="1600" dirty="0" err="1"/>
              <a:t>Reused</a:t>
            </a:r>
            <a:r>
              <a:rPr lang="fr-FR" sz="1600" dirty="0"/>
              <a:t> </a:t>
            </a:r>
            <a:r>
              <a:rPr lang="fr-FR" sz="1600" dirty="0" err="1"/>
              <a:t>across</a:t>
            </a:r>
            <a:r>
              <a:rPr lang="fr-FR" sz="1600" dirty="0"/>
              <a:t> multiple </a:t>
            </a:r>
            <a:r>
              <a:rPr lang="fr-FR" sz="1600" dirty="0" err="1"/>
              <a:t>templates</a:t>
            </a:r>
            <a:endParaRPr lang="fr-FR" sz="1600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BD51853F-1D73-4576-ACFA-4DB9EBD7CD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2276" y="2602493"/>
            <a:ext cx="5973976" cy="325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41488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presentation light - tm89027928_Win22_jx_v15" id="{E4F720B1-AC3A-441F-B00A-6ECF71D2AB0C}" vid="{71933BEE-9DD7-4D62-B50F-A654080E9C9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E0D8C9A-C895-482B-B501-694996FFDE4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4AD51DF-C727-4608-B606-5D6C957D4C4D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511997D-2559-4D54-8469-327570B187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0</TotalTime>
  <Words>1724</Words>
  <Application>Microsoft Office PowerPoint</Application>
  <PresentationFormat>Grand écran</PresentationFormat>
  <Paragraphs>475</Paragraphs>
  <Slides>43</Slides>
  <Notes>43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43</vt:i4>
      </vt:variant>
    </vt:vector>
  </HeadingPairs>
  <TitlesOfParts>
    <vt:vector size="54" baseType="lpstr">
      <vt:lpstr>等线</vt:lpstr>
      <vt:lpstr>Abadi</vt:lpstr>
      <vt:lpstr>Arial</vt:lpstr>
      <vt:lpstr>ArialMT</vt:lpstr>
      <vt:lpstr>Calibri</vt:lpstr>
      <vt:lpstr>Consolas</vt:lpstr>
      <vt:lpstr>CourierNew</vt:lpstr>
      <vt:lpstr>CourierNew-Bold</vt:lpstr>
      <vt:lpstr>Posterama Text Black</vt:lpstr>
      <vt:lpstr>Posterama Text SemiBold</vt:lpstr>
      <vt:lpstr>Custom</vt:lpstr>
      <vt:lpstr>Présentation PowerPoint</vt:lpstr>
      <vt:lpstr>Architecture</vt:lpstr>
      <vt:lpstr>Architecture</vt:lpstr>
      <vt:lpstr>Architecture</vt:lpstr>
      <vt:lpstr>Mapping</vt:lpstr>
      <vt:lpstr>Mapping</vt:lpstr>
      <vt:lpstr>Mapping</vt:lpstr>
      <vt:lpstr>Mapping</vt:lpstr>
      <vt:lpstr>Component Template</vt:lpstr>
      <vt:lpstr>Index Template</vt:lpstr>
      <vt:lpstr>Analysers</vt:lpstr>
      <vt:lpstr>Analysers</vt:lpstr>
      <vt:lpstr>Analysers</vt:lpstr>
      <vt:lpstr>Query DSL</vt:lpstr>
      <vt:lpstr>Query DSL</vt:lpstr>
      <vt:lpstr>Reindex API</vt:lpstr>
      <vt:lpstr>Reindex API</vt:lpstr>
      <vt:lpstr>Update By Query</vt:lpstr>
      <vt:lpstr>Delete By Query</vt:lpstr>
      <vt:lpstr>Ingest Node Pipelines</vt:lpstr>
      <vt:lpstr>Ingest Node Pipelines</vt:lpstr>
      <vt:lpstr>Ingest Node Pipelines</vt:lpstr>
      <vt:lpstr>Ingest Node Pipelines</vt:lpstr>
      <vt:lpstr>Enrich Data</vt:lpstr>
      <vt:lpstr>Enrich Data</vt:lpstr>
      <vt:lpstr>Enrich Data</vt:lpstr>
      <vt:lpstr>Enrich Data</vt:lpstr>
      <vt:lpstr>Enrich Data</vt:lpstr>
      <vt:lpstr>Transforms</vt:lpstr>
      <vt:lpstr>Transforms</vt:lpstr>
      <vt:lpstr>Transforms</vt:lpstr>
      <vt:lpstr>Index Lifecycle Management</vt:lpstr>
      <vt:lpstr>Security</vt:lpstr>
      <vt:lpstr>Security</vt:lpstr>
      <vt:lpstr>Snapshots &amp; Restore</vt:lpstr>
      <vt:lpstr>Snapshots &amp; Restore</vt:lpstr>
      <vt:lpstr>Snapshots &amp; Restore</vt:lpstr>
      <vt:lpstr>Troubleshooting</vt:lpstr>
      <vt:lpstr>Cross Cluster Replication</vt:lpstr>
      <vt:lpstr>Cross Cluster Replication</vt:lpstr>
      <vt:lpstr>Cross Cluster Replication</vt:lpstr>
      <vt:lpstr>Questions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2023-09-14T06:03:51Z</dcterms:created>
  <dcterms:modified xsi:type="dcterms:W3CDTF">2024-05-08T20:43:26Z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