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92" r:id="rId5"/>
    <p:sldId id="310" r:id="rId6"/>
    <p:sldId id="342" r:id="rId7"/>
    <p:sldId id="343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8" r:id="rId20"/>
    <p:sldId id="359" r:id="rId21"/>
    <p:sldId id="360" r:id="rId22"/>
    <p:sldId id="304" r:id="rId23"/>
    <p:sldId id="28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7" autoAdjust="0"/>
    <p:restoredTop sz="77972" autoAdjust="0"/>
  </p:normalViewPr>
  <p:slideViewPr>
    <p:cSldViewPr snapToGrid="0" showGuides="1">
      <p:cViewPr varScale="1">
        <p:scale>
          <a:sx n="60" d="100"/>
          <a:sy n="60" d="100"/>
        </p:scale>
        <p:origin x="924" y="4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3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ED2950FC-64C0-50D7-5101-884A13ED2F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CEA88831-A930-596B-0685-672024BE27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A3FD0A0-F4FB-BC20-358F-C4F179AA89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D389891-233D-6282-224F-6B8EC0182D2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61DD8-56E8-44DB-8D68-9188DEA5050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F2A2D99A-04B6-3AD9-B6DA-EEE29FB0D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EF4F81C-C1F0-7738-A271-96AF417D7F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4C781-2765-427A-A960-385CE0D0CAB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14797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33222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7977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16563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619965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51942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10944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327870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170722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309598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392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656435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3929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57520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6372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90441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25050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76608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03418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85488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‹N°›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‹N°›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73815" y="4105020"/>
            <a:ext cx="4062214" cy="1065496"/>
          </a:xfrm>
        </p:spPr>
        <p:txBody>
          <a:bodyPr/>
          <a:lstStyle/>
          <a:p>
            <a:r>
              <a:rPr lang="en-US" dirty="0"/>
              <a:t>Mr. Iyanou Eraste AKANDE</a:t>
            </a:r>
            <a:br>
              <a:rPr lang="en-US" dirty="0"/>
            </a:br>
            <a:r>
              <a:rPr lang="en-US" dirty="0"/>
              <a:t>Elastic Certified Engineer</a:t>
            </a:r>
            <a:br>
              <a:rPr lang="en-US" dirty="0"/>
            </a:br>
            <a:r>
              <a:rPr lang="en-US" dirty="0"/>
              <a:t>Data Engineer at </a:t>
            </a:r>
            <a:r>
              <a:rPr lang="en-US" dirty="0" err="1"/>
              <a:t>Synaptique</a:t>
            </a:r>
            <a:r>
              <a:rPr lang="en-US" dirty="0"/>
              <a:t> Maghreb</a:t>
            </a: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69305" y="370083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B04C4496-6C04-4F73-A52E-5A21BEDBB7DF}"/>
              </a:ext>
            </a:extLst>
          </p:cNvPr>
          <p:cNvSpPr txBox="1">
            <a:spLocks/>
          </p:cNvSpPr>
          <p:nvPr/>
        </p:nvSpPr>
        <p:spPr>
          <a:xfrm>
            <a:off x="895744" y="1278177"/>
            <a:ext cx="7263920" cy="2219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</a:rPr>
              <a:t>Introduction to </a:t>
            </a:r>
            <a:r>
              <a:rPr lang="en-US" altLang="zh-CN" sz="4800" dirty="0" err="1">
                <a:solidFill>
                  <a:srgbClr val="FF0000"/>
                </a:solidFill>
              </a:rPr>
              <a:t>Filebeat</a:t>
            </a:r>
            <a:endParaRPr lang="en-US" sz="4800" dirty="0">
              <a:solidFill>
                <a:srgbClr val="FF0000"/>
              </a:solidFill>
            </a:endParaRP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03C063A8-1AC9-4E43-BFF0-F6A5F5AE3317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6518" r="6518"/>
          <a:stretch>
            <a:fillRect/>
          </a:stretch>
        </p:blipFill>
        <p:spPr>
          <a:xfrm>
            <a:off x="7591647" y="1329347"/>
            <a:ext cx="3824154" cy="4498051"/>
          </a:xfr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E7F840-F353-4804-A407-EBA3C1501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704" y="186096"/>
            <a:ext cx="2102977" cy="148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-32716"/>
            <a:ext cx="5117162" cy="1325563"/>
          </a:xfrm>
        </p:spPr>
        <p:txBody>
          <a:bodyPr/>
          <a:lstStyle/>
          <a:p>
            <a:r>
              <a:rPr lang="en-US" sz="3600" dirty="0" err="1"/>
              <a:t>Filebeat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Beats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4754ED9-20C9-40D9-9900-5E61E4F7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214" y="232512"/>
            <a:ext cx="852015" cy="852015"/>
          </a:xfrm>
          <a:prstGeom prst="rect">
            <a:avLst/>
          </a:prstGeom>
        </p:spPr>
      </p:pic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45B44407-9B7C-4BD1-9EDB-0291405EF3C5}"/>
              </a:ext>
            </a:extLst>
          </p:cNvPr>
          <p:cNvSpPr txBox="1">
            <a:spLocks/>
          </p:cNvSpPr>
          <p:nvPr/>
        </p:nvSpPr>
        <p:spPr>
          <a:xfrm>
            <a:off x="509248" y="102316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Filebeat.yml</a:t>
            </a:r>
            <a:r>
              <a:rPr lang="en-US" sz="1600" b="1" dirty="0"/>
              <a:t> &gt;&gt; Processors</a:t>
            </a:r>
            <a:endParaRPr lang="en-US" sz="1600" dirty="0"/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9985DD40-A729-4CF9-8719-F89F25219A28}"/>
              </a:ext>
            </a:extLst>
          </p:cNvPr>
          <p:cNvSpPr txBox="1">
            <a:spLocks/>
          </p:cNvSpPr>
          <p:nvPr/>
        </p:nvSpPr>
        <p:spPr>
          <a:xfrm>
            <a:off x="1509823" y="3212971"/>
            <a:ext cx="3551275" cy="2533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equals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contains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regexp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network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B5CCFB65-5148-4329-9FC6-420A0788F5CF}"/>
              </a:ext>
            </a:extLst>
          </p:cNvPr>
          <p:cNvSpPr txBox="1">
            <a:spLocks/>
          </p:cNvSpPr>
          <p:nvPr/>
        </p:nvSpPr>
        <p:spPr>
          <a:xfrm>
            <a:off x="576587" y="1579604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</a:rPr>
              <a:t>Processors Conditions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07335C35-CD21-4066-ADCD-EBD7C086F5E2}"/>
              </a:ext>
            </a:extLst>
          </p:cNvPr>
          <p:cNvSpPr txBox="1">
            <a:spLocks/>
          </p:cNvSpPr>
          <p:nvPr/>
        </p:nvSpPr>
        <p:spPr>
          <a:xfrm>
            <a:off x="2179828" y="2448243"/>
            <a:ext cx="7464061" cy="369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u="sng" dirty="0">
                <a:solidFill>
                  <a:schemeClr val="accent1"/>
                </a:solidFill>
              </a:rPr>
              <a:t>https://www.elastic.co/guide/en/beats/filebeat/current/defining-processors.html</a:t>
            </a:r>
            <a:endParaRPr lang="en-US" sz="1300" dirty="0"/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2F546B53-B940-46DC-9CA4-C25167691A44}"/>
              </a:ext>
            </a:extLst>
          </p:cNvPr>
          <p:cNvSpPr txBox="1">
            <a:spLocks/>
          </p:cNvSpPr>
          <p:nvPr/>
        </p:nvSpPr>
        <p:spPr>
          <a:xfrm>
            <a:off x="7223052" y="3212971"/>
            <a:ext cx="3186223" cy="2263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has_fields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401312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-32716"/>
            <a:ext cx="5117162" cy="1325563"/>
          </a:xfrm>
        </p:spPr>
        <p:txBody>
          <a:bodyPr/>
          <a:lstStyle/>
          <a:p>
            <a:r>
              <a:rPr lang="en-US" sz="3600" dirty="0" err="1"/>
              <a:t>Filebeat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Beats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4754ED9-20C9-40D9-9900-5E61E4F7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214" y="232512"/>
            <a:ext cx="852015" cy="852015"/>
          </a:xfrm>
          <a:prstGeom prst="rect">
            <a:avLst/>
          </a:prstGeom>
        </p:spPr>
      </p:pic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45B44407-9B7C-4BD1-9EDB-0291405EF3C5}"/>
              </a:ext>
            </a:extLst>
          </p:cNvPr>
          <p:cNvSpPr txBox="1">
            <a:spLocks/>
          </p:cNvSpPr>
          <p:nvPr/>
        </p:nvSpPr>
        <p:spPr>
          <a:xfrm>
            <a:off x="509248" y="102316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Filebeat.yml</a:t>
            </a:r>
            <a:r>
              <a:rPr lang="en-US" sz="1600" b="1" dirty="0"/>
              <a:t> &gt;&gt; Processors</a:t>
            </a:r>
            <a:endParaRPr lang="en-US" sz="1600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B5CCFB65-5148-4329-9FC6-420A0788F5CF}"/>
              </a:ext>
            </a:extLst>
          </p:cNvPr>
          <p:cNvSpPr txBox="1">
            <a:spLocks/>
          </p:cNvSpPr>
          <p:nvPr/>
        </p:nvSpPr>
        <p:spPr>
          <a:xfrm>
            <a:off x="576587" y="1579604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</a:rPr>
              <a:t>Examples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CC94E2B-7D21-4CF2-BE37-A1C924F69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87" y="2634401"/>
            <a:ext cx="4229329" cy="240634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2D91A80-7CE2-4177-98E7-9ED1303D1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762" y="2628331"/>
            <a:ext cx="6892866" cy="240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7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-32716"/>
            <a:ext cx="5117162" cy="1325563"/>
          </a:xfrm>
        </p:spPr>
        <p:txBody>
          <a:bodyPr/>
          <a:lstStyle/>
          <a:p>
            <a:r>
              <a:rPr lang="en-US" sz="3600" dirty="0" err="1"/>
              <a:t>Filebeat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Beats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4754ED9-20C9-40D9-9900-5E61E4F7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214" y="232512"/>
            <a:ext cx="852015" cy="852015"/>
          </a:xfrm>
          <a:prstGeom prst="rect">
            <a:avLst/>
          </a:prstGeom>
        </p:spPr>
      </p:pic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45B44407-9B7C-4BD1-9EDB-0291405EF3C5}"/>
              </a:ext>
            </a:extLst>
          </p:cNvPr>
          <p:cNvSpPr txBox="1">
            <a:spLocks/>
          </p:cNvSpPr>
          <p:nvPr/>
        </p:nvSpPr>
        <p:spPr>
          <a:xfrm>
            <a:off x="509248" y="102316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Filebeat.yml</a:t>
            </a:r>
            <a:r>
              <a:rPr lang="en-US" sz="1600" b="1" dirty="0"/>
              <a:t> &gt;&gt; Processors</a:t>
            </a:r>
            <a:endParaRPr lang="en-US" sz="1600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B5CCFB65-5148-4329-9FC6-420A0788F5CF}"/>
              </a:ext>
            </a:extLst>
          </p:cNvPr>
          <p:cNvSpPr txBox="1">
            <a:spLocks/>
          </p:cNvSpPr>
          <p:nvPr/>
        </p:nvSpPr>
        <p:spPr>
          <a:xfrm>
            <a:off x="576587" y="1579604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</a:rPr>
              <a:t>Examples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C31DFF7-D0D8-491F-B58A-6714794D0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87" y="2386999"/>
            <a:ext cx="3421255" cy="232156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2CDCED1-4D19-4975-A5F3-DDA231DEA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728" y="2378558"/>
            <a:ext cx="3985816" cy="232973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E2AF0C4-5AB4-4B5B-91E4-16F3360DAB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620" y="2386998"/>
            <a:ext cx="4511744" cy="232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59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-32716"/>
            <a:ext cx="5117162" cy="1325563"/>
          </a:xfrm>
        </p:spPr>
        <p:txBody>
          <a:bodyPr/>
          <a:lstStyle/>
          <a:p>
            <a:r>
              <a:rPr lang="en-US" sz="3600" dirty="0" err="1"/>
              <a:t>Filebeat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Beats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4754ED9-20C9-40D9-9900-5E61E4F7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214" y="232512"/>
            <a:ext cx="852015" cy="852015"/>
          </a:xfrm>
          <a:prstGeom prst="rect">
            <a:avLst/>
          </a:prstGeom>
        </p:spPr>
      </p:pic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45B44407-9B7C-4BD1-9EDB-0291405EF3C5}"/>
              </a:ext>
            </a:extLst>
          </p:cNvPr>
          <p:cNvSpPr txBox="1">
            <a:spLocks/>
          </p:cNvSpPr>
          <p:nvPr/>
        </p:nvSpPr>
        <p:spPr>
          <a:xfrm>
            <a:off x="509248" y="102316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Filebeat.yml</a:t>
            </a:r>
            <a:r>
              <a:rPr lang="en-US" sz="1600" b="1" dirty="0"/>
              <a:t> &gt;&gt; Processors</a:t>
            </a:r>
            <a:endParaRPr lang="en-US" sz="1600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B5CCFB65-5148-4329-9FC6-420A0788F5CF}"/>
              </a:ext>
            </a:extLst>
          </p:cNvPr>
          <p:cNvSpPr txBox="1">
            <a:spLocks/>
          </p:cNvSpPr>
          <p:nvPr/>
        </p:nvSpPr>
        <p:spPr>
          <a:xfrm>
            <a:off x="576587" y="1579604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</a:rPr>
              <a:t>Examples 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15AE4D-1F26-40AA-B6F5-8811DA8CAA96}"/>
              </a:ext>
            </a:extLst>
          </p:cNvPr>
          <p:cNvSpPr/>
          <p:nvPr/>
        </p:nvSpPr>
        <p:spPr>
          <a:xfrm>
            <a:off x="2519917" y="2443147"/>
            <a:ext cx="79956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"321 - App01 - </a:t>
            </a:r>
            <a:r>
              <a:rPr lang="en-US" sz="1400" dirty="0" err="1"/>
              <a:t>WebServer</a:t>
            </a:r>
            <a:r>
              <a:rPr lang="en-US" sz="1400" dirty="0"/>
              <a:t> is starting"</a:t>
            </a:r>
          </a:p>
          <a:p>
            <a:r>
              <a:rPr lang="en-US" sz="1400" dirty="0"/>
              <a:t>"321 - App01 - </a:t>
            </a:r>
            <a:r>
              <a:rPr lang="en-US" sz="1400" dirty="0" err="1"/>
              <a:t>WebServer</a:t>
            </a:r>
            <a:r>
              <a:rPr lang="en-US" sz="1400" dirty="0"/>
              <a:t> is up and running"</a:t>
            </a:r>
          </a:p>
          <a:p>
            <a:r>
              <a:rPr lang="en-US" sz="1400" dirty="0"/>
              <a:t>"321 - App01 - </a:t>
            </a:r>
            <a:r>
              <a:rPr lang="en-US" sz="1400" dirty="0" err="1"/>
              <a:t>WebServer</a:t>
            </a:r>
            <a:r>
              <a:rPr lang="en-US" sz="1400" dirty="0"/>
              <a:t> is scaling 2 pods"</a:t>
            </a:r>
          </a:p>
          <a:p>
            <a:r>
              <a:rPr lang="en-US" sz="1400" dirty="0"/>
              <a:t>"789 - App02 - Database is will be restarted in 5 minutes"</a:t>
            </a:r>
          </a:p>
          <a:p>
            <a:r>
              <a:rPr lang="en-US" sz="1400" dirty="0"/>
              <a:t>"789 - App02 - Database is up and running"</a:t>
            </a:r>
          </a:p>
          <a:p>
            <a:r>
              <a:rPr lang="en-US" sz="1400" dirty="0"/>
              <a:t>"789 - App02 - Database is refreshing tables"</a:t>
            </a:r>
            <a:endParaRPr lang="fr-FR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E6885-4736-41BF-ADB1-8A5C417D95CE}"/>
              </a:ext>
            </a:extLst>
          </p:cNvPr>
          <p:cNvSpPr/>
          <p:nvPr/>
        </p:nvSpPr>
        <p:spPr>
          <a:xfrm>
            <a:off x="576587" y="2538834"/>
            <a:ext cx="1305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Problem</a:t>
            </a:r>
            <a:endParaRPr lang="fr-FR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327314-5048-4D51-A2BE-96BB2105B96B}"/>
              </a:ext>
            </a:extLst>
          </p:cNvPr>
          <p:cNvSpPr/>
          <p:nvPr/>
        </p:nvSpPr>
        <p:spPr>
          <a:xfrm>
            <a:off x="728987" y="4198509"/>
            <a:ext cx="1305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Solution</a:t>
            </a:r>
            <a:endParaRPr lang="fr-FR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4DD3DDD-DF0E-465C-BA37-9F9FDCA6E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917" y="3957042"/>
            <a:ext cx="9476986" cy="20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50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-32716"/>
            <a:ext cx="5117162" cy="1325563"/>
          </a:xfrm>
        </p:spPr>
        <p:txBody>
          <a:bodyPr/>
          <a:lstStyle/>
          <a:p>
            <a:r>
              <a:rPr lang="en-US" sz="3600" dirty="0" err="1"/>
              <a:t>Filebeat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Beats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4754ED9-20C9-40D9-9900-5E61E4F7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214" y="232512"/>
            <a:ext cx="852015" cy="852015"/>
          </a:xfrm>
          <a:prstGeom prst="rect">
            <a:avLst/>
          </a:prstGeom>
        </p:spPr>
      </p:pic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45B44407-9B7C-4BD1-9EDB-0291405EF3C5}"/>
              </a:ext>
            </a:extLst>
          </p:cNvPr>
          <p:cNvSpPr txBox="1">
            <a:spLocks/>
          </p:cNvSpPr>
          <p:nvPr/>
        </p:nvSpPr>
        <p:spPr>
          <a:xfrm>
            <a:off x="509248" y="102316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Filebeat.yml</a:t>
            </a:r>
            <a:r>
              <a:rPr lang="en-US" sz="1600" b="1" dirty="0"/>
              <a:t> &gt;&gt; Output</a:t>
            </a:r>
            <a:endParaRPr lang="en-US" sz="1600" dirty="0"/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9985DD40-A729-4CF9-8719-F89F25219A28}"/>
              </a:ext>
            </a:extLst>
          </p:cNvPr>
          <p:cNvSpPr txBox="1">
            <a:spLocks/>
          </p:cNvSpPr>
          <p:nvPr/>
        </p:nvSpPr>
        <p:spPr>
          <a:xfrm>
            <a:off x="892241" y="2831035"/>
            <a:ext cx="5220139" cy="2717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Elasticsearch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Elasticsearch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Logstash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Kafka</a:t>
            </a:r>
            <a:endParaRPr lang="en-US" sz="1600" dirty="0"/>
          </a:p>
          <a:p>
            <a:pPr lvl="2" indent="0">
              <a:buFont typeface="Arial" panose="020B0604020202020204" pitchFamily="34" charset="0"/>
              <a:buNone/>
            </a:pPr>
            <a:endParaRPr lang="en-US" sz="1600" dirty="0"/>
          </a:p>
          <a:p>
            <a:pPr lvl="2" indent="0">
              <a:buFont typeface="Arial" panose="020B0604020202020204" pitchFamily="34" charset="0"/>
              <a:buNone/>
            </a:pPr>
            <a:endParaRPr lang="en-US" sz="1300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B5CCFB65-5148-4329-9FC6-420A0788F5CF}"/>
              </a:ext>
            </a:extLst>
          </p:cNvPr>
          <p:cNvSpPr txBox="1">
            <a:spLocks/>
          </p:cNvSpPr>
          <p:nvPr/>
        </p:nvSpPr>
        <p:spPr>
          <a:xfrm>
            <a:off x="576587" y="1579604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</a:rPr>
              <a:t>Output Types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4FEE3FF8-15C8-4674-9EBF-FFB4DA701B5E}"/>
              </a:ext>
            </a:extLst>
          </p:cNvPr>
          <p:cNvSpPr txBox="1">
            <a:spLocks/>
          </p:cNvSpPr>
          <p:nvPr/>
        </p:nvSpPr>
        <p:spPr>
          <a:xfrm>
            <a:off x="6667631" y="2831035"/>
            <a:ext cx="5220139" cy="2717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Console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2" indent="0">
              <a:buFont typeface="Arial" panose="020B0604020202020204" pitchFamily="34" charset="0"/>
              <a:buNone/>
            </a:pPr>
            <a:endParaRPr lang="en-US" sz="1600" dirty="0"/>
          </a:p>
          <a:p>
            <a:pPr lvl="2" indent="0">
              <a:buFont typeface="Arial" panose="020B0604020202020204" pitchFamily="34" charset="0"/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578765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-32716"/>
            <a:ext cx="5117162" cy="1325563"/>
          </a:xfrm>
        </p:spPr>
        <p:txBody>
          <a:bodyPr/>
          <a:lstStyle/>
          <a:p>
            <a:r>
              <a:rPr lang="en-US" sz="3600" dirty="0" err="1"/>
              <a:t>Filebeat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Beats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4754ED9-20C9-40D9-9900-5E61E4F7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214" y="232512"/>
            <a:ext cx="852015" cy="852015"/>
          </a:xfrm>
          <a:prstGeom prst="rect">
            <a:avLst/>
          </a:prstGeom>
        </p:spPr>
      </p:pic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45B44407-9B7C-4BD1-9EDB-0291405EF3C5}"/>
              </a:ext>
            </a:extLst>
          </p:cNvPr>
          <p:cNvSpPr txBox="1">
            <a:spLocks/>
          </p:cNvSpPr>
          <p:nvPr/>
        </p:nvSpPr>
        <p:spPr>
          <a:xfrm>
            <a:off x="509248" y="102316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Filebeat.yml</a:t>
            </a:r>
            <a:r>
              <a:rPr lang="en-US" sz="1600" b="1" dirty="0"/>
              <a:t> &gt;&gt; Output</a:t>
            </a:r>
            <a:endParaRPr lang="en-US" sz="1600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B5CCFB65-5148-4329-9FC6-420A0788F5CF}"/>
              </a:ext>
            </a:extLst>
          </p:cNvPr>
          <p:cNvSpPr txBox="1">
            <a:spLocks/>
          </p:cNvSpPr>
          <p:nvPr/>
        </p:nvSpPr>
        <p:spPr>
          <a:xfrm>
            <a:off x="534698" y="2035000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</a:rPr>
              <a:t>Elasticsearch Output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1DF2C21-1A0D-4D61-BAA5-6F3D438A4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149" y="2656626"/>
            <a:ext cx="4857066" cy="1394373"/>
          </a:xfrm>
          <a:prstGeom prst="rect">
            <a:avLst/>
          </a:prstGeom>
        </p:spPr>
      </p:pic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8E3B3D2D-5A40-4563-9E6B-11DE528527B7}"/>
              </a:ext>
            </a:extLst>
          </p:cNvPr>
          <p:cNvSpPr txBox="1">
            <a:spLocks/>
          </p:cNvSpPr>
          <p:nvPr/>
        </p:nvSpPr>
        <p:spPr>
          <a:xfrm>
            <a:off x="6960310" y="2035000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</a:rPr>
              <a:t>Logstash Output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CDCF026-4354-4BF3-B00A-AC99F2D9F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16" y="2660939"/>
            <a:ext cx="6398216" cy="242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56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-32716"/>
            <a:ext cx="5117162" cy="1325563"/>
          </a:xfrm>
        </p:spPr>
        <p:txBody>
          <a:bodyPr/>
          <a:lstStyle/>
          <a:p>
            <a:r>
              <a:rPr lang="en-US" sz="3600" dirty="0" err="1"/>
              <a:t>Filebeat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Beats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4754ED9-20C9-40D9-9900-5E61E4F7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214" y="232512"/>
            <a:ext cx="852015" cy="852015"/>
          </a:xfrm>
          <a:prstGeom prst="rect">
            <a:avLst/>
          </a:prstGeom>
        </p:spPr>
      </p:pic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45B44407-9B7C-4BD1-9EDB-0291405EF3C5}"/>
              </a:ext>
            </a:extLst>
          </p:cNvPr>
          <p:cNvSpPr txBox="1">
            <a:spLocks/>
          </p:cNvSpPr>
          <p:nvPr/>
        </p:nvSpPr>
        <p:spPr>
          <a:xfrm>
            <a:off x="509248" y="102316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Modules</a:t>
            </a:r>
            <a:endParaRPr lang="en-US" sz="1600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B5CCFB65-5148-4329-9FC6-420A0788F5CF}"/>
              </a:ext>
            </a:extLst>
          </p:cNvPr>
          <p:cNvSpPr txBox="1">
            <a:spLocks/>
          </p:cNvSpPr>
          <p:nvPr/>
        </p:nvSpPr>
        <p:spPr>
          <a:xfrm>
            <a:off x="576587" y="1579604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</a:rPr>
              <a:t>Modules List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EDACE60F-9B8E-48F5-91A5-084C82F6A79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026" y="2471352"/>
            <a:ext cx="3139514" cy="36955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ActiveMQ</a:t>
            </a:r>
            <a:r>
              <a:rPr lang="fr-FR" dirty="0">
                <a:solidFill>
                  <a:schemeClr val="tx1"/>
                </a:solidFill>
              </a:rPr>
              <a:t>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Apache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AWS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Azure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Cisco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CoreDNS</a:t>
            </a:r>
            <a:r>
              <a:rPr lang="fr-FR" dirty="0">
                <a:solidFill>
                  <a:schemeClr val="tx1"/>
                </a:solidFill>
              </a:rPr>
              <a:t>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Elasticsearch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F5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Fortinet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Google Cloud module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12E332E9-78DD-435A-BA9E-76FF05CA09D7}"/>
              </a:ext>
            </a:extLst>
          </p:cNvPr>
          <p:cNvSpPr txBox="1">
            <a:spLocks/>
          </p:cNvSpPr>
          <p:nvPr/>
        </p:nvSpPr>
        <p:spPr>
          <a:xfrm>
            <a:off x="4221503" y="2471352"/>
            <a:ext cx="3423242" cy="3544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Google Workspace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IBM MQ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Kafka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Kibana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Logstash</a:t>
            </a:r>
            <a:r>
              <a:rPr lang="fr-FR" dirty="0"/>
              <a:t>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Microsoft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MongoDB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MSSQL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MySQL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MySQL Enterprise module</a:t>
            </a:r>
            <a:endParaRPr lang="en-US" sz="1300" dirty="0"/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CDE17D39-B08E-4C20-BC09-CB37565D8095}"/>
              </a:ext>
            </a:extLst>
          </p:cNvPr>
          <p:cNvSpPr txBox="1">
            <a:spLocks/>
          </p:cNvSpPr>
          <p:nvPr/>
        </p:nvSpPr>
        <p:spPr>
          <a:xfrm>
            <a:off x="7650681" y="2471351"/>
            <a:ext cx="3622293" cy="3544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Osquery</a:t>
            </a:r>
            <a:r>
              <a:rPr lang="en-US" sz="1600" dirty="0"/>
              <a:t>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PostgreSQL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RabbitMQ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Redis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System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ZooKeeper</a:t>
            </a:r>
            <a:r>
              <a:rPr lang="en-US" sz="1600" dirty="0"/>
              <a:t>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Zoom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etc</a:t>
            </a:r>
            <a:endParaRPr lang="en-US" sz="1600" dirty="0"/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5EC1329B-7EF1-4187-8A4C-C678EC7A72F1}"/>
              </a:ext>
            </a:extLst>
          </p:cNvPr>
          <p:cNvSpPr txBox="1">
            <a:spLocks/>
          </p:cNvSpPr>
          <p:nvPr/>
        </p:nvSpPr>
        <p:spPr>
          <a:xfrm>
            <a:off x="2179828" y="1916614"/>
            <a:ext cx="7464061" cy="369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u="sng">
                <a:solidFill>
                  <a:schemeClr val="accent1"/>
                </a:solidFill>
              </a:rPr>
              <a:t>https://www.elastic.co/guide/en/beats/filebeat/current/filebeat-modules.html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951820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-32716"/>
            <a:ext cx="5117162" cy="1325563"/>
          </a:xfrm>
        </p:spPr>
        <p:txBody>
          <a:bodyPr/>
          <a:lstStyle/>
          <a:p>
            <a:r>
              <a:rPr lang="en-US" sz="3600" dirty="0" err="1"/>
              <a:t>Filebeat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Beats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4754ED9-20C9-40D9-9900-5E61E4F7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214" y="232512"/>
            <a:ext cx="852015" cy="852015"/>
          </a:xfrm>
          <a:prstGeom prst="rect">
            <a:avLst/>
          </a:prstGeom>
        </p:spPr>
      </p:pic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45B44407-9B7C-4BD1-9EDB-0291405EF3C5}"/>
              </a:ext>
            </a:extLst>
          </p:cNvPr>
          <p:cNvSpPr txBox="1">
            <a:spLocks/>
          </p:cNvSpPr>
          <p:nvPr/>
        </p:nvSpPr>
        <p:spPr>
          <a:xfrm>
            <a:off x="509248" y="102316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Modules</a:t>
            </a:r>
            <a:endParaRPr lang="en-US" sz="1600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B5CCFB65-5148-4329-9FC6-420A0788F5CF}"/>
              </a:ext>
            </a:extLst>
          </p:cNvPr>
          <p:cNvSpPr txBox="1">
            <a:spLocks/>
          </p:cNvSpPr>
          <p:nvPr/>
        </p:nvSpPr>
        <p:spPr>
          <a:xfrm>
            <a:off x="576587" y="1579604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</a:rPr>
              <a:t>Configure </a:t>
            </a:r>
            <a:r>
              <a:rPr lang="en-US" sz="1600" b="1" dirty="0" err="1">
                <a:solidFill>
                  <a:schemeClr val="accent1"/>
                </a:solidFill>
              </a:rPr>
              <a:t>modules.d</a:t>
            </a:r>
            <a:r>
              <a:rPr lang="en-US" sz="1600" b="1" dirty="0">
                <a:solidFill>
                  <a:schemeClr val="accent1"/>
                </a:solidFill>
              </a:rPr>
              <a:t> file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8167B36-B017-4A06-88ED-A20B78EF4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47" y="2990800"/>
            <a:ext cx="5586753" cy="205583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EDCA483-FFFC-4392-AC9C-A40806C81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7358" y="2990800"/>
            <a:ext cx="4525403" cy="2627034"/>
          </a:xfrm>
          <a:prstGeom prst="rect">
            <a:avLst/>
          </a:prstGeom>
        </p:spPr>
      </p:pic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C8DAC639-D441-496D-B96F-A646C405B1DF}"/>
              </a:ext>
            </a:extLst>
          </p:cNvPr>
          <p:cNvSpPr txBox="1">
            <a:spLocks/>
          </p:cNvSpPr>
          <p:nvPr/>
        </p:nvSpPr>
        <p:spPr>
          <a:xfrm>
            <a:off x="502801" y="2311453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Elasticsearch – </a:t>
            </a:r>
            <a:r>
              <a:rPr lang="en-US" sz="1600" b="1" dirty="0" err="1">
                <a:solidFill>
                  <a:schemeClr val="tx1"/>
                </a:solidFill>
              </a:rPr>
              <a:t>elasticsearch.yml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A50D3BD8-F011-4C76-B37A-1FE833702E4D}"/>
              </a:ext>
            </a:extLst>
          </p:cNvPr>
          <p:cNvSpPr txBox="1">
            <a:spLocks/>
          </p:cNvSpPr>
          <p:nvPr/>
        </p:nvSpPr>
        <p:spPr>
          <a:xfrm>
            <a:off x="7102554" y="2311453"/>
            <a:ext cx="382679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Kafka – </a:t>
            </a:r>
            <a:r>
              <a:rPr lang="en-US" sz="1600" b="1" dirty="0" err="1">
                <a:solidFill>
                  <a:schemeClr val="tx1"/>
                </a:solidFill>
              </a:rPr>
              <a:t>kafka.yml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49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-32716"/>
            <a:ext cx="5117162" cy="1325563"/>
          </a:xfrm>
        </p:spPr>
        <p:txBody>
          <a:bodyPr/>
          <a:lstStyle/>
          <a:p>
            <a:r>
              <a:rPr lang="en-US" sz="3600" dirty="0" err="1"/>
              <a:t>Filebeat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Beats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4754ED9-20C9-40D9-9900-5E61E4F7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214" y="232512"/>
            <a:ext cx="852015" cy="852015"/>
          </a:xfrm>
          <a:prstGeom prst="rect">
            <a:avLst/>
          </a:prstGeom>
        </p:spPr>
      </p:pic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45B44407-9B7C-4BD1-9EDB-0291405EF3C5}"/>
              </a:ext>
            </a:extLst>
          </p:cNvPr>
          <p:cNvSpPr txBox="1">
            <a:spLocks/>
          </p:cNvSpPr>
          <p:nvPr/>
        </p:nvSpPr>
        <p:spPr>
          <a:xfrm>
            <a:off x="509248" y="102316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Execution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EEBAC0-D4D0-44E3-8CB2-4819D4D4E3F0}"/>
              </a:ext>
            </a:extLst>
          </p:cNvPr>
          <p:cNvSpPr/>
          <p:nvPr/>
        </p:nvSpPr>
        <p:spPr>
          <a:xfrm>
            <a:off x="2402958" y="2775098"/>
            <a:ext cx="67410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cd </a:t>
            </a:r>
            <a:r>
              <a:rPr lang="fr-FR" dirty="0" err="1"/>
              <a:t>filebeat_directory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filebeat</a:t>
            </a:r>
            <a:r>
              <a:rPr lang="fr-FR" dirty="0"/>
              <a:t> modules enable </a:t>
            </a:r>
            <a:r>
              <a:rPr lang="fr-FR" dirty="0" err="1"/>
              <a:t>module_name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filebeat</a:t>
            </a:r>
            <a:r>
              <a:rPr lang="fr-FR" dirty="0"/>
              <a:t> setup –e</a:t>
            </a:r>
          </a:p>
          <a:p>
            <a:endParaRPr lang="en-US" dirty="0"/>
          </a:p>
          <a:p>
            <a:r>
              <a:rPr lang="en-US" dirty="0"/>
              <a:t>f</a:t>
            </a:r>
            <a:r>
              <a:rPr lang="fr-FR" dirty="0" err="1"/>
              <a:t>ilebeat</a:t>
            </a:r>
            <a:r>
              <a:rPr lang="fr-FR" dirty="0"/>
              <a:t> -e</a:t>
            </a:r>
          </a:p>
        </p:txBody>
      </p:sp>
    </p:spTree>
    <p:extLst>
      <p:ext uri="{BB962C8B-B14F-4D97-AF65-F5344CB8AC3E}">
        <p14:creationId xmlns:p14="http://schemas.microsoft.com/office/powerpoint/2010/main" val="2565472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78354"/>
            <a:ext cx="5055698" cy="1325563"/>
          </a:xfrm>
        </p:spPr>
        <p:txBody>
          <a:bodyPr/>
          <a:lstStyle/>
          <a:p>
            <a:r>
              <a:rPr lang="en-US" sz="4800" dirty="0"/>
              <a:t>Questions</a:t>
            </a:r>
            <a:r>
              <a:rPr lang="en-US" dirty="0"/>
              <a:t> </a:t>
            </a:r>
          </a:p>
        </p:txBody>
      </p:sp>
      <p:pic>
        <p:nvPicPr>
          <p:cNvPr id="1026" name="Picture 2" descr="le pouvoir des Questions... dynamisantes - Midi Pile Coaching">
            <a:extLst>
              <a:ext uri="{FF2B5EF4-FFF2-40B4-BE49-F238E27FC236}">
                <a16:creationId xmlns:a16="http://schemas.microsoft.com/office/drawing/2014/main" id="{117744F0-B9D9-4C16-971F-9F9508CBA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849" y="1778354"/>
            <a:ext cx="2195946" cy="219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88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583975"/>
            <a:ext cx="5117162" cy="1325563"/>
          </a:xfrm>
        </p:spPr>
        <p:txBody>
          <a:bodyPr/>
          <a:lstStyle/>
          <a:p>
            <a:r>
              <a:rPr lang="en-US" sz="3600" dirty="0"/>
              <a:t>Beats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Beats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4754ED9-20C9-40D9-9900-5E61E4F7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214" y="710974"/>
            <a:ext cx="990235" cy="990235"/>
          </a:xfrm>
          <a:prstGeom prst="rect">
            <a:avLst/>
          </a:prstGeom>
        </p:spPr>
      </p:pic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45B44407-9B7C-4BD1-9EDB-0291405EF3C5}"/>
              </a:ext>
            </a:extLst>
          </p:cNvPr>
          <p:cNvSpPr txBox="1">
            <a:spLocks/>
          </p:cNvSpPr>
          <p:nvPr/>
        </p:nvSpPr>
        <p:spPr>
          <a:xfrm>
            <a:off x="548294" y="160174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Use Case</a:t>
            </a:r>
            <a:endParaRPr lang="en-US" sz="1600" dirty="0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F69828FD-0E66-4491-8C53-2047B7D24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99938"/>
              </p:ext>
            </p:extLst>
          </p:nvPr>
        </p:nvGraphicFramePr>
        <p:xfrm>
          <a:off x="1580323" y="2295002"/>
          <a:ext cx="8797054" cy="3538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8527">
                  <a:extLst>
                    <a:ext uri="{9D8B030D-6E8A-4147-A177-3AD203B41FA5}">
                      <a16:colId xmlns:a16="http://schemas.microsoft.com/office/drawing/2014/main" val="93600820"/>
                    </a:ext>
                  </a:extLst>
                </a:gridCol>
                <a:gridCol w="4398527">
                  <a:extLst>
                    <a:ext uri="{9D8B030D-6E8A-4147-A177-3AD203B41FA5}">
                      <a16:colId xmlns:a16="http://schemas.microsoft.com/office/drawing/2014/main" val="1130623937"/>
                    </a:ext>
                  </a:extLst>
                </a:gridCol>
              </a:tblGrid>
              <a:tr h="431187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217096"/>
                  </a:ext>
                </a:extLst>
              </a:tr>
              <a:tr h="431187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Auditbeat</a:t>
                      </a:r>
                      <a:endParaRPr lang="fr-FR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Audit data</a:t>
                      </a:r>
                      <a:endParaRPr lang="fr-FR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398231"/>
                  </a:ext>
                </a:extLst>
              </a:tr>
              <a:tr h="431187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Filebeat</a:t>
                      </a:r>
                      <a:endParaRPr lang="fr-FR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Log files and journal</a:t>
                      </a:r>
                      <a:endParaRPr lang="fr-FR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812426"/>
                  </a:ext>
                </a:extLst>
              </a:tr>
              <a:tr h="431187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Functionbeat</a:t>
                      </a:r>
                      <a:endParaRPr lang="fr-FR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Cloud data</a:t>
                      </a:r>
                      <a:endParaRPr lang="fr-FR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715567"/>
                  </a:ext>
                </a:extLst>
              </a:tr>
              <a:tr h="5206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Heartbeat</a:t>
                      </a:r>
                      <a:endParaRPr lang="fr-FR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Availability of servers and services</a:t>
                      </a:r>
                      <a:endParaRPr lang="fr-FR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836917"/>
                  </a:ext>
                </a:extLst>
              </a:tr>
              <a:tr h="431187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Metricbeat</a:t>
                      </a:r>
                      <a:endParaRPr lang="fr-FR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Metrics and statistics of instances</a:t>
                      </a:r>
                      <a:endParaRPr lang="fr-FR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037229"/>
                  </a:ext>
                </a:extLst>
              </a:tr>
              <a:tr h="431187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Packetbeat</a:t>
                      </a:r>
                      <a:endParaRPr lang="fr-FR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Network Traffic</a:t>
                      </a:r>
                      <a:endParaRPr lang="fr-FR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442394"/>
                  </a:ext>
                </a:extLst>
              </a:tr>
              <a:tr h="431187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Winlogbeat</a:t>
                      </a:r>
                      <a:endParaRPr lang="fr-FR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Window event logs</a:t>
                      </a:r>
                      <a:endParaRPr lang="fr-FR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039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28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1" y="3093990"/>
            <a:ext cx="2906684" cy="1054061"/>
          </a:xfrm>
        </p:spPr>
        <p:txBody>
          <a:bodyPr/>
          <a:lstStyle/>
          <a:p>
            <a:r>
              <a:rPr lang="en-US" dirty="0"/>
              <a:t>Mr. Iyanou Eraste AKANDE</a:t>
            </a:r>
          </a:p>
          <a:p>
            <a:pPr lvl="0"/>
            <a:r>
              <a:rPr lang="en-US" dirty="0"/>
              <a:t>eraste.akande@gmail.com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583975"/>
            <a:ext cx="5117162" cy="1325563"/>
          </a:xfrm>
        </p:spPr>
        <p:txBody>
          <a:bodyPr/>
          <a:lstStyle/>
          <a:p>
            <a:r>
              <a:rPr lang="en-US" sz="3600" dirty="0"/>
              <a:t>Beats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Beats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4754ED9-20C9-40D9-9900-5E61E4F7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214" y="710974"/>
            <a:ext cx="990235" cy="990235"/>
          </a:xfrm>
          <a:prstGeom prst="rect">
            <a:avLst/>
          </a:prstGeom>
        </p:spPr>
      </p:pic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45B44407-9B7C-4BD1-9EDB-0291405EF3C5}"/>
              </a:ext>
            </a:extLst>
          </p:cNvPr>
          <p:cNvSpPr txBox="1">
            <a:spLocks/>
          </p:cNvSpPr>
          <p:nvPr/>
        </p:nvSpPr>
        <p:spPr>
          <a:xfrm>
            <a:off x="548294" y="160174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Architecture</a:t>
            </a:r>
            <a:endParaRPr lang="en-US" sz="16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0FD60DE-905A-4B78-BF85-86AECAB2B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552" y="1914470"/>
            <a:ext cx="6569406" cy="409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6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-245369"/>
            <a:ext cx="5117162" cy="1325563"/>
          </a:xfrm>
        </p:spPr>
        <p:txBody>
          <a:bodyPr/>
          <a:lstStyle/>
          <a:p>
            <a:r>
              <a:rPr lang="en-US" sz="3600" dirty="0" err="1"/>
              <a:t>Filebeat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Beats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4754ED9-20C9-40D9-9900-5E61E4F7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214" y="83652"/>
            <a:ext cx="852015" cy="852015"/>
          </a:xfrm>
          <a:prstGeom prst="rect">
            <a:avLst/>
          </a:prstGeom>
        </p:spPr>
      </p:pic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45B44407-9B7C-4BD1-9EDB-0291405EF3C5}"/>
              </a:ext>
            </a:extLst>
          </p:cNvPr>
          <p:cNvSpPr txBox="1">
            <a:spLocks/>
          </p:cNvSpPr>
          <p:nvPr/>
        </p:nvSpPr>
        <p:spPr>
          <a:xfrm>
            <a:off x="548294" y="740502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Architecture</a:t>
            </a:r>
            <a:endParaRPr lang="en-US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6AD6BD-4438-4385-BE4E-E028EB296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219" y="1164243"/>
            <a:ext cx="6236020" cy="49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5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-32716"/>
            <a:ext cx="5117162" cy="1325563"/>
          </a:xfrm>
        </p:spPr>
        <p:txBody>
          <a:bodyPr/>
          <a:lstStyle/>
          <a:p>
            <a:r>
              <a:rPr lang="en-US" sz="3600" dirty="0" err="1"/>
              <a:t>Filebeat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Beats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4754ED9-20C9-40D9-9900-5E61E4F7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214" y="232512"/>
            <a:ext cx="852015" cy="852015"/>
          </a:xfrm>
          <a:prstGeom prst="rect">
            <a:avLst/>
          </a:prstGeom>
        </p:spPr>
      </p:pic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45B44407-9B7C-4BD1-9EDB-0291405EF3C5}"/>
              </a:ext>
            </a:extLst>
          </p:cNvPr>
          <p:cNvSpPr txBox="1">
            <a:spLocks/>
          </p:cNvSpPr>
          <p:nvPr/>
        </p:nvSpPr>
        <p:spPr>
          <a:xfrm>
            <a:off x="509248" y="102316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Filebeat.yml</a:t>
            </a:r>
            <a:r>
              <a:rPr lang="en-US" sz="1600" b="1" dirty="0"/>
              <a:t> &gt;&gt; Input</a:t>
            </a:r>
            <a:endParaRPr lang="en-US" sz="1600" dirty="0"/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CA8DD0DB-762B-4F74-9C38-C06191407CF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026" y="2290591"/>
            <a:ext cx="3139514" cy="36955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AWS </a:t>
            </a:r>
            <a:r>
              <a:rPr lang="fr-FR" dirty="0" err="1">
                <a:solidFill>
                  <a:schemeClr val="tx1"/>
                </a:solidFill>
              </a:rPr>
              <a:t>CloudWatch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AWS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Azure Event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Azure Blob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Cloud </a:t>
            </a:r>
            <a:r>
              <a:rPr lang="fr-FR" dirty="0" err="1">
                <a:solidFill>
                  <a:schemeClr val="tx1"/>
                </a:solidFill>
              </a:rPr>
              <a:t>Foundry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CometD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Entity</a:t>
            </a:r>
            <a:r>
              <a:rPr lang="fr-FR" dirty="0">
                <a:solidFill>
                  <a:schemeClr val="tx1"/>
                </a:solidFill>
              </a:rPr>
              <a:t>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filestream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lvl="2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lvl="2" indent="0">
              <a:buNone/>
            </a:pP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9985DD40-A729-4CF9-8719-F89F25219A28}"/>
              </a:ext>
            </a:extLst>
          </p:cNvPr>
          <p:cNvSpPr txBox="1">
            <a:spLocks/>
          </p:cNvSpPr>
          <p:nvPr/>
        </p:nvSpPr>
        <p:spPr>
          <a:xfrm>
            <a:off x="4168410" y="2290591"/>
            <a:ext cx="3423242" cy="3544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GCP Pub/</a:t>
            </a:r>
            <a:r>
              <a:rPr lang="fr-FR" dirty="0" err="1"/>
              <a:t>Sub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HTTP Endpoint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HTTP 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journald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Kafka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Log (</a:t>
            </a:r>
            <a:r>
              <a:rPr lang="fr-FR" dirty="0" err="1"/>
              <a:t>deprecated</a:t>
            </a:r>
            <a:r>
              <a:rPr lang="fr-FR" dirty="0"/>
              <a:t> in 7.16.0, use </a:t>
            </a:r>
            <a:r>
              <a:rPr lang="fr-FR" dirty="0" err="1"/>
              <a:t>filestream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MQTT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2" indent="0">
              <a:buFont typeface="Arial" panose="020B0604020202020204" pitchFamily="34" charset="0"/>
              <a:buNone/>
            </a:pPr>
            <a:endParaRPr lang="en-US" sz="1600" dirty="0"/>
          </a:p>
          <a:p>
            <a:pPr lvl="2" indent="0">
              <a:buFont typeface="Arial" panose="020B0604020202020204" pitchFamily="34" charset="0"/>
              <a:buNone/>
            </a:pPr>
            <a:endParaRPr lang="en-US" sz="1300" dirty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69B62747-EE31-4772-8395-80B21538034C}"/>
              </a:ext>
            </a:extLst>
          </p:cNvPr>
          <p:cNvSpPr txBox="1">
            <a:spLocks/>
          </p:cNvSpPr>
          <p:nvPr/>
        </p:nvSpPr>
        <p:spPr>
          <a:xfrm>
            <a:off x="7807709" y="2290591"/>
            <a:ext cx="3622293" cy="3544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NetFlow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Office 365 Management Activity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Stdin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Syslog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Google Cloud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B5CCFB65-5148-4329-9FC6-420A0788F5CF}"/>
              </a:ext>
            </a:extLst>
          </p:cNvPr>
          <p:cNvSpPr txBox="1">
            <a:spLocks/>
          </p:cNvSpPr>
          <p:nvPr/>
        </p:nvSpPr>
        <p:spPr>
          <a:xfrm>
            <a:off x="576587" y="1579604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</a:rPr>
              <a:t>Input Types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7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-32716"/>
            <a:ext cx="5117162" cy="1325563"/>
          </a:xfrm>
        </p:spPr>
        <p:txBody>
          <a:bodyPr/>
          <a:lstStyle/>
          <a:p>
            <a:r>
              <a:rPr lang="en-US" sz="3600" dirty="0" err="1"/>
              <a:t>Filebeat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Beats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4754ED9-20C9-40D9-9900-5E61E4F7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214" y="232512"/>
            <a:ext cx="852015" cy="852015"/>
          </a:xfrm>
          <a:prstGeom prst="rect">
            <a:avLst/>
          </a:prstGeom>
        </p:spPr>
      </p:pic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45B44407-9B7C-4BD1-9EDB-0291405EF3C5}"/>
              </a:ext>
            </a:extLst>
          </p:cNvPr>
          <p:cNvSpPr txBox="1">
            <a:spLocks/>
          </p:cNvSpPr>
          <p:nvPr/>
        </p:nvSpPr>
        <p:spPr>
          <a:xfrm>
            <a:off x="509248" y="102316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Filebeat.yml</a:t>
            </a:r>
            <a:r>
              <a:rPr lang="en-US" sz="1600" b="1" dirty="0"/>
              <a:t> &gt;&gt; Input</a:t>
            </a:r>
            <a:endParaRPr lang="en-US" sz="1600" dirty="0"/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9985DD40-A729-4CF9-8719-F89F25219A28}"/>
              </a:ext>
            </a:extLst>
          </p:cNvPr>
          <p:cNvSpPr txBox="1">
            <a:spLocks/>
          </p:cNvSpPr>
          <p:nvPr/>
        </p:nvSpPr>
        <p:spPr>
          <a:xfrm>
            <a:off x="2180525" y="2039572"/>
            <a:ext cx="7464061" cy="369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u="sng" dirty="0">
                <a:solidFill>
                  <a:schemeClr val="accent1"/>
                </a:solidFill>
              </a:rPr>
              <a:t>https://www.elastic.co/guide/en/beats/filebeat/current/filebeat-input-filestream.html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2" indent="0">
              <a:buFont typeface="Arial" panose="020B0604020202020204" pitchFamily="34" charset="0"/>
              <a:buNone/>
            </a:pPr>
            <a:endParaRPr lang="en-US" sz="1600" dirty="0"/>
          </a:p>
          <a:p>
            <a:pPr lvl="2" indent="0">
              <a:buFont typeface="Arial" panose="020B0604020202020204" pitchFamily="34" charset="0"/>
              <a:buNone/>
            </a:pPr>
            <a:endParaRPr lang="en-US" sz="1300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B5CCFB65-5148-4329-9FC6-420A0788F5CF}"/>
              </a:ext>
            </a:extLst>
          </p:cNvPr>
          <p:cNvSpPr txBox="1">
            <a:spLocks/>
          </p:cNvSpPr>
          <p:nvPr/>
        </p:nvSpPr>
        <p:spPr>
          <a:xfrm>
            <a:off x="576587" y="1579604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chemeClr val="accent1"/>
                </a:solidFill>
              </a:rPr>
              <a:t>Filestream</a:t>
            </a:r>
            <a:r>
              <a:rPr lang="en-US" sz="1600" b="1" dirty="0">
                <a:solidFill>
                  <a:schemeClr val="accent1"/>
                </a:solidFill>
              </a:rPr>
              <a:t> Input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CAFA6C9-ACDB-4787-AB31-1E30A8EBA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87" y="2738161"/>
            <a:ext cx="4202538" cy="245052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754B4AA-1611-4F9F-A388-38D00BD32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7200" y="2738160"/>
            <a:ext cx="4015079" cy="347004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0CDFB2E-6E9B-4AB7-ADE2-6884C5568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0221" y="2738160"/>
            <a:ext cx="3508932" cy="254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1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-32716"/>
            <a:ext cx="5117162" cy="1325563"/>
          </a:xfrm>
        </p:spPr>
        <p:txBody>
          <a:bodyPr/>
          <a:lstStyle/>
          <a:p>
            <a:r>
              <a:rPr lang="en-US" sz="3600" dirty="0" err="1"/>
              <a:t>Filebeat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Beats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4754ED9-20C9-40D9-9900-5E61E4F7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214" y="232512"/>
            <a:ext cx="852015" cy="852015"/>
          </a:xfrm>
          <a:prstGeom prst="rect">
            <a:avLst/>
          </a:prstGeom>
        </p:spPr>
      </p:pic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45B44407-9B7C-4BD1-9EDB-0291405EF3C5}"/>
              </a:ext>
            </a:extLst>
          </p:cNvPr>
          <p:cNvSpPr txBox="1">
            <a:spLocks/>
          </p:cNvSpPr>
          <p:nvPr/>
        </p:nvSpPr>
        <p:spPr>
          <a:xfrm>
            <a:off x="509248" y="102316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Filebeat.yml</a:t>
            </a:r>
            <a:r>
              <a:rPr lang="en-US" sz="1600" b="1" dirty="0"/>
              <a:t> &gt;&gt; Input</a:t>
            </a:r>
            <a:endParaRPr lang="en-US" sz="1600" dirty="0"/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9985DD40-A729-4CF9-8719-F89F25219A28}"/>
              </a:ext>
            </a:extLst>
          </p:cNvPr>
          <p:cNvSpPr txBox="1">
            <a:spLocks/>
          </p:cNvSpPr>
          <p:nvPr/>
        </p:nvSpPr>
        <p:spPr>
          <a:xfrm>
            <a:off x="2180525" y="2241593"/>
            <a:ext cx="7464061" cy="369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u="sng" dirty="0">
                <a:solidFill>
                  <a:schemeClr val="accent1"/>
                </a:solidFill>
              </a:rPr>
              <a:t>https://www.elastic.co/guide/en/beats/filebeat/current/filebeat-input-filestream.html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2" indent="0">
              <a:buFont typeface="Arial" panose="020B0604020202020204" pitchFamily="34" charset="0"/>
              <a:buNone/>
            </a:pPr>
            <a:endParaRPr lang="en-US" sz="1600" dirty="0"/>
          </a:p>
          <a:p>
            <a:pPr lvl="2" indent="0">
              <a:buFont typeface="Arial" panose="020B0604020202020204" pitchFamily="34" charset="0"/>
              <a:buNone/>
            </a:pPr>
            <a:endParaRPr lang="en-US" sz="1300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B5CCFB65-5148-4329-9FC6-420A0788F5CF}"/>
              </a:ext>
            </a:extLst>
          </p:cNvPr>
          <p:cNvSpPr txBox="1">
            <a:spLocks/>
          </p:cNvSpPr>
          <p:nvPr/>
        </p:nvSpPr>
        <p:spPr>
          <a:xfrm>
            <a:off x="576587" y="1579604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chemeClr val="accent1"/>
                </a:solidFill>
              </a:rPr>
              <a:t>Filestream</a:t>
            </a:r>
            <a:r>
              <a:rPr lang="en-US" sz="1600" b="1" dirty="0">
                <a:solidFill>
                  <a:schemeClr val="accent1"/>
                </a:solidFill>
              </a:rPr>
              <a:t> Input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082F3B8-D944-43C2-BFEB-BD8F7856D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83" y="3204560"/>
            <a:ext cx="6732017" cy="189675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E3295BE-284E-4FCB-9763-4D59D5FF1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400" y="3204560"/>
            <a:ext cx="4551774" cy="18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-32716"/>
            <a:ext cx="5117162" cy="1325563"/>
          </a:xfrm>
        </p:spPr>
        <p:txBody>
          <a:bodyPr/>
          <a:lstStyle/>
          <a:p>
            <a:r>
              <a:rPr lang="en-US" sz="3600" dirty="0" err="1"/>
              <a:t>Filebeat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Beats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4754ED9-20C9-40D9-9900-5E61E4F7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214" y="232512"/>
            <a:ext cx="852015" cy="852015"/>
          </a:xfrm>
          <a:prstGeom prst="rect">
            <a:avLst/>
          </a:prstGeom>
        </p:spPr>
      </p:pic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45B44407-9B7C-4BD1-9EDB-0291405EF3C5}"/>
              </a:ext>
            </a:extLst>
          </p:cNvPr>
          <p:cNvSpPr txBox="1">
            <a:spLocks/>
          </p:cNvSpPr>
          <p:nvPr/>
        </p:nvSpPr>
        <p:spPr>
          <a:xfrm>
            <a:off x="509248" y="102316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Filebeat.yml</a:t>
            </a:r>
            <a:r>
              <a:rPr lang="en-US" sz="1600" b="1" dirty="0"/>
              <a:t> &gt;&gt; Input</a:t>
            </a:r>
            <a:endParaRPr lang="en-US" sz="1600" dirty="0"/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9985DD40-A729-4CF9-8719-F89F25219A28}"/>
              </a:ext>
            </a:extLst>
          </p:cNvPr>
          <p:cNvSpPr txBox="1">
            <a:spLocks/>
          </p:cNvSpPr>
          <p:nvPr/>
        </p:nvSpPr>
        <p:spPr>
          <a:xfrm>
            <a:off x="2180525" y="2018302"/>
            <a:ext cx="7464061" cy="369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u="sng" dirty="0">
                <a:solidFill>
                  <a:schemeClr val="accent1"/>
                </a:solidFill>
              </a:rPr>
              <a:t>https://www.elastic.co/guide/en/beats/filebeat/current/multiline-examples.html</a:t>
            </a:r>
            <a:endParaRPr lang="en-US" sz="1300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B5CCFB65-5148-4329-9FC6-420A0788F5CF}"/>
              </a:ext>
            </a:extLst>
          </p:cNvPr>
          <p:cNvSpPr txBox="1">
            <a:spLocks/>
          </p:cNvSpPr>
          <p:nvPr/>
        </p:nvSpPr>
        <p:spPr>
          <a:xfrm>
            <a:off x="576587" y="1579604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chemeClr val="accent1"/>
                </a:solidFill>
              </a:rPr>
              <a:t>Filestream</a:t>
            </a:r>
            <a:r>
              <a:rPr lang="en-US" sz="1600" b="1" dirty="0">
                <a:solidFill>
                  <a:schemeClr val="accent1"/>
                </a:solidFill>
              </a:rPr>
              <a:t> Input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15AE4D-1F26-40AA-B6F5-8811DA8CAA96}"/>
              </a:ext>
            </a:extLst>
          </p:cNvPr>
          <p:cNvSpPr/>
          <p:nvPr/>
        </p:nvSpPr>
        <p:spPr>
          <a:xfrm>
            <a:off x="2519916" y="2443147"/>
            <a:ext cx="87824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[beat-logstash-some-name-832-2015.11.28] </a:t>
            </a:r>
            <a:r>
              <a:rPr lang="fr-FR" sz="1200" dirty="0" err="1"/>
              <a:t>IndexNotFoundException</a:t>
            </a:r>
            <a:r>
              <a:rPr lang="fr-FR" sz="1200" dirty="0"/>
              <a:t>[no </a:t>
            </a:r>
            <a:r>
              <a:rPr lang="fr-FR" sz="1200" dirty="0" err="1"/>
              <a:t>such</a:t>
            </a:r>
            <a:r>
              <a:rPr lang="fr-FR" sz="1200" dirty="0"/>
              <a:t> index]</a:t>
            </a:r>
          </a:p>
          <a:p>
            <a:r>
              <a:rPr lang="fr-FR" sz="1200" dirty="0"/>
              <a:t>    at org.elasticsearch.cluster.metadata.IndexNameExpressionResolver$WildcardExpressionResolver.resolve(IndexNameExpressionResolver.java:566)</a:t>
            </a:r>
          </a:p>
          <a:p>
            <a:r>
              <a:rPr lang="fr-FR" sz="1200" dirty="0"/>
              <a:t>    at org.elasticsearch.cluster.metadata.IndexNameExpressionResolver.concreteIndices(IndexNameExpressionResolver.java:133)</a:t>
            </a:r>
          </a:p>
          <a:p>
            <a:r>
              <a:rPr lang="fr-FR" sz="1200" dirty="0"/>
              <a:t>    at org.elasticsearch.cluster.metadata.IndexNameExpressionResolver.concreteIndices(IndexNameExpressionResolver.java:77)</a:t>
            </a:r>
          </a:p>
          <a:p>
            <a:r>
              <a:rPr lang="fr-FR" sz="1200" dirty="0"/>
              <a:t>    at org.elasticsearch.action.admin.indices.delete.TransportDeleteIndexAction.checkBlock(TransportDeleteIndexAction.java:75)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E6885-4736-41BF-ADB1-8A5C417D95CE}"/>
              </a:ext>
            </a:extLst>
          </p:cNvPr>
          <p:cNvSpPr/>
          <p:nvPr/>
        </p:nvSpPr>
        <p:spPr>
          <a:xfrm>
            <a:off x="576587" y="2538834"/>
            <a:ext cx="1305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Problem</a:t>
            </a:r>
            <a:endParaRPr lang="fr-FR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327314-5048-4D51-A2BE-96BB2105B96B}"/>
              </a:ext>
            </a:extLst>
          </p:cNvPr>
          <p:cNvSpPr/>
          <p:nvPr/>
        </p:nvSpPr>
        <p:spPr>
          <a:xfrm>
            <a:off x="728987" y="4198509"/>
            <a:ext cx="1305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Solution</a:t>
            </a:r>
            <a:endParaRPr lang="fr-FR" b="1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5B11FCC-3942-4996-9E7B-B24A03F0C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916" y="3959616"/>
            <a:ext cx="3311504" cy="225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5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-32716"/>
            <a:ext cx="5117162" cy="1325563"/>
          </a:xfrm>
        </p:spPr>
        <p:txBody>
          <a:bodyPr/>
          <a:lstStyle/>
          <a:p>
            <a:r>
              <a:rPr lang="en-US" sz="3600" dirty="0" err="1"/>
              <a:t>Filebeat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Beats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4754ED9-20C9-40D9-9900-5E61E4F7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214" y="232512"/>
            <a:ext cx="852015" cy="852015"/>
          </a:xfrm>
          <a:prstGeom prst="rect">
            <a:avLst/>
          </a:prstGeom>
        </p:spPr>
      </p:pic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45B44407-9B7C-4BD1-9EDB-0291405EF3C5}"/>
              </a:ext>
            </a:extLst>
          </p:cNvPr>
          <p:cNvSpPr txBox="1">
            <a:spLocks/>
          </p:cNvSpPr>
          <p:nvPr/>
        </p:nvSpPr>
        <p:spPr>
          <a:xfrm>
            <a:off x="509248" y="102316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Filebeat.yml</a:t>
            </a:r>
            <a:r>
              <a:rPr lang="en-US" sz="1600" b="1" dirty="0"/>
              <a:t> &gt;&gt; Processors</a:t>
            </a:r>
            <a:endParaRPr lang="en-US" sz="1600" dirty="0"/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CA8DD0DB-762B-4F74-9C38-C06191407CF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026" y="2471352"/>
            <a:ext cx="3139514" cy="36955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add_docker_metadata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add_fields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add_host_metadata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add_id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add_locale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append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convert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copy_fields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decode_base64_field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lvl="2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lvl="2" indent="0">
              <a:buNone/>
            </a:pP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9985DD40-A729-4CF9-8719-F89F25219A28}"/>
              </a:ext>
            </a:extLst>
          </p:cNvPr>
          <p:cNvSpPr txBox="1">
            <a:spLocks/>
          </p:cNvSpPr>
          <p:nvPr/>
        </p:nvSpPr>
        <p:spPr>
          <a:xfrm>
            <a:off x="4221503" y="2471352"/>
            <a:ext cx="3423242" cy="3544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decode_csv_fields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decode_duration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decode_json_fields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decode_xml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decompress_gzip_field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dissect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drop_event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drop_fields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extract_array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2" indent="0">
              <a:buFont typeface="Arial" panose="020B0604020202020204" pitchFamily="34" charset="0"/>
              <a:buNone/>
            </a:pPr>
            <a:endParaRPr lang="en-US" sz="1600" dirty="0"/>
          </a:p>
          <a:p>
            <a:pPr lvl="2" indent="0">
              <a:buFont typeface="Arial" panose="020B0604020202020204" pitchFamily="34" charset="0"/>
              <a:buNone/>
            </a:pPr>
            <a:endParaRPr lang="en-US" sz="1300" dirty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69B62747-EE31-4772-8395-80B21538034C}"/>
              </a:ext>
            </a:extLst>
          </p:cNvPr>
          <p:cNvSpPr txBox="1">
            <a:spLocks/>
          </p:cNvSpPr>
          <p:nvPr/>
        </p:nvSpPr>
        <p:spPr>
          <a:xfrm>
            <a:off x="7650681" y="2471351"/>
            <a:ext cx="3622293" cy="3544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fingerprint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include_fields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move-fields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timestamp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translate_sid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B5CCFB65-5148-4329-9FC6-420A0788F5CF}"/>
              </a:ext>
            </a:extLst>
          </p:cNvPr>
          <p:cNvSpPr txBox="1">
            <a:spLocks/>
          </p:cNvSpPr>
          <p:nvPr/>
        </p:nvSpPr>
        <p:spPr>
          <a:xfrm>
            <a:off x="576587" y="1579604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</a:rPr>
              <a:t>Processors Types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07335C35-CD21-4066-ADCD-EBD7C086F5E2}"/>
              </a:ext>
            </a:extLst>
          </p:cNvPr>
          <p:cNvSpPr txBox="1">
            <a:spLocks/>
          </p:cNvSpPr>
          <p:nvPr/>
        </p:nvSpPr>
        <p:spPr>
          <a:xfrm>
            <a:off x="2201093" y="1993943"/>
            <a:ext cx="7464061" cy="369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u="sng">
                <a:solidFill>
                  <a:schemeClr val="accent1"/>
                </a:solidFill>
              </a:rPr>
              <a:t>https://www.elastic.co/guide/en/beats/filebeat/current/defining-processors.html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9290016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11997D-2559-4D54-8469-327570B187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AD51DF-C727-4608-B606-5D6C957D4C4D}">
  <ds:schemaRefs>
    <ds:schemaRef ds:uri="http://schemas.microsoft.com/office/2006/metadata/properties"/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71af3243-3dd4-4a8d-8c0d-dd76da1f02a5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1E0D8C9A-C895-482B-B501-694996FFDE4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760</Words>
  <Application>Microsoft Office PowerPoint</Application>
  <PresentationFormat>Grand écran</PresentationFormat>
  <Paragraphs>257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等线</vt:lpstr>
      <vt:lpstr>Abadi</vt:lpstr>
      <vt:lpstr>Arial</vt:lpstr>
      <vt:lpstr>Calibri</vt:lpstr>
      <vt:lpstr>Posterama Text Black</vt:lpstr>
      <vt:lpstr>Posterama Text SemiBold</vt:lpstr>
      <vt:lpstr>Custom</vt:lpstr>
      <vt:lpstr>Présentation PowerPoint</vt:lpstr>
      <vt:lpstr>Beats</vt:lpstr>
      <vt:lpstr>Beats</vt:lpstr>
      <vt:lpstr>Filebeat</vt:lpstr>
      <vt:lpstr>Filebeat</vt:lpstr>
      <vt:lpstr>Filebeat</vt:lpstr>
      <vt:lpstr>Filebeat</vt:lpstr>
      <vt:lpstr>Filebeat</vt:lpstr>
      <vt:lpstr>Filebeat</vt:lpstr>
      <vt:lpstr>Filebeat</vt:lpstr>
      <vt:lpstr>Filebeat</vt:lpstr>
      <vt:lpstr>Filebeat</vt:lpstr>
      <vt:lpstr>Filebeat</vt:lpstr>
      <vt:lpstr>Filebeat</vt:lpstr>
      <vt:lpstr>Filebeat</vt:lpstr>
      <vt:lpstr>Filebeat</vt:lpstr>
      <vt:lpstr>Filebeat</vt:lpstr>
      <vt:lpstr>Filebeat</vt:lpstr>
      <vt:lpstr>Questions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2023-09-14T06:03:51Z</dcterms:created>
  <dcterms:modified xsi:type="dcterms:W3CDTF">2024-05-08T20:46:03Z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